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99.xml" ContentType="application/vnd.openxmlformats-officedocument.presentationml.slide+xml"/>
  <Override PartName="/ppt/slides/slide118.xml" ContentType="application/vnd.openxmlformats-officedocument.presentationml.slide+xml"/>
  <Default Extension="doc" ContentType="application/msword"/>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0"/>
  </p:notesMasterIdLst>
  <p:handoutMasterIdLst>
    <p:handoutMasterId r:id="rId131"/>
  </p:handoutMasterIdLst>
  <p:sldIdLst>
    <p:sldId id="286" r:id="rId2"/>
    <p:sldId id="287" r:id="rId3"/>
    <p:sldId id="288" r:id="rId4"/>
    <p:sldId id="1161" r:id="rId5"/>
    <p:sldId id="545" r:id="rId6"/>
    <p:sldId id="554" r:id="rId7"/>
    <p:sldId id="588" r:id="rId8"/>
    <p:sldId id="665" r:id="rId9"/>
    <p:sldId id="1359" r:id="rId10"/>
    <p:sldId id="1372" r:id="rId11"/>
    <p:sldId id="953" r:id="rId12"/>
    <p:sldId id="1375" r:id="rId13"/>
    <p:sldId id="1376" r:id="rId14"/>
    <p:sldId id="1377" r:id="rId15"/>
    <p:sldId id="1378" r:id="rId16"/>
    <p:sldId id="1379" r:id="rId17"/>
    <p:sldId id="1380" r:id="rId18"/>
    <p:sldId id="1381" r:id="rId19"/>
    <p:sldId id="1382" r:id="rId20"/>
    <p:sldId id="1383" r:id="rId21"/>
    <p:sldId id="1480" r:id="rId22"/>
    <p:sldId id="1384" r:id="rId23"/>
    <p:sldId id="1385" r:id="rId24"/>
    <p:sldId id="1386" r:id="rId25"/>
    <p:sldId id="1387" r:id="rId26"/>
    <p:sldId id="1388" r:id="rId27"/>
    <p:sldId id="1389" r:id="rId28"/>
    <p:sldId id="1390" r:id="rId29"/>
    <p:sldId id="1391" r:id="rId30"/>
    <p:sldId id="1392" r:id="rId31"/>
    <p:sldId id="1393" r:id="rId32"/>
    <p:sldId id="1394" r:id="rId33"/>
    <p:sldId id="1395" r:id="rId34"/>
    <p:sldId id="1396" r:id="rId35"/>
    <p:sldId id="1397" r:id="rId36"/>
    <p:sldId id="1398" r:id="rId37"/>
    <p:sldId id="1399" r:id="rId38"/>
    <p:sldId id="1400" r:id="rId39"/>
    <p:sldId id="1401" r:id="rId40"/>
    <p:sldId id="1402" r:id="rId41"/>
    <p:sldId id="1403" r:id="rId42"/>
    <p:sldId id="1404" r:id="rId43"/>
    <p:sldId id="1405" r:id="rId44"/>
    <p:sldId id="1406" r:id="rId45"/>
    <p:sldId id="1407" r:id="rId46"/>
    <p:sldId id="1408" r:id="rId47"/>
    <p:sldId id="1409" r:id="rId48"/>
    <p:sldId id="1410" r:id="rId49"/>
    <p:sldId id="1411" r:id="rId50"/>
    <p:sldId id="1412" r:id="rId51"/>
    <p:sldId id="1413" r:id="rId52"/>
    <p:sldId id="1414" r:id="rId53"/>
    <p:sldId id="1415" r:id="rId54"/>
    <p:sldId id="1416" r:id="rId55"/>
    <p:sldId id="1417" r:id="rId56"/>
    <p:sldId id="1418" r:id="rId57"/>
    <p:sldId id="1419" r:id="rId58"/>
    <p:sldId id="1420" r:id="rId59"/>
    <p:sldId id="1421" r:id="rId60"/>
    <p:sldId id="1422" r:id="rId61"/>
    <p:sldId id="1423" r:id="rId62"/>
    <p:sldId id="1424" r:id="rId63"/>
    <p:sldId id="1425" r:id="rId64"/>
    <p:sldId id="1426" r:id="rId65"/>
    <p:sldId id="1427" r:id="rId66"/>
    <p:sldId id="1428" r:id="rId67"/>
    <p:sldId id="1429" r:id="rId68"/>
    <p:sldId id="1430" r:id="rId69"/>
    <p:sldId id="1431" r:id="rId70"/>
    <p:sldId id="1432" r:id="rId71"/>
    <p:sldId id="1433" r:id="rId72"/>
    <p:sldId id="1434" r:id="rId73"/>
    <p:sldId id="1435" r:id="rId74"/>
    <p:sldId id="1436" r:id="rId75"/>
    <p:sldId id="1437" r:id="rId76"/>
    <p:sldId id="1438" r:id="rId77"/>
    <p:sldId id="1439" r:id="rId78"/>
    <p:sldId id="1440" r:id="rId79"/>
    <p:sldId id="1441" r:id="rId80"/>
    <p:sldId id="1442" r:id="rId81"/>
    <p:sldId id="1443" r:id="rId82"/>
    <p:sldId id="1444" r:id="rId83"/>
    <p:sldId id="1445" r:id="rId84"/>
    <p:sldId id="1446" r:id="rId85"/>
    <p:sldId id="1447" r:id="rId86"/>
    <p:sldId id="1448" r:id="rId87"/>
    <p:sldId id="1449" r:id="rId88"/>
    <p:sldId id="1481" r:id="rId89"/>
    <p:sldId id="1482" r:id="rId90"/>
    <p:sldId id="1483" r:id="rId91"/>
    <p:sldId id="1484" r:id="rId92"/>
    <p:sldId id="1485" r:id="rId93"/>
    <p:sldId id="1486" r:id="rId94"/>
    <p:sldId id="1487" r:id="rId95"/>
    <p:sldId id="1488" r:id="rId96"/>
    <p:sldId id="1489" r:id="rId97"/>
    <p:sldId id="1490" r:id="rId98"/>
    <p:sldId id="1491" r:id="rId99"/>
    <p:sldId id="1450" r:id="rId100"/>
    <p:sldId id="1451" r:id="rId101"/>
    <p:sldId id="1452" r:id="rId102"/>
    <p:sldId id="1453" r:id="rId103"/>
    <p:sldId id="1454" r:id="rId104"/>
    <p:sldId id="1455" r:id="rId105"/>
    <p:sldId id="1456" r:id="rId106"/>
    <p:sldId id="1457" r:id="rId107"/>
    <p:sldId id="1458" r:id="rId108"/>
    <p:sldId id="1459" r:id="rId109"/>
    <p:sldId id="1460" r:id="rId110"/>
    <p:sldId id="1461" r:id="rId111"/>
    <p:sldId id="1462" r:id="rId112"/>
    <p:sldId id="1463" r:id="rId113"/>
    <p:sldId id="1464" r:id="rId114"/>
    <p:sldId id="1465" r:id="rId115"/>
    <p:sldId id="1466" r:id="rId116"/>
    <p:sldId id="1467" r:id="rId117"/>
    <p:sldId id="1468" r:id="rId118"/>
    <p:sldId id="1469" r:id="rId119"/>
    <p:sldId id="1470" r:id="rId120"/>
    <p:sldId id="1471" r:id="rId121"/>
    <p:sldId id="1472" r:id="rId122"/>
    <p:sldId id="1473" r:id="rId123"/>
    <p:sldId id="1474" r:id="rId124"/>
    <p:sldId id="1475" r:id="rId125"/>
    <p:sldId id="1476" r:id="rId126"/>
    <p:sldId id="1477" r:id="rId127"/>
    <p:sldId id="1478" r:id="rId128"/>
    <p:sldId id="1479" r:id="rId1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默认节" id="{4B9FEC58-A02E-49D2-B6B7-A1FD36123EBF}">
          <p14:sldIdLst>
            <p14:sldId id="286"/>
            <p14:sldId id="287"/>
            <p14:sldId id="288"/>
            <p14:sldId id="1161"/>
          </p14:sldIdLst>
        </p14:section>
        <p14:section name="无标题节" id="{05747790-88ED-41FD-8C3F-11AA511067C9}">
          <p14:sldIdLst>
            <p14:sldId id="545"/>
            <p14:sldId id="554"/>
            <p14:sldId id="588"/>
            <p14:sldId id="1487"/>
            <p14:sldId id="665"/>
            <p14:sldId id="465"/>
            <p14:sldId id="1486"/>
            <p14:sldId id="1481"/>
            <p14:sldId id="1482"/>
            <p14:sldId id="1483"/>
            <p14:sldId id="1484"/>
            <p14:sldId id="1485"/>
            <p14:sldId id="1356"/>
            <p14:sldId id="1357"/>
            <p14:sldId id="820"/>
            <p14:sldId id="853"/>
            <p14:sldId id="854"/>
            <p14:sldId id="857"/>
            <p14:sldId id="858"/>
            <p14:sldId id="860"/>
            <p14:sldId id="862"/>
            <p14:sldId id="861"/>
            <p14:sldId id="867"/>
            <p14:sldId id="866"/>
            <p14:sldId id="855"/>
            <p14:sldId id="856"/>
            <p14:sldId id="864"/>
            <p14:sldId id="865"/>
            <p14:sldId id="1365"/>
            <p14:sldId id="868"/>
            <p14:sldId id="480"/>
            <p14:sldId id="491"/>
            <p14:sldId id="492"/>
            <p14:sldId id="494"/>
            <p14:sldId id="496"/>
            <p14:sldId id="869"/>
            <p14:sldId id="1358"/>
            <p14:sldId id="1366"/>
            <p14:sldId id="508"/>
            <p14:sldId id="1367"/>
            <p14:sldId id="1368"/>
            <p14:sldId id="498"/>
            <p14:sldId id="499"/>
            <p14:sldId id="1359"/>
            <p14:sldId id="500"/>
            <p14:sldId id="501"/>
            <p14:sldId id="1373"/>
            <p14:sldId id="1372"/>
            <p14:sldId id="953"/>
            <p14:sldId id="1351"/>
            <p14:sldId id="1375"/>
            <p14:sldId id="1376"/>
            <p14:sldId id="1377"/>
            <p14:sldId id="1378"/>
            <p14:sldId id="1379"/>
            <p14:sldId id="1380"/>
            <p14:sldId id="1381"/>
            <p14:sldId id="1382"/>
            <p14:sldId id="1383"/>
            <p14:sldId id="1480"/>
            <p14:sldId id="1384"/>
            <p14:sldId id="1385"/>
            <p14:sldId id="1386"/>
            <p14:sldId id="1387"/>
            <p14:sldId id="1388"/>
            <p14:sldId id="1389"/>
            <p14:sldId id="1390"/>
            <p14:sldId id="1391"/>
            <p14:sldId id="1392"/>
            <p14:sldId id="1393"/>
            <p14:sldId id="1394"/>
            <p14:sldId id="1395"/>
            <p14:sldId id="1396"/>
            <p14:sldId id="1397"/>
            <p14:sldId id="1398"/>
            <p14:sldId id="1399"/>
            <p14:sldId id="1400"/>
            <p14:sldId id="1401"/>
            <p14:sldId id="1402"/>
            <p14:sldId id="1403"/>
            <p14:sldId id="1404"/>
            <p14:sldId id="1405"/>
            <p14:sldId id="1406"/>
            <p14:sldId id="1407"/>
            <p14:sldId id="1408"/>
            <p14:sldId id="1409"/>
            <p14:sldId id="1410"/>
            <p14:sldId id="1411"/>
            <p14:sldId id="1412"/>
            <p14:sldId id="1413"/>
            <p14:sldId id="1414"/>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312"/>
            <p14:sldId id="786"/>
            <p14:sldId id="787"/>
            <p14:sldId id="694"/>
            <p14:sldId id="314"/>
            <p14:sldId id="315"/>
            <p14:sldId id="316"/>
            <p14:sldId id="317"/>
            <p14:sldId id="788"/>
            <p14:sldId id="318"/>
            <p14:sldId id="319"/>
            <p14:sldId id="320"/>
            <p14:sldId id="321"/>
            <p14:sldId id="789"/>
            <p14:sldId id="695"/>
            <p14:sldId id="322"/>
            <p14:sldId id="696"/>
            <p14:sldId id="323"/>
            <p14:sldId id="699"/>
            <p14:sldId id="324"/>
            <p14:sldId id="325"/>
            <p14:sldId id="326"/>
            <p14:sldId id="698"/>
            <p14:sldId id="697"/>
            <p14:sldId id="328"/>
            <p14:sldId id="700"/>
            <p14:sldId id="329"/>
            <p14:sldId id="330"/>
            <p14:sldId id="331"/>
            <p14:sldId id="332"/>
            <p14:sldId id="333"/>
            <p14:sldId id="701"/>
            <p14:sldId id="702"/>
            <p14:sldId id="334"/>
            <p14:sldId id="335"/>
            <p14:sldId id="707"/>
            <p14:sldId id="708"/>
            <p14:sldId id="704"/>
            <p14:sldId id="705"/>
            <p14:sldId id="709"/>
            <p14:sldId id="710"/>
            <p14:sldId id="711"/>
            <p14:sldId id="712"/>
            <p14:sldId id="706"/>
            <p14:sldId id="790"/>
            <p14:sldId id="703"/>
            <p14:sldId id="714"/>
            <p14:sldId id="713"/>
            <p14:sldId id="792"/>
            <p14:sldId id="793"/>
            <p14:sldId id="1369"/>
            <p14:sldId id="794"/>
            <p14:sldId id="791"/>
            <p14:sldId id="339"/>
            <p14:sldId id="795"/>
            <p14:sldId id="340"/>
            <p14:sldId id="796"/>
            <p14:sldId id="797"/>
            <p14:sldId id="798"/>
            <p14:sldId id="890"/>
            <p14:sldId id="889"/>
            <p14:sldId id="342"/>
            <p14:sldId id="891"/>
            <p14:sldId id="343"/>
            <p14:sldId id="892"/>
            <p14:sldId id="893"/>
            <p14:sldId id="344"/>
            <p14:sldId id="345"/>
            <p14:sldId id="895"/>
            <p14:sldId id="346"/>
            <p14:sldId id="896"/>
            <p14:sldId id="897"/>
            <p14:sldId id="898"/>
            <p14:sldId id="347"/>
            <p14:sldId id="348"/>
            <p14:sldId id="349"/>
            <p14:sldId id="350"/>
            <p14:sldId id="899"/>
            <p14:sldId id="351"/>
            <p14:sldId id="352"/>
            <p14:sldId id="900"/>
            <p14:sldId id="901"/>
            <p14:sldId id="902"/>
            <p14:sldId id="903"/>
            <p14:sldId id="354"/>
            <p14:sldId id="904"/>
            <p14:sldId id="355"/>
            <p14:sldId id="905"/>
            <p14:sldId id="907"/>
            <p14:sldId id="908"/>
            <p14:sldId id="911"/>
            <p14:sldId id="910"/>
            <p14:sldId id="909"/>
            <p14:sldId id="357"/>
            <p14:sldId id="358"/>
            <p14:sldId id="913"/>
            <p14:sldId id="915"/>
            <p14:sldId id="360"/>
            <p14:sldId id="361"/>
            <p14:sldId id="362"/>
            <p14:sldId id="916"/>
            <p14:sldId id="917"/>
            <p14:sldId id="918"/>
            <p14:sldId id="919"/>
            <p14:sldId id="920"/>
            <p14:sldId id="921"/>
            <p14:sldId id="922"/>
            <p14:sldId id="923"/>
            <p14:sldId id="925"/>
            <p14:sldId id="924"/>
            <p14:sldId id="926"/>
            <p14:sldId id="927"/>
            <p14:sldId id="363"/>
            <p14:sldId id="364"/>
            <p14:sldId id="365"/>
            <p14:sldId id="366"/>
            <p14:sldId id="367"/>
            <p14:sldId id="928"/>
            <p14:sldId id="368"/>
            <p14:sldId id="369"/>
            <p14:sldId id="930"/>
            <p14:sldId id="929"/>
            <p14:sldId id="370"/>
            <p14:sldId id="371"/>
            <p14:sldId id="373"/>
            <p14:sldId id="968"/>
            <p14:sldId id="374"/>
            <p14:sldId id="375"/>
            <p14:sldId id="376"/>
            <p14:sldId id="377"/>
            <p14:sldId id="931"/>
            <p14:sldId id="932"/>
            <p14:sldId id="378"/>
            <p14:sldId id="933"/>
            <p14:sldId id="965"/>
            <p14:sldId id="379"/>
          </p14:sldIdLst>
        </p14:section>
      </p14:sectionLst>
    </p:ext>
    <p:ext uri="{EFAFB233-063F-42B5-8137-9DF3F51BA10A}">
      <p15:sldGuideLst xmlns:p15="http://schemas.microsoft.com/office/powerpoint/2012/main" xmlns="">
        <p15:guide id="1" orient="horz" pos="2172">
          <p15:clr>
            <a:srgbClr val="A4A3A4"/>
          </p15:clr>
        </p15:guide>
        <p15:guide id="2" pos="39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00"/>
    <a:srgbClr val="3333CC"/>
    <a:srgbClr val="0000FF"/>
    <a:srgbClr val="26FA58"/>
    <a:srgbClr val="DAE3F3"/>
    <a:srgbClr val="9900FF"/>
    <a:srgbClr val="6666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1755" autoAdjust="0"/>
    <p:restoredTop sz="94660"/>
  </p:normalViewPr>
  <p:slideViewPr>
    <p:cSldViewPr snapToGrid="0">
      <p:cViewPr varScale="1">
        <p:scale>
          <a:sx n="114" d="100"/>
          <a:sy n="114" d="100"/>
        </p:scale>
        <p:origin x="-660" y="-96"/>
      </p:cViewPr>
      <p:guideLst>
        <p:guide orient="horz" pos="2172"/>
        <p:guide pos="3942"/>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2020/6/14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xmlns="" val="14056726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2020/6/14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xmlns="" val="794766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noTextEdit="1"/>
          </p:cNvSpPr>
          <p:nvPr>
            <p:ph type="sldImg" idx="4294967295"/>
          </p:nvPr>
        </p:nvSpPr>
        <p:spPr>
          <a:ln/>
        </p:spPr>
      </p:sp>
      <p:sp>
        <p:nvSpPr>
          <p:cNvPr id="33794" name="备注占位符 2"/>
          <p:cNvSpPr>
            <a:spLocks noGrp="1" noChangeArrowheads="1"/>
          </p:cNvSpPr>
          <p:nvPr>
            <p:ph type="body" idx="4294967295"/>
          </p:nvPr>
        </p:nvSpPr>
        <p:spPr/>
        <p:txBody>
          <a:bodyPr>
            <a:prstTxWarp prst="textNoShape">
              <a:avLst/>
            </a:prstTxWarp>
          </a:bodyPr>
          <a:lstStyle/>
          <a:p>
            <a:endParaRPr lang="zh-CN" altLang="zh-CN" smtClean="0"/>
          </a:p>
        </p:txBody>
      </p:sp>
      <p:sp>
        <p:nvSpPr>
          <p:cNvPr id="33795"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gn="r"/>
            <a:fld id="{B3AAE2DC-6F42-48FC-B218-78E56BA1DAC3}" type="slidenum">
              <a:rPr lang="zh-CN" altLang="en-US" sz="1200">
                <a:latin typeface="Times New Roman" panose="02020603050405020304" pitchFamily="18" charset="0"/>
              </a:rPr>
              <a:pPr algn="r"/>
              <a:t>33</a:t>
            </a:fld>
            <a:endParaRPr lang="zh-CN" altLang="en-US" sz="1200">
              <a:latin typeface="Times New Roman" panose="02020603050405020304" pitchFamily="18" charset="0"/>
            </a:endParaRPr>
          </a:p>
        </p:txBody>
      </p:sp>
      <p:sp>
        <p:nvSpPr>
          <p:cNvPr id="33796" name="灯片编号占位符 1"/>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fld id="{99DDF5A6-B7CE-4AB3-8569-31F8E9D516E1}" type="slidenum">
              <a:rPr altLang="en-US" smtClean="0"/>
              <a:pPr/>
              <a:t>33</a:t>
            </a:fld>
            <a:endParaRPr lang="zh-CN" altLang="en-US" smtClean="0"/>
          </a:p>
        </p:txBody>
      </p:sp>
    </p:spTree>
    <p:extLst>
      <p:ext uri="{BB962C8B-B14F-4D97-AF65-F5344CB8AC3E}">
        <p14:creationId xmlns:p14="http://schemas.microsoft.com/office/powerpoint/2010/main" xmlns="" val="4277215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453633"/>
          <p:cNvSpPr>
            <a:spLocks noGrp="1" noRot="1" noChangeAspect="1" noChangeArrowheads="1" noTextEdit="1"/>
          </p:cNvSpPr>
          <p:nvPr>
            <p:ph type="sldImg" idx="4294967295"/>
          </p:nvPr>
        </p:nvSpPr>
        <p:spPr>
          <a:ln/>
        </p:spPr>
      </p:sp>
      <p:sp>
        <p:nvSpPr>
          <p:cNvPr id="121858" name="文本占位符 453634"/>
          <p:cNvSpPr>
            <a:spLocks noGrp="1" noChangeArrowheads="1"/>
          </p:cNvSpPr>
          <p:nvPr>
            <p:ph type="body" idx="4294967295"/>
          </p:nvPr>
        </p:nvSpPr>
        <p:spPr/>
        <p:txBody>
          <a:bodyPr>
            <a:prstTxWarp prst="textNoShape">
              <a:avLst/>
            </a:prstTxWarp>
          </a:bodyPr>
          <a:lstStyle/>
          <a:p>
            <a:endParaRPr lang="zh-CN" altLang="zh-CN" smtClean="0"/>
          </a:p>
        </p:txBody>
      </p:sp>
      <p:sp>
        <p:nvSpPr>
          <p:cNvPr id="121859" name="灯片编号占位符 1"/>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fld id="{68BFAA18-3D1C-4848-942A-D427CCBF113E}" type="slidenum">
              <a:rPr altLang="en-US" smtClean="0"/>
              <a:pPr/>
              <a:t>122</a:t>
            </a:fld>
            <a:endParaRPr lang="zh-CN" altLang="en-US" smtClean="0"/>
          </a:p>
        </p:txBody>
      </p:sp>
    </p:spTree>
    <p:extLst>
      <p:ext uri="{BB962C8B-B14F-4D97-AF65-F5344CB8AC3E}">
        <p14:creationId xmlns:p14="http://schemas.microsoft.com/office/powerpoint/2010/main" xmlns="" val="1352156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幻灯片图像占位符 1"/>
          <p:cNvSpPr>
            <a:spLocks noGrp="1" noRot="1" noChangeAspect="1" noChangeArrowheads="1" noTextEdit="1"/>
          </p:cNvSpPr>
          <p:nvPr>
            <p:ph type="sldImg" idx="4294967295"/>
          </p:nvPr>
        </p:nvSpPr>
        <p:spPr>
          <a:ln/>
        </p:spPr>
      </p:sp>
      <p:sp>
        <p:nvSpPr>
          <p:cNvPr id="126978" name="文本占位符 2"/>
          <p:cNvSpPr>
            <a:spLocks noGrp="1" noChangeArrowheads="1"/>
          </p:cNvSpPr>
          <p:nvPr>
            <p:ph type="body" idx="4294967295"/>
          </p:nvPr>
        </p:nvSpPr>
        <p:spPr/>
        <p:txBody>
          <a:bodyPr>
            <a:prstTxWarp prst="textNoShape">
              <a:avLst/>
            </a:prstTxWarp>
          </a:bodyPr>
          <a:lstStyle/>
          <a:p>
            <a:endParaRPr lang="zh-CN" altLang="en-US" smtClean="0"/>
          </a:p>
        </p:txBody>
      </p:sp>
    </p:spTree>
    <p:extLst>
      <p:ext uri="{BB962C8B-B14F-4D97-AF65-F5344CB8AC3E}">
        <p14:creationId xmlns:p14="http://schemas.microsoft.com/office/powerpoint/2010/main" xmlns="" val="361547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noTextEdit="1"/>
          </p:cNvSpPr>
          <p:nvPr>
            <p:ph type="sldImg" idx="4294967295"/>
          </p:nvPr>
        </p:nvSpPr>
        <p:spPr>
          <a:ln/>
        </p:spPr>
      </p:sp>
      <p:sp>
        <p:nvSpPr>
          <p:cNvPr id="35842" name="备注占位符 2"/>
          <p:cNvSpPr>
            <a:spLocks noGrp="1" noChangeArrowheads="1"/>
          </p:cNvSpPr>
          <p:nvPr>
            <p:ph type="body" idx="4294967295"/>
          </p:nvPr>
        </p:nvSpPr>
        <p:spPr/>
        <p:txBody>
          <a:bodyPr>
            <a:prstTxWarp prst="textNoShape">
              <a:avLst/>
            </a:prstTxWarp>
          </a:bodyPr>
          <a:lstStyle/>
          <a:p>
            <a:endParaRPr lang="zh-CN" altLang="zh-CN" smtClean="0"/>
          </a:p>
        </p:txBody>
      </p:sp>
      <p:sp>
        <p:nvSpPr>
          <p:cNvPr id="35843"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gn="r"/>
            <a:fld id="{A9994BB9-4780-42A6-9EBB-496EAE0E50D8}" type="slidenum">
              <a:rPr lang="zh-CN" altLang="en-US" sz="1200">
                <a:latin typeface="Times New Roman" panose="02020603050405020304" pitchFamily="18" charset="0"/>
              </a:rPr>
              <a:pPr algn="r"/>
              <a:t>34</a:t>
            </a:fld>
            <a:endParaRPr lang="zh-CN" altLang="en-US" sz="1200">
              <a:latin typeface="Times New Roman" panose="02020603050405020304" pitchFamily="18" charset="0"/>
            </a:endParaRPr>
          </a:p>
        </p:txBody>
      </p:sp>
      <p:sp>
        <p:nvSpPr>
          <p:cNvPr id="35844" name="灯片编号占位符 1"/>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fld id="{6C0D02CB-302E-476B-999D-767A386B2208}" type="slidenum">
              <a:rPr altLang="en-US" smtClean="0"/>
              <a:pPr/>
              <a:t>34</a:t>
            </a:fld>
            <a:endParaRPr lang="zh-CN" altLang="en-US" smtClean="0"/>
          </a:p>
        </p:txBody>
      </p:sp>
    </p:spTree>
    <p:extLst>
      <p:ext uri="{BB962C8B-B14F-4D97-AF65-F5344CB8AC3E}">
        <p14:creationId xmlns:p14="http://schemas.microsoft.com/office/powerpoint/2010/main" xmlns="" val="24009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ChangeArrowheads="1" noTextEdit="1"/>
          </p:cNvSpPr>
          <p:nvPr>
            <p:ph type="sldImg" idx="4294967295"/>
          </p:nvPr>
        </p:nvSpPr>
        <p:spPr>
          <a:ln/>
        </p:spPr>
      </p:sp>
      <p:sp>
        <p:nvSpPr>
          <p:cNvPr id="39938" name="备注占位符 2"/>
          <p:cNvSpPr>
            <a:spLocks noGrp="1" noChangeArrowheads="1"/>
          </p:cNvSpPr>
          <p:nvPr>
            <p:ph type="body" idx="4294967295"/>
          </p:nvPr>
        </p:nvSpPr>
        <p:spPr/>
        <p:txBody>
          <a:bodyPr>
            <a:prstTxWarp prst="textNoShape">
              <a:avLst/>
            </a:prstTxWarp>
          </a:bodyPr>
          <a:lstStyle/>
          <a:p>
            <a:endParaRPr lang="zh-CN" altLang="zh-CN" smtClean="0"/>
          </a:p>
        </p:txBody>
      </p:sp>
      <p:sp>
        <p:nvSpPr>
          <p:cNvPr id="39939"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lgn="r"/>
            <a:fld id="{93D24565-5484-4F18-952B-372AB42448B9}" type="slidenum">
              <a:rPr lang="zh-CN" altLang="en-US" sz="1200">
                <a:latin typeface="Times New Roman" panose="02020603050405020304" pitchFamily="18" charset="0"/>
              </a:rPr>
              <a:pPr algn="r"/>
              <a:t>37</a:t>
            </a:fld>
            <a:endParaRPr lang="zh-CN" altLang="en-US" sz="1200">
              <a:latin typeface="Times New Roman" panose="02020603050405020304" pitchFamily="18" charset="0"/>
            </a:endParaRPr>
          </a:p>
        </p:txBody>
      </p:sp>
      <p:sp>
        <p:nvSpPr>
          <p:cNvPr id="39940" name="灯片编号占位符 1"/>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fld id="{F9353A20-8EB4-48BC-AA56-A523C2ADE58A}" type="slidenum">
              <a:rPr altLang="en-US" smtClean="0"/>
              <a:pPr/>
              <a:t>37</a:t>
            </a:fld>
            <a:endParaRPr lang="zh-CN" altLang="en-US" smtClean="0"/>
          </a:p>
        </p:txBody>
      </p:sp>
    </p:spTree>
    <p:extLst>
      <p:ext uri="{BB962C8B-B14F-4D97-AF65-F5344CB8AC3E}">
        <p14:creationId xmlns:p14="http://schemas.microsoft.com/office/powerpoint/2010/main" xmlns="" val="756575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p:cNvSpPr>
            <a:spLocks noGrp="1" noRot="1" noChangeAspect="1" noChangeArrowheads="1" noTextEdit="1"/>
          </p:cNvSpPr>
          <p:nvPr>
            <p:ph type="sldImg" idx="4294967295"/>
          </p:nvPr>
        </p:nvSpPr>
        <p:spPr>
          <a:ln/>
        </p:spPr>
      </p:sp>
      <p:sp>
        <p:nvSpPr>
          <p:cNvPr id="80898" name="文本占位符 2"/>
          <p:cNvSpPr>
            <a:spLocks noGrp="1" noChangeArrowheads="1"/>
          </p:cNvSpPr>
          <p:nvPr>
            <p:ph type="body" idx="4294967295"/>
          </p:nvPr>
        </p:nvSpPr>
        <p:spPr/>
        <p:txBody>
          <a:bodyPr>
            <a:prstTxWarp prst="textNoShape">
              <a:avLst/>
            </a:prstTxWarp>
          </a:bodyPr>
          <a:lstStyle/>
          <a:p>
            <a:r>
              <a:rPr lang="en-US" altLang="zh-CN" smtClean="0"/>
              <a:t>“”</a:t>
            </a:r>
          </a:p>
        </p:txBody>
      </p:sp>
    </p:spTree>
    <p:extLst>
      <p:ext uri="{BB962C8B-B14F-4D97-AF65-F5344CB8AC3E}">
        <p14:creationId xmlns:p14="http://schemas.microsoft.com/office/powerpoint/2010/main" xmlns="" val="2940615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187D6B-AD9A-4CC7-83DD-F72951A6C113}" type="slidenum">
              <a:rPr lang="en-US" altLang="zh-CN"/>
              <a:pPr/>
              <a:t>94</a:t>
            </a:fld>
            <a:endParaRPr lang="en-US" altLang="zh-CN"/>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xfrm>
            <a:off x="914400" y="4343400"/>
            <a:ext cx="5029200" cy="4114800"/>
          </a:xfrm>
        </p:spPr>
        <p:txBody>
          <a:bodyPr/>
          <a:lstStyle/>
          <a:p>
            <a:r>
              <a:rPr lang="zh-CN" altLang="en-US"/>
              <a:t>美国科学院弗里德曼博士赞叹：“中国古代科学的伟大成就，我们美国人很难想象。拿天文科学来说吧，中国有全世界最古老、最丰富、最完整的日月食、慧星、太阳黑子、新星等详细而精确的记录。三四千年前，我们这里还是未开化的原始森林，中国大陆上已经出现精美的天文仪器和完备的历法</a:t>
            </a:r>
            <a:r>
              <a:rPr lang="en-US" altLang="zh-CN"/>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幻灯片图像占位符 404481"/>
          <p:cNvSpPr>
            <a:spLocks noGrp="1" noRot="1" noChangeAspect="1" noChangeArrowheads="1" noTextEdit="1"/>
          </p:cNvSpPr>
          <p:nvPr>
            <p:ph type="sldImg" idx="4294967295"/>
          </p:nvPr>
        </p:nvSpPr>
        <p:spPr>
          <a:ln/>
        </p:spPr>
      </p:sp>
      <p:sp>
        <p:nvSpPr>
          <p:cNvPr id="105474" name="文本占位符 404482"/>
          <p:cNvSpPr>
            <a:spLocks noGrp="1" noChangeArrowheads="1"/>
          </p:cNvSpPr>
          <p:nvPr>
            <p:ph type="body" idx="4294967295"/>
          </p:nvPr>
        </p:nvSpPr>
        <p:spPr/>
        <p:txBody>
          <a:bodyPr>
            <a:prstTxWarp prst="textNoShape">
              <a:avLst/>
            </a:prstTxWarp>
          </a:bodyPr>
          <a:lstStyle/>
          <a:p>
            <a:endParaRPr lang="zh-CN" altLang="zh-CN" smtClean="0"/>
          </a:p>
        </p:txBody>
      </p:sp>
      <p:sp>
        <p:nvSpPr>
          <p:cNvPr id="105475" name="灯片编号占位符 1"/>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fld id="{C82D5776-D4DC-4C64-B25C-277326E83C17}" type="slidenum">
              <a:rPr altLang="en-US" smtClean="0"/>
              <a:pPr/>
              <a:t>110</a:t>
            </a:fld>
            <a:endParaRPr lang="zh-CN" altLang="en-US" smtClean="0"/>
          </a:p>
        </p:txBody>
      </p:sp>
    </p:spTree>
    <p:extLst>
      <p:ext uri="{BB962C8B-B14F-4D97-AF65-F5344CB8AC3E}">
        <p14:creationId xmlns:p14="http://schemas.microsoft.com/office/powerpoint/2010/main" xmlns="" val="2133038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404481"/>
          <p:cNvSpPr>
            <a:spLocks noGrp="1" noRot="1" noChangeAspect="1" noChangeArrowheads="1" noTextEdit="1"/>
          </p:cNvSpPr>
          <p:nvPr>
            <p:ph type="sldImg" idx="4294967295"/>
          </p:nvPr>
        </p:nvSpPr>
        <p:spPr>
          <a:ln/>
        </p:spPr>
      </p:sp>
      <p:sp>
        <p:nvSpPr>
          <p:cNvPr id="107522" name="文本占位符 404482"/>
          <p:cNvSpPr>
            <a:spLocks noGrp="1" noChangeArrowheads="1"/>
          </p:cNvSpPr>
          <p:nvPr>
            <p:ph type="body" idx="4294967295"/>
          </p:nvPr>
        </p:nvSpPr>
        <p:spPr/>
        <p:txBody>
          <a:bodyPr>
            <a:prstTxWarp prst="textNoShape">
              <a:avLst/>
            </a:prstTxWarp>
          </a:bodyPr>
          <a:lstStyle/>
          <a:p>
            <a:endParaRPr lang="zh-CN" altLang="zh-CN" smtClean="0"/>
          </a:p>
        </p:txBody>
      </p:sp>
      <p:sp>
        <p:nvSpPr>
          <p:cNvPr id="107523" name="灯片编号占位符 1"/>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fld id="{17A4E3F8-190E-46CB-AFA4-EF1BEAECF2DC}" type="slidenum">
              <a:rPr altLang="en-US" smtClean="0"/>
              <a:pPr/>
              <a:t>111</a:t>
            </a:fld>
            <a:endParaRPr lang="zh-CN" altLang="en-US" smtClean="0"/>
          </a:p>
        </p:txBody>
      </p:sp>
    </p:spTree>
    <p:extLst>
      <p:ext uri="{BB962C8B-B14F-4D97-AF65-F5344CB8AC3E}">
        <p14:creationId xmlns:p14="http://schemas.microsoft.com/office/powerpoint/2010/main" xmlns="" val="2656534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410625"/>
          <p:cNvSpPr>
            <a:spLocks noGrp="1" noRot="1" noChangeAspect="1" noChangeArrowheads="1" noTextEdit="1"/>
          </p:cNvSpPr>
          <p:nvPr>
            <p:ph type="sldImg" idx="4294967295"/>
          </p:nvPr>
        </p:nvSpPr>
        <p:spPr>
          <a:ln/>
        </p:spPr>
      </p:sp>
      <p:sp>
        <p:nvSpPr>
          <p:cNvPr id="112642" name="文本占位符 410626"/>
          <p:cNvSpPr>
            <a:spLocks noGrp="1" noChangeArrowheads="1"/>
          </p:cNvSpPr>
          <p:nvPr>
            <p:ph type="body" idx="4294967295"/>
          </p:nvPr>
        </p:nvSpPr>
        <p:spPr/>
        <p:txBody>
          <a:bodyPr>
            <a:prstTxWarp prst="textNoShape">
              <a:avLst/>
            </a:prstTxWarp>
          </a:bodyPr>
          <a:lstStyle/>
          <a:p>
            <a:endParaRPr lang="zh-CN" altLang="zh-CN" smtClean="0"/>
          </a:p>
        </p:txBody>
      </p:sp>
      <p:sp>
        <p:nvSpPr>
          <p:cNvPr id="112643" name="灯片编号占位符 1"/>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fld id="{79E89AA1-4D91-4F49-8E98-DF05B7241D0B}" type="slidenum">
              <a:rPr altLang="en-US" smtClean="0"/>
              <a:pPr/>
              <a:t>115</a:t>
            </a:fld>
            <a:endParaRPr lang="zh-CN" altLang="en-US" smtClean="0"/>
          </a:p>
        </p:txBody>
      </p:sp>
    </p:spTree>
    <p:extLst>
      <p:ext uri="{BB962C8B-B14F-4D97-AF65-F5344CB8AC3E}">
        <p14:creationId xmlns:p14="http://schemas.microsoft.com/office/powerpoint/2010/main" xmlns="" val="4293038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幻灯片图像占位符 420865"/>
          <p:cNvSpPr>
            <a:spLocks noGrp="1" noRot="1" noChangeAspect="1" noChangeArrowheads="1" noTextEdit="1"/>
          </p:cNvSpPr>
          <p:nvPr>
            <p:ph type="sldImg" idx="4294967295"/>
          </p:nvPr>
        </p:nvSpPr>
        <p:spPr>
          <a:ln/>
        </p:spPr>
      </p:sp>
      <p:sp>
        <p:nvSpPr>
          <p:cNvPr id="118786" name="文本占位符 420866"/>
          <p:cNvSpPr>
            <a:spLocks noGrp="1" noChangeArrowheads="1"/>
          </p:cNvSpPr>
          <p:nvPr>
            <p:ph type="body" idx="4294967295"/>
          </p:nvPr>
        </p:nvSpPr>
        <p:spPr/>
        <p:txBody>
          <a:bodyPr>
            <a:prstTxWarp prst="textNoShape">
              <a:avLst/>
            </a:prstTxWarp>
          </a:bodyPr>
          <a:lstStyle/>
          <a:p>
            <a:endParaRPr lang="zh-CN" altLang="zh-CN" smtClean="0"/>
          </a:p>
        </p:txBody>
      </p:sp>
      <p:sp>
        <p:nvSpPr>
          <p:cNvPr id="118787" name="灯片编号占位符 1"/>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fld id="{F1DACDE0-0F8B-41FF-8E1D-30893CB87561}" type="slidenum">
              <a:rPr altLang="en-US" smtClean="0"/>
              <a:pPr/>
              <a:t>120</a:t>
            </a:fld>
            <a:endParaRPr lang="zh-CN" altLang="en-US" smtClean="0"/>
          </a:p>
        </p:txBody>
      </p:sp>
    </p:spTree>
    <p:extLst>
      <p:ext uri="{BB962C8B-B14F-4D97-AF65-F5344CB8AC3E}">
        <p14:creationId xmlns:p14="http://schemas.microsoft.com/office/powerpoint/2010/main" xmlns="" val="57860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5" name="页脚占位符 4"/>
          <p:cNvSpPr>
            <a:spLocks noGrp="1"/>
          </p:cNvSpPr>
          <p:nvPr>
            <p:ph type="ftr" sz="quarter" idx="11"/>
          </p:nvPr>
        </p:nvSpPr>
        <p:spPr>
          <a:xfrm>
            <a:off x="4038600" y="6523990"/>
            <a:ext cx="4114800" cy="365125"/>
          </a:xfrm>
        </p:spPr>
        <p:txBody>
          <a:bodyPr/>
          <a:lstStyle/>
          <a:p>
            <a:endParaRPr lang="zh-CN" altLang="en-US"/>
          </a:p>
        </p:txBody>
      </p:sp>
      <p:sp>
        <p:nvSpPr>
          <p:cNvPr id="6" name="灯片编号占位符 5"/>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媒体占位符 3"/>
          <p:cNvSpPr>
            <a:spLocks noGrp="1"/>
          </p:cNvSpPr>
          <p:nvPr>
            <p:ph type="media" sz="half" idx="2"/>
          </p:nvPr>
        </p:nvSpPr>
        <p:spPr>
          <a:xfrm>
            <a:off x="6172200" y="1825625"/>
            <a:ext cx="5181600" cy="4351338"/>
          </a:xfrm>
        </p:spPr>
        <p:txBody>
          <a:bodyPr/>
          <a:lstStyle/>
          <a:p>
            <a:pPr fontAlgn="base"/>
            <a:endParaRPr lang="zh-CN" altLang="en-US" strike="noStrike" noProof="1"/>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p:transition spd="med">
    <p:diamond/>
    <p:sndAc>
      <p:stSnd>
        <p:snd r:embed="rId1" name="chimes.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日期占位符 8"/>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10" name="页脚占位符 9"/>
          <p:cNvSpPr>
            <a:spLocks noGrp="1"/>
          </p:cNvSpPr>
          <p:nvPr>
            <p:ph type="ftr" sz="quarter" idx="11"/>
          </p:nvPr>
        </p:nvSpPr>
        <p:spPr>
          <a:xfrm>
            <a:off x="4038600" y="6523990"/>
            <a:ext cx="4114800" cy="365125"/>
          </a:xfrm>
        </p:spPr>
        <p:txBody>
          <a:bodyPr/>
          <a:lstStyle/>
          <a:p>
            <a:endParaRPr lang="zh-CN" altLang="en-US"/>
          </a:p>
        </p:txBody>
      </p:sp>
      <p:sp>
        <p:nvSpPr>
          <p:cNvPr id="11" name="灯片编号占位符 10"/>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p:transition spd="med">
    <p:diamond/>
    <p:sndAc>
      <p:stSnd>
        <p:snd r:embed="rId1" name="chimes.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8"/>
            <a:ext cx="10972800" cy="585152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3" name="日期占位符 2"/>
          <p:cNvSpPr>
            <a:spLocks noGrp="1"/>
          </p:cNvSpPr>
          <p:nvPr>
            <p:ph type="dt" sz="half" idx="10"/>
          </p:nvPr>
        </p:nvSpPr>
        <p:spPr>
          <a:xfrm>
            <a:off x="609600" y="6245225"/>
            <a:ext cx="2844800" cy="476250"/>
          </a:xfr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a:xfrm>
            <a:off x="4165600" y="6245225"/>
            <a:ext cx="3860800" cy="476250"/>
          </a:xfrm>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201AD51-08E9-4DD0-A39F-151CB7CE91F2}" type="slidenum">
              <a:rPr kumimoji="0" lang="zh-CN" altLang="en-US" sz="1400" b="0" i="0" u="none" strike="noStrike" kern="1200" cap="none" spc="0" normalizeH="0" baseline="0" noProof="1" dirty="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t>‹#›</a:t>
            </a:fld>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quarter" idx="1"/>
          </p:nvPr>
        </p:nvSpPr>
        <p:spPr>
          <a:xfrm>
            <a:off x="838200" y="1825626"/>
            <a:ext cx="5181600" cy="2098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quarter" idx="2"/>
          </p:nvPr>
        </p:nvSpPr>
        <p:spPr>
          <a:xfrm>
            <a:off x="6172200" y="1825626"/>
            <a:ext cx="5181600" cy="2098675"/>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内容占位符 4"/>
          <p:cNvSpPr>
            <a:spLocks noGrp="1"/>
          </p:cNvSpPr>
          <p:nvPr>
            <p:ph sz="quarter" idx="3"/>
          </p:nvPr>
        </p:nvSpPr>
        <p:spPr>
          <a:xfrm>
            <a:off x="838200" y="4076701"/>
            <a:ext cx="5181600" cy="21002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6" name="内容占位符 5"/>
          <p:cNvSpPr>
            <a:spLocks noGrp="1"/>
          </p:cNvSpPr>
          <p:nvPr>
            <p:ph sz="quarter" idx="4"/>
          </p:nvPr>
        </p:nvSpPr>
        <p:spPr>
          <a:xfrm>
            <a:off x="6172200" y="4076701"/>
            <a:ext cx="5181600" cy="2100263"/>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295939"/>
          <p:cNvSpPr>
            <a:spLocks noGrp="1"/>
          </p:cNvSpPr>
          <p:nvPr>
            <p:ph type="dt" sz="half" idx="10"/>
          </p:nvPr>
        </p:nvSpPr>
        <p:spPr>
          <a:xfrm>
            <a:off x="609600" y="6245225"/>
            <a:ext cx="2844800" cy="476250"/>
          </a:xfrm>
          <a:prstGeom prst="rect">
            <a:avLst/>
          </a:prstGeom>
          <a:ln/>
        </p:spPr>
        <p:txBody>
          <a:bodyPr/>
          <a:lstStyle>
            <a:lvl1pPr>
              <a:defRPr/>
            </a:lvl1pPr>
          </a:lstStyle>
          <a:p>
            <a:pPr>
              <a:defRPr/>
            </a:pPr>
            <a:endParaRPr lang="zh-CN" altLang="en-US"/>
          </a:p>
        </p:txBody>
      </p:sp>
      <p:sp>
        <p:nvSpPr>
          <p:cNvPr id="8" name="页脚占位符 295940"/>
          <p:cNvSpPr>
            <a:spLocks noGrp="1"/>
          </p:cNvSpPr>
          <p:nvPr>
            <p:ph type="ftr" sz="quarter" idx="11"/>
          </p:nvPr>
        </p:nvSpPr>
        <p:spPr>
          <a:xfrm>
            <a:off x="4165600" y="6245225"/>
            <a:ext cx="3860800" cy="476250"/>
          </a:xfrm>
          <a:prstGeom prst="rect">
            <a:avLst/>
          </a:prstGeom>
          <a:ln/>
        </p:spPr>
        <p:txBody>
          <a:bodyPr/>
          <a:lstStyle>
            <a:lvl1pPr>
              <a:defRPr/>
            </a:lvl1pPr>
          </a:lstStyle>
          <a:p>
            <a:pPr>
              <a:defRPr/>
            </a:pPr>
            <a:endParaRPr lang="zh-CN" altLang="en-US"/>
          </a:p>
        </p:txBody>
      </p:sp>
      <p:sp>
        <p:nvSpPr>
          <p:cNvPr id="9" name="灯片编号占位符 295941"/>
          <p:cNvSpPr>
            <a:spLocks noGrp="1"/>
          </p:cNvSpPr>
          <p:nvPr>
            <p:ph type="sldNum" sz="quarter" idx="12"/>
          </p:nvPr>
        </p:nvSpPr>
        <p:spPr>
          <a:ln/>
        </p:spPr>
        <p:txBody>
          <a:bodyPr/>
          <a:lstStyle>
            <a:lvl1pPr>
              <a:defRPr/>
            </a:lvl1pPr>
          </a:lstStyle>
          <a:p>
            <a:pPr>
              <a:defRPr/>
            </a:pPr>
            <a:fld id="{3B0C78AD-CD5C-4EAF-97CA-1AAA9FE1AC5A}" type="slidenum">
              <a:rPr lang="zh-CN" altLang="en-US"/>
              <a:pPr>
                <a:defRPr/>
              </a:pPr>
              <a:t>‹#›</a:t>
            </a:fld>
            <a:endParaRPr lang="zh-CN" altLang="en-US"/>
          </a:p>
        </p:txBody>
      </p:sp>
    </p:spTree>
    <p:extLst>
      <p:ext uri="{BB962C8B-B14F-4D97-AF65-F5344CB8AC3E}">
        <p14:creationId xmlns:p14="http://schemas.microsoft.com/office/powerpoint/2010/main" xmlns="" val="396665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11" name="页脚占位符 10"/>
          <p:cNvSpPr>
            <a:spLocks noGrp="1"/>
          </p:cNvSpPr>
          <p:nvPr>
            <p:ph type="ftr" sz="quarter" idx="11"/>
          </p:nvPr>
        </p:nvSpPr>
        <p:spPr>
          <a:xfrm>
            <a:off x="4038600" y="6523990"/>
            <a:ext cx="4114800" cy="365125"/>
          </a:xfrm>
        </p:spPr>
        <p:txBody>
          <a:bodyPr/>
          <a:lstStyle/>
          <a:p>
            <a:endParaRPr lang="zh-CN" altLang="en-US"/>
          </a:p>
        </p:txBody>
      </p:sp>
      <p:sp>
        <p:nvSpPr>
          <p:cNvPr id="12" name="灯片编号占位符 11"/>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6"/>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8" name="页脚占位符 7"/>
          <p:cNvSpPr>
            <a:spLocks noGrp="1"/>
          </p:cNvSpPr>
          <p:nvPr>
            <p:ph type="ftr" sz="quarter" idx="11"/>
          </p:nvPr>
        </p:nvSpPr>
        <p:spPr>
          <a:xfrm>
            <a:off x="4038600" y="6523990"/>
            <a:ext cx="4114800" cy="365125"/>
          </a:xfrm>
        </p:spPr>
        <p:txBody>
          <a:bodyPr/>
          <a:lstStyle/>
          <a:p>
            <a:endParaRPr lang="zh-CN" altLang="en-US"/>
          </a:p>
        </p:txBody>
      </p:sp>
      <p:sp>
        <p:nvSpPr>
          <p:cNvPr id="9" name="灯片编号占位符 8"/>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11" name="页脚占位符 10"/>
          <p:cNvSpPr>
            <a:spLocks noGrp="1"/>
          </p:cNvSpPr>
          <p:nvPr>
            <p:ph type="ftr" sz="quarter" idx="11"/>
          </p:nvPr>
        </p:nvSpPr>
        <p:spPr>
          <a:xfrm>
            <a:off x="4038600" y="6523990"/>
            <a:ext cx="4114800" cy="365125"/>
          </a:xfrm>
        </p:spPr>
        <p:txBody>
          <a:bodyPr/>
          <a:lstStyle/>
          <a:p>
            <a:endParaRPr lang="zh-CN" altLang="en-US"/>
          </a:p>
        </p:txBody>
      </p:sp>
      <p:sp>
        <p:nvSpPr>
          <p:cNvPr id="12" name="灯片编号占位符 11"/>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6" name="日期占位符 5"/>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7" name="页脚占位符 6"/>
          <p:cNvSpPr>
            <a:spLocks noGrp="1"/>
          </p:cNvSpPr>
          <p:nvPr>
            <p:ph type="ftr" sz="quarter" idx="11"/>
          </p:nvPr>
        </p:nvSpPr>
        <p:spPr>
          <a:xfrm>
            <a:off x="4038600" y="6523990"/>
            <a:ext cx="4114800" cy="365125"/>
          </a:xfrm>
        </p:spPr>
        <p:txBody>
          <a:bodyPr/>
          <a:lstStyle/>
          <a:p>
            <a:endParaRPr lang="zh-CN" altLang="en-US"/>
          </a:p>
        </p:txBody>
      </p:sp>
      <p:sp>
        <p:nvSpPr>
          <p:cNvPr id="8" name="灯片编号占位符 7"/>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6" name="页脚占位符 5"/>
          <p:cNvSpPr>
            <a:spLocks noGrp="1"/>
          </p:cNvSpPr>
          <p:nvPr>
            <p:ph type="ftr" sz="quarter" idx="11"/>
          </p:nvPr>
        </p:nvSpPr>
        <p:spPr>
          <a:xfrm>
            <a:off x="4038600" y="6523990"/>
            <a:ext cx="4114800" cy="365125"/>
          </a:xfrm>
        </p:spPr>
        <p:txBody>
          <a:bodyPr/>
          <a:lstStyle/>
          <a:p>
            <a:endParaRPr lang="zh-CN" altLang="en-US"/>
          </a:p>
        </p:txBody>
      </p:sp>
      <p:sp>
        <p:nvSpPr>
          <p:cNvPr id="7" name="灯片编号占位符 6"/>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7"/>
          <p:cNvSpPr>
            <a:spLocks noGrp="1"/>
          </p:cNvSpPr>
          <p:nvPr>
            <p:ph type="dt" sz="half" idx="10"/>
          </p:nvPr>
        </p:nvSpPr>
        <p:spPr>
          <a:xfrm>
            <a:off x="838200" y="6523990"/>
            <a:ext cx="2743200" cy="365125"/>
          </a:xfrm>
        </p:spPr>
        <p:txBody>
          <a:bodyPr/>
          <a:lstStyle/>
          <a:p>
            <a:fld id="{D997B5FA-0921-464F-AAE1-844C04324D75}" type="datetimeFigureOut">
              <a:rPr lang="zh-CN" altLang="en-US" smtClean="0"/>
              <a:pPr/>
              <a:t>2020/6/14</a:t>
            </a:fld>
            <a:endParaRPr lang="zh-CN" altLang="en-US"/>
          </a:p>
        </p:txBody>
      </p:sp>
      <p:sp>
        <p:nvSpPr>
          <p:cNvPr id="9" name="页脚占位符 8"/>
          <p:cNvSpPr>
            <a:spLocks noGrp="1"/>
          </p:cNvSpPr>
          <p:nvPr>
            <p:ph type="ftr" sz="quarter" idx="11"/>
          </p:nvPr>
        </p:nvSpPr>
        <p:spPr>
          <a:xfrm>
            <a:off x="4038600" y="6523990"/>
            <a:ext cx="4114800" cy="365125"/>
          </a:xfrm>
        </p:spPr>
        <p:txBody>
          <a:bodyPr/>
          <a:lstStyle/>
          <a:p>
            <a:endParaRPr lang="zh-CN" altLang="en-US"/>
          </a:p>
        </p:txBody>
      </p:sp>
      <p:sp>
        <p:nvSpPr>
          <p:cNvPr id="10" name="灯片编号占位符 9"/>
          <p:cNvSpPr>
            <a:spLocks noGrp="1"/>
          </p:cNvSpPr>
          <p:nvPr>
            <p:ph type="sldNum" sz="quarter" idx="12"/>
          </p:nvPr>
        </p:nvSpPr>
        <p:spPr>
          <a:xfrm>
            <a:off x="8610600" y="6523990"/>
            <a:ext cx="2743200" cy="365125"/>
          </a:xfrm>
        </p:spPr>
        <p:txBody>
          <a:bodyPr/>
          <a:lstStyle/>
          <a:p>
            <a:fld id="{565CE74E-AB26-4998-AD42-012C4C1AD076}" type="slidenum">
              <a:rPr lang="zh-CN" altLang="en-US" smtClean="0"/>
              <a:pPr/>
              <a:t>‹#›</a:t>
            </a:fld>
            <a:endParaRPr lang="zh-CN" altLang="en-US"/>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35685" y="1166495"/>
            <a:ext cx="9417685" cy="82042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035685" y="2416175"/>
            <a:ext cx="10318115" cy="39401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
        <p:nvSpPr>
          <p:cNvPr id="7" name="流程图: 过程 6"/>
          <p:cNvSpPr/>
          <p:nvPr userDrawn="1"/>
        </p:nvSpPr>
        <p:spPr>
          <a:xfrm>
            <a:off x="0" y="5080"/>
            <a:ext cx="12192635" cy="497840"/>
          </a:xfrm>
          <a:prstGeom prst="flowChartProcess">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4" descr="logo"/>
          <p:cNvPicPr>
            <a:picLocks noChangeAspect="1"/>
          </p:cNvPicPr>
          <p:nvPr userDrawn="1"/>
        </p:nvPicPr>
        <p:blipFill>
          <a:blip r:embed="rId18"/>
          <a:stretch>
            <a:fillRect/>
          </a:stretch>
        </p:blipFill>
        <p:spPr>
          <a:xfrm>
            <a:off x="29845" y="26035"/>
            <a:ext cx="2307590" cy="420370"/>
          </a:xfrm>
          <a:prstGeom prst="rect">
            <a:avLst/>
          </a:prstGeom>
          <a:noFill/>
          <a:ln w="9525">
            <a:noFill/>
          </a:ln>
        </p:spPr>
      </p:pic>
      <p:pic>
        <p:nvPicPr>
          <p:cNvPr id="4" name="图片 3"/>
          <p:cNvPicPr>
            <a:picLocks noChangeAspect="1"/>
          </p:cNvPicPr>
          <p:nvPr userDrawn="1"/>
        </p:nvPicPr>
        <p:blipFill>
          <a:blip r:embed="rId19" cstate="print"/>
          <a:srcRect l="38168" r="8004"/>
          <a:stretch>
            <a:fillRect/>
          </a:stretch>
        </p:blipFill>
        <p:spPr>
          <a:xfrm>
            <a:off x="10997565" y="50800"/>
            <a:ext cx="1198245" cy="3841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0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02.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2.xml"/><Relationship Id="rId6" Type="http://schemas.openxmlformats.org/officeDocument/2006/relationships/hyperlink" Target="&#38472;&#26223;&#28070;&#19982;&#31185;&#23398;&#30340;&#26149;&#22825;%207.f4v" TargetMode="External"/><Relationship Id="rId5" Type="http://schemas.openxmlformats.org/officeDocument/2006/relationships/image" Target="../media/image14.jpeg"/><Relationship Id="rId4" Type="http://schemas.openxmlformats.org/officeDocument/2006/relationships/image" Target="../media/image177.jpeg"/></Relationships>
</file>

<file path=ppt/slides/_rels/slide103.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37011;&#23567;&#24179;&#30340;&#31185;&#25216;&#24773;&#32467;%206.mpg" TargetMode="External"/><Relationship Id="rId4" Type="http://schemas.openxmlformats.org/officeDocument/2006/relationships/image" Target="../media/image14.jpeg"/></Relationships>
</file>

<file path=ppt/slides/_rels/slide104.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oleObject" Target="../embeddings/Microsoft_Office_Word_97_-_2003___1.doc"/><Relationship Id="rId4" Type="http://schemas.openxmlformats.org/officeDocument/2006/relationships/image" Target="../media/image182.jpeg"/></Relationships>
</file>

<file path=ppt/slides/_rels/slide105.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hyperlink" Target="http://www.hnkjonline.net/jhc/kjjh/hjjh/1.htm" TargetMode="Externa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184.jpeg"/></Relationships>
</file>

<file path=ppt/slides/_rels/slide106.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92.jpeg"/><Relationship Id="rId3" Type="http://schemas.openxmlformats.org/officeDocument/2006/relationships/image" Target="../media/image188.jpeg"/><Relationship Id="rId7" Type="http://schemas.openxmlformats.org/officeDocument/2006/relationships/hyperlink" Target="http://yzkc.ncu.edu.cn/NCUCourseWare/Manager/TeachSourceFiles/&#22823;&#23398;&#29289;&#29702;/Special/phy/wgc.htm" TargetMode="External"/><Relationship Id="rId2" Type="http://schemas.openxmlformats.org/officeDocument/2006/relationships/image" Target="../media/image187.png"/><Relationship Id="rId1" Type="http://schemas.openxmlformats.org/officeDocument/2006/relationships/slideLayout" Target="../slideLayouts/slideLayout4.xml"/><Relationship Id="rId6" Type="http://schemas.openxmlformats.org/officeDocument/2006/relationships/image" Target="../media/image191.png"/><Relationship Id="rId5" Type="http://schemas.openxmlformats.org/officeDocument/2006/relationships/image" Target="../media/image190.jpeg"/><Relationship Id="rId4" Type="http://schemas.openxmlformats.org/officeDocument/2006/relationships/image" Target="../media/image189.jpeg"/><Relationship Id="rId9" Type="http://schemas.openxmlformats.org/officeDocument/2006/relationships/hyperlink" Target="&#37011;&#23567;&#24179;&#19982;863&#35745;&#21010;%209.mp4"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11.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9.jpeg"/><Relationship Id="rId4" Type="http://schemas.openxmlformats.org/officeDocument/2006/relationships/image" Target="../media/image198.png"/></Relationships>
</file>

<file path=ppt/slides/_rels/slide1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00.jpeg"/><Relationship Id="rId1" Type="http://schemas.openxmlformats.org/officeDocument/2006/relationships/slideLayout" Target="../slideLayouts/slideLayout7.xml"/><Relationship Id="rId4" Type="http://schemas.openxmlformats.org/officeDocument/2006/relationships/image" Target="../media/image197.jpeg"/></Relationships>
</file>

<file path=ppt/slides/_rels/slide113.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02.jpeg"/><Relationship Id="rId7" Type="http://schemas.openxmlformats.org/officeDocument/2006/relationships/image" Target="../media/image18.emf"/><Relationship Id="rId2" Type="http://schemas.openxmlformats.org/officeDocument/2006/relationships/image" Target="../media/image197.jpeg"/><Relationship Id="rId1" Type="http://schemas.openxmlformats.org/officeDocument/2006/relationships/slideLayout" Target="../slideLayouts/slideLayout2.xml"/><Relationship Id="rId6" Type="http://schemas.openxmlformats.org/officeDocument/2006/relationships/image" Target="../media/image205.jpeg"/><Relationship Id="rId5" Type="http://schemas.openxmlformats.org/officeDocument/2006/relationships/image" Target="../media/image204.jpeg"/><Relationship Id="rId4" Type="http://schemas.openxmlformats.org/officeDocument/2006/relationships/image" Target="../media/image203.jpeg"/></Relationships>
</file>

<file path=ppt/slides/_rels/slide115.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7.jpeg"/><Relationship Id="rId4" Type="http://schemas.openxmlformats.org/officeDocument/2006/relationships/image" Target="../media/image207.jpeg"/></Relationships>
</file>

<file path=ppt/slides/_rels/slide1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08.jpeg"/><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17.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2.xml"/><Relationship Id="rId4" Type="http://schemas.openxmlformats.org/officeDocument/2006/relationships/image" Target="../media/image197.jpeg"/></Relationships>
</file>

<file path=ppt/slides/_rels/slide1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12.jpeg"/><Relationship Id="rId1" Type="http://schemas.openxmlformats.org/officeDocument/2006/relationships/slideLayout" Target="../slideLayouts/slideLayout7.xml"/><Relationship Id="rId4" Type="http://schemas.openxmlformats.org/officeDocument/2006/relationships/image" Target="../media/image197.jpeg"/></Relationships>
</file>

<file path=ppt/slides/_rels/slide119.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2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97.jpeg"/><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215.jpeg"/><Relationship Id="rId4" Type="http://schemas.openxmlformats.org/officeDocument/2006/relationships/image" Target="../media/image214.jpeg"/></Relationships>
</file>

<file path=ppt/slides/_rels/slide1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16.jpeg"/><Relationship Id="rId1" Type="http://schemas.openxmlformats.org/officeDocument/2006/relationships/slideLayout" Target="../slideLayouts/slideLayout2.xml"/><Relationship Id="rId6" Type="http://schemas.openxmlformats.org/officeDocument/2006/relationships/hyperlink" Target="&#19977;&#27493;&#36208;%205.mpg" TargetMode="External"/><Relationship Id="rId5" Type="http://schemas.openxmlformats.org/officeDocument/2006/relationships/hyperlink" Target="file:///H:\&#20013;&#20852;&#8220;&#33455;&#8221;&#20043;&#30171;%202.mp4" TargetMode="External"/><Relationship Id="rId4" Type="http://schemas.openxmlformats.org/officeDocument/2006/relationships/image" Target="../media/image217.png"/></Relationships>
</file>

<file path=ppt/slides/_rels/slide12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6.jpe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14.jpeg"/></Relationships>
</file>

<file path=ppt/slides/_rels/slide126.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221.png"/></Relationships>
</file>

<file path=ppt/slides/_rels/slide1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image" Target="../media/image22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6.jpeg"/><Relationship Id="rId2" Type="http://schemas.openxmlformats.org/officeDocument/2006/relationships/hyperlink" Target="http://upfilecdn.kdnet.net/UploadFile/2009-2/200922232543807.jpg" TargetMode="External"/><Relationship Id="rId1" Type="http://schemas.openxmlformats.org/officeDocument/2006/relationships/slideLayout" Target="../slideLayouts/slideLayout2.xml"/><Relationship Id="rId6" Type="http://schemas.openxmlformats.org/officeDocument/2006/relationships/hyperlink" Target="http://upfilecdn.kdnet.net/UploadFile/2009-2/20092223415886.jpg" TargetMode="External"/><Relationship Id="rId5" Type="http://schemas.openxmlformats.org/officeDocument/2006/relationships/image" Target="../media/image35.jpeg"/><Relationship Id="rId4" Type="http://schemas.openxmlformats.org/officeDocument/2006/relationships/hyperlink" Target="http://upfilecdn.kdnet.net/UploadFile/2009-2/200922233343195.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22823;&#36291;&#36827;&#36816;&#21160;%204.mp4"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jpeg"/><Relationship Id="rId2" Type="http://schemas.openxmlformats.org/officeDocument/2006/relationships/hyperlink" Target="http://blog.oeeee.com/wwdl/archive/2006/10/22/142720.html" TargetMode="Externa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hyperlink" Target="http://baike.baidu.com/albums/1921/1921.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ideo" Target="file:///F:\&#24405;&#20687;&#31532;&#19977;&#31456;\&#30495;&#29702;&#26631;&#20934;&#22823;&#35752;&#35770;.MPG" TargetMode="External"/><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37011;&#23567;&#24179;&#35848;&#24605;&#24819;&#35299;&#25918;%202.mp4"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1.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3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14.jpeg"/><Relationship Id="rId4" Type="http://schemas.openxmlformats.org/officeDocument/2006/relationships/image" Target="../media/image74.jpeg"/></Relationships>
</file>

<file path=ppt/slides/_rels/slide34.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jpeg"/></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80.jpeg"/></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eg"/></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5.jpeg"/><Relationship Id="rId4" Type="http://schemas.openxmlformats.org/officeDocument/2006/relationships/image" Target="../media/image14.jpe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8.jpe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14.jpeg"/></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4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 Id="rId4" Type="http://schemas.openxmlformats.org/officeDocument/2006/relationships/hyperlink" Target="&#32966;&#23376;&#22823;&#19968;&#28857;%204.t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4.jpeg"/></Relationships>
</file>

<file path=ppt/slides/_rels/slide4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2.gif"/><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26611;&#24066;&#20843;&#22823;&#29579;%2015.mp4" TargetMode="Externa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hyperlink" Target="&#24464;&#28976;&#35848;&#21021;&#32423;&#38454;&#27573;%202.mp4"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22.gif"/><Relationship Id="rId4" Type="http://schemas.openxmlformats.org/officeDocument/2006/relationships/image" Target="../media/image140.jpeg"/></Relationships>
</file>

<file path=ppt/slides/_rels/slide6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hyperlink" Target="http://image.baidu.com/i?ct=503316480&amp;z=0&amp;tn=baiduimagedetail&amp;word=%CE%CA%BA%C5&amp;in=22377&amp;cl=2&amp;cm=1&amp;sc=0&amp;lm=-1&amp;pn=4&amp;rn=1&amp;di=934165972&amp;ln=2000" TargetMode="External"/><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14.jpeg"/><Relationship Id="rId4" Type="http://schemas.openxmlformats.org/officeDocument/2006/relationships/image" Target="../media/image140.jpeg"/></Relationships>
</file>

<file path=ppt/slides/_rels/slide71.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hyperlink" Target="http://image.baidu.com/i?ct=503316480&amp;z=0&amp;tn=baiduimagedetail&amp;word=%B5%CB%D0%A1%C6%BD&amp;in=15023&amp;cl=2&amp;cm=1&amp;sc=0&amp;lm=-1&amp;pn=35&amp;rn=1&amp;di=233406136&amp;ln=2000"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16.xml"/><Relationship Id="rId5" Type="http://schemas.openxmlformats.org/officeDocument/2006/relationships/image" Target="../media/image166.jpeg"/><Relationship Id="rId4" Type="http://schemas.openxmlformats.org/officeDocument/2006/relationships/image" Target="../media/image165.jpeg"/></Relationships>
</file>

<file path=ppt/slides/_rels/slide94.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a:spLocks noGrp="1"/>
          </p:cNvSpPr>
          <p:nvPr>
            <p:ph type="sldNum" sz="quarter" idx="12"/>
          </p:nvPr>
        </p:nvSpPr>
        <p:spPr>
          <a:noFill/>
          <a:ln>
            <a:miter lim="800000"/>
          </a:ln>
        </p:spPr>
        <p:txBody>
          <a:bodyPr/>
          <a:lstStyle/>
          <a:p>
            <a:pPr>
              <a:buFontTx/>
              <a:buNone/>
            </a:pPr>
            <a:fld id="{79A86D2A-10BE-4306-9082-29FD938B5164}" type="slidenum">
              <a:rPr lang="zh-CN" altLang="en-US" smtClean="0"/>
              <a:pPr>
                <a:buFontTx/>
                <a:buNone/>
              </a:pPr>
              <a:t>1</a:t>
            </a:fld>
            <a:endParaRPr lang="en-US" altLang="zh-CN"/>
          </a:p>
        </p:txBody>
      </p:sp>
      <p:pic>
        <p:nvPicPr>
          <p:cNvPr id="3" name="Picture 2" descr="fj1010（红日）"/>
          <p:cNvPicPr>
            <a:picLocks noChangeAspect="1" noChangeArrowheads="1"/>
          </p:cNvPicPr>
          <p:nvPr/>
        </p:nvPicPr>
        <p:blipFill>
          <a:blip r:embed="rId2" cstate="print"/>
          <a:srcRect/>
          <a:stretch>
            <a:fillRect/>
          </a:stretch>
        </p:blipFill>
        <p:spPr bwMode="auto">
          <a:xfrm>
            <a:off x="-31750" y="-36830"/>
            <a:ext cx="12254865" cy="6931660"/>
          </a:xfrm>
          <a:prstGeom prst="rect">
            <a:avLst/>
          </a:prstGeom>
          <a:noFill/>
          <a:ln w="9525">
            <a:noFill/>
            <a:miter lim="800000"/>
            <a:headEnd/>
            <a:tailEnd/>
          </a:ln>
        </p:spPr>
      </p:pic>
      <p:grpSp>
        <p:nvGrpSpPr>
          <p:cNvPr id="4" name="组合 3"/>
          <p:cNvGrpSpPr/>
          <p:nvPr/>
        </p:nvGrpSpPr>
        <p:grpSpPr>
          <a:xfrm>
            <a:off x="3485515" y="1541145"/>
            <a:ext cx="5371465" cy="4493260"/>
            <a:chOff x="5489" y="2427"/>
            <a:chExt cx="8459" cy="7076"/>
          </a:xfrm>
        </p:grpSpPr>
        <p:sp>
          <p:nvSpPr>
            <p:cNvPr id="5" name="Rectangle 3"/>
            <p:cNvSpPr>
              <a:spLocks noChangeArrowheads="1"/>
            </p:cNvSpPr>
            <p:nvPr/>
          </p:nvSpPr>
          <p:spPr bwMode="auto">
            <a:xfrm>
              <a:off x="5489" y="2427"/>
              <a:ext cx="8459" cy="3052"/>
            </a:xfrm>
            <a:prstGeom prst="rect">
              <a:avLst/>
            </a:prstGeom>
            <a:noFill/>
            <a:ln>
              <a:noFill/>
            </a:ln>
            <a:effectLst/>
          </p:spPr>
          <p:txBody>
            <a:bodyPr wrap="square">
              <a:spAutoFit/>
            </a:bodyPr>
            <a:lstStyle/>
            <a:p>
              <a:pPr lvl="0" algn="l">
                <a:buFont typeface="Arial" panose="020B0604020202020204" pitchFamily="34" charset="0"/>
                <a:defRPr/>
              </a:pPr>
              <a:r>
                <a:rPr lang="zh-CN" altLang="en-US" sz="40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sym typeface="+mn-ea"/>
                </a:rPr>
                <a:t>毛泽东思想和中国特色</a:t>
              </a:r>
            </a:p>
            <a:p>
              <a:pPr lvl="0" algn="l">
                <a:buFont typeface="Arial" panose="020B0604020202020204" pitchFamily="34" charset="0"/>
                <a:defRPr/>
              </a:pPr>
              <a:endParaRPr lang="zh-CN" altLang="en-US" sz="40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sym typeface="+mn-ea"/>
              </a:endParaRPr>
            </a:p>
            <a:p>
              <a:pPr lvl="0" algn="l">
                <a:buFont typeface="Arial" panose="020B0604020202020204" pitchFamily="34" charset="0"/>
                <a:defRPr/>
              </a:pPr>
              <a:r>
                <a:rPr lang="zh-CN" altLang="en-US" sz="4000" b="1" dirty="0">
                  <a:solidFill>
                    <a:srgbClr val="0000FF"/>
                  </a:solidFill>
                  <a:effectLst>
                    <a:outerShdw blurRad="38100" dist="38100" dir="2700000" algn="tl">
                      <a:srgbClr val="C0C0C0"/>
                    </a:outerShdw>
                  </a:effectLst>
                  <a:latin typeface="微软雅黑" panose="020B0503020204020204" charset="-122"/>
                  <a:ea typeface="微软雅黑" panose="020B0503020204020204" charset="-122"/>
                  <a:sym typeface="+mn-ea"/>
                </a:rPr>
                <a:t>社会主义理论体系概论</a:t>
              </a:r>
            </a:p>
          </p:txBody>
        </p:sp>
        <p:sp>
          <p:nvSpPr>
            <p:cNvPr id="5128" name="Text Box 12"/>
            <p:cNvSpPr/>
            <p:nvPr/>
          </p:nvSpPr>
          <p:spPr>
            <a:xfrm>
              <a:off x="6072" y="7063"/>
              <a:ext cx="4798" cy="2440"/>
            </a:xfrm>
            <a:prstGeom prst="rect">
              <a:avLst/>
            </a:prstGeom>
            <a:noFill/>
          </p:spPr>
          <p:txBody>
            <a:bodyPr vert="horz" wrap="square" lIns="91440" tIns="45720" rIns="91440" bIns="45720" rtlCol="0" anchor="t">
              <a:spAutoFit/>
            </a:bodyPr>
            <a:lstStyle/>
            <a:p>
              <a:pPr lvl="0" algn="l">
                <a:lnSpc>
                  <a:spcPct val="130000"/>
                </a:lnSpc>
                <a:spcBef>
                  <a:spcPts val="1000"/>
                </a:spcBef>
                <a:buFontTx/>
              </a:pPr>
              <a:r>
                <a:rPr lang="zh-CN" altLang="en-US" sz="20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主讲：迟学芳 </a:t>
              </a:r>
              <a:endParaRPr lang="en-US" altLang="zh-CN" sz="20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endParaRPr>
            </a:p>
            <a:p>
              <a:pPr lvl="0" algn="l">
                <a:lnSpc>
                  <a:spcPct val="130000"/>
                </a:lnSpc>
                <a:spcBef>
                  <a:spcPts val="1000"/>
                </a:spcBef>
                <a:buFontTx/>
              </a:pPr>
              <a:r>
                <a:rPr lang="zh-CN" altLang="en-US" sz="20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电话：1</a:t>
              </a:r>
              <a:r>
                <a:rPr lang="en-US" altLang="zh-CN" sz="20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3306318779</a:t>
              </a:r>
            </a:p>
            <a:p>
              <a:pPr lvl="0" algn="l">
                <a:lnSpc>
                  <a:spcPct val="130000"/>
                </a:lnSpc>
                <a:spcBef>
                  <a:spcPts val="1000"/>
                </a:spcBef>
                <a:buFontTx/>
              </a:pPr>
              <a:r>
                <a:rPr lang="zh-CN" altLang="en-US" sz="20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rPr>
                <a:t>课件制作：概论课教研室</a:t>
              </a:r>
              <a:endParaRPr lang="en-US" altLang="zh-CN" sz="2000" b="1" dirty="0">
                <a:solidFill>
                  <a:srgbClr val="0000FF"/>
                </a:solidFill>
                <a:latin typeface="华文新魏" panose="02010800040101010101" pitchFamily="2" charset="-122"/>
                <a:ea typeface="华文新魏" panose="02010800040101010101" pitchFamily="2" charset="-122"/>
                <a:cs typeface="华文新魏" panose="02010800040101010101" pitchFamily="2" charset="-122"/>
                <a:sym typeface="+mn-ea"/>
              </a:endParaRPr>
            </a:p>
          </p:txBody>
        </p:sp>
      </p:gr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矩形 414722"/>
          <p:cNvSpPr>
            <a:spLocks noChangeArrowheads="1" noChangeShapeType="1" noTextEdit="1"/>
          </p:cNvSpPr>
          <p:nvPr/>
        </p:nvSpPr>
        <p:spPr bwMode="auto">
          <a:xfrm>
            <a:off x="2351089" y="1082675"/>
            <a:ext cx="7488237" cy="762000"/>
          </a:xfrm>
          <a:prstGeom prst="rect">
            <a:avLst/>
          </a:prstGeom>
        </p:spPr>
        <p:txBody>
          <a:bodyPr wrap="none" fromWordArt="1">
            <a:prstTxWarp prst="textWave1">
              <a:avLst>
                <a:gd name="adj1" fmla="val 296"/>
                <a:gd name="adj2" fmla="val 0"/>
              </a:avLst>
            </a:prstTxWarp>
          </a:bodyPr>
          <a:lstStyle/>
          <a:p>
            <a:pPr algn="ctr"/>
            <a:r>
              <a:rPr lang="zh-CN" altLang="en-US" sz="4400" kern="10">
                <a:ln w="9525">
                  <a:solidFill>
                    <a:srgbClr val="FF00FF"/>
                  </a:solidFill>
                  <a:round/>
                  <a:headEnd/>
                  <a:tailEnd/>
                </a:ln>
                <a:solidFill>
                  <a:srgbClr val="000000"/>
                </a:solidFill>
                <a:effectLst>
                  <a:outerShdw dist="53882" dir="2700000" algn="ctr" rotWithShape="0">
                    <a:srgbClr val="C0C0C0">
                      <a:alpha val="79999"/>
                    </a:srgbClr>
                  </a:outerShdw>
                </a:effectLst>
                <a:latin typeface="华文隶书" panose="02010800040101010101" pitchFamily="2" charset="-122"/>
                <a:ea typeface="华文隶书" panose="02010800040101010101" pitchFamily="2" charset="-122"/>
              </a:rPr>
              <a:t>第二节 邓小平理论的基本问题和主要内容</a:t>
            </a:r>
          </a:p>
        </p:txBody>
      </p:sp>
      <p:pic>
        <p:nvPicPr>
          <p:cNvPr id="9218"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19237" y="2092326"/>
            <a:ext cx="9153526" cy="483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9" name="图片 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12887" y="5854700"/>
            <a:ext cx="9153526"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矩形 3"/>
          <p:cNvSpPr/>
          <p:nvPr/>
        </p:nvSpPr>
        <p:spPr>
          <a:xfrm>
            <a:off x="1512888" y="4840289"/>
            <a:ext cx="3897221" cy="1015663"/>
          </a:xfrm>
          <a:prstGeom prst="rect">
            <a:avLst/>
          </a:prstGeom>
          <a:noFill/>
          <a:ln w="9525">
            <a:noFill/>
          </a:ln>
        </p:spPr>
        <p:txBody>
          <a:bodyPr wrap="none">
            <a:spAutoFit/>
          </a:bodyPr>
          <a:lstStyle/>
          <a:p>
            <a:pPr>
              <a:lnSpc>
                <a:spcPct val="125000"/>
              </a:lnSpc>
              <a:defRPr/>
            </a:pPr>
            <a:r>
              <a:rPr lang="zh-CN" altLang="en-US" sz="2400" b="1" noProof="1">
                <a:solidFill>
                  <a:schemeClr val="accent2"/>
                </a:solidFill>
                <a:effectLst>
                  <a:outerShdw blurRad="38100" dist="38100" dir="2700000">
                    <a:srgbClr val="C0C0C0"/>
                  </a:outerShdw>
                </a:effectLst>
              </a:rPr>
              <a:t>邓小平理论回答的基本问题</a:t>
            </a:r>
          </a:p>
          <a:p>
            <a:pPr>
              <a:lnSpc>
                <a:spcPct val="125000"/>
              </a:lnSpc>
              <a:defRPr/>
            </a:pPr>
            <a:r>
              <a:rPr lang="zh-CN" altLang="en-US" sz="2400" b="1" noProof="1">
                <a:solidFill>
                  <a:srgbClr val="FF0000"/>
                </a:solidFill>
                <a:effectLst>
                  <a:outerShdw blurRad="38100" dist="38100" dir="2700000">
                    <a:srgbClr val="C0C0C0"/>
                  </a:outerShdw>
                </a:effectLst>
              </a:rPr>
              <a:t>邓小平理论的主要内容</a:t>
            </a:r>
          </a:p>
        </p:txBody>
      </p:sp>
      <p:sp>
        <p:nvSpPr>
          <p:cNvPr id="5" name="矩形 4"/>
          <p:cNvSpPr/>
          <p:nvPr/>
        </p:nvSpPr>
        <p:spPr>
          <a:xfrm>
            <a:off x="9299576" y="2092325"/>
            <a:ext cx="1048685" cy="400110"/>
          </a:xfrm>
          <a:prstGeom prst="rect">
            <a:avLst/>
          </a:prstGeom>
          <a:noFill/>
          <a:ln w="9525">
            <a:noFill/>
          </a:ln>
        </p:spPr>
        <p:txBody>
          <a:bodyPr wrap="none">
            <a:spAutoFit/>
          </a:bodyPr>
          <a:lstStyle/>
          <a:p>
            <a:pPr>
              <a:defRPr/>
            </a:pPr>
            <a:r>
              <a:rPr lang="en-US" altLang="zh-CN" sz="2000" b="1" noProof="1">
                <a:solidFill>
                  <a:srgbClr val="993300"/>
                </a:solidFill>
                <a:effectLst>
                  <a:outerShdw blurRad="38100" dist="38100" dir="2700000">
                    <a:srgbClr val="C0C0C0"/>
                  </a:outerShdw>
                </a:effectLst>
                <a:ea typeface="宋体" panose="02010600030101010101" pitchFamily="2" charset="-122"/>
              </a:rPr>
              <a:t>P94-114</a:t>
            </a:r>
            <a:endParaRPr lang="en-US" altLang="zh-CN" sz="2000" b="1" noProof="1">
              <a:solidFill>
                <a:srgbClr val="993300"/>
              </a:solidFill>
              <a:effectLst>
                <a:outerShdw blurRad="38100" dist="38100" dir="2700000">
                  <a:srgbClr val="C0C0C0"/>
                </a:outerShdw>
              </a:effectLst>
            </a:endParaRPr>
          </a:p>
        </p:txBody>
      </p:sp>
    </p:spTree>
    <p:extLst>
      <p:ext uri="{BB962C8B-B14F-4D97-AF65-F5344CB8AC3E}">
        <p14:creationId xmlns:p14="http://schemas.microsoft.com/office/powerpoint/2010/main" xmlns="" val="13288320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矩形 23554"/>
          <p:cNvSpPr>
            <a:spLocks noChangeArrowheads="1"/>
          </p:cNvSpPr>
          <p:nvPr/>
        </p:nvSpPr>
        <p:spPr bwMode="auto">
          <a:xfrm>
            <a:off x="5581651" y="3730626"/>
            <a:ext cx="4156075" cy="860425"/>
          </a:xfrm>
          <a:prstGeom prst="rect">
            <a:avLst/>
          </a:prstGeom>
          <a:solidFill>
            <a:srgbClr val="FFFF99"/>
          </a:solidFill>
          <a:ln w="19050">
            <a:solidFill>
              <a:srgbClr val="008000"/>
            </a:solidFill>
            <a:miter lim="800000"/>
            <a:headEnd/>
            <a:tailEnd/>
          </a:ln>
        </p:spPr>
        <p:txBody>
          <a:bodyPr>
            <a:spAutoFit/>
          </a:bodyPr>
          <a:lstStyle/>
          <a:p>
            <a:pPr>
              <a:lnSpc>
                <a:spcPct val="125000"/>
              </a:lnSpc>
            </a:pPr>
            <a:r>
              <a:rPr lang="zh-CN" altLang="en-US" sz="2000" b="1">
                <a:latin typeface="华文新魏" panose="02010800040101010101" pitchFamily="2" charset="-122"/>
                <a:ea typeface="华文新魏" panose="02010800040101010101" pitchFamily="2" charset="-122"/>
              </a:rPr>
              <a:t>　</a:t>
            </a:r>
            <a:r>
              <a:rPr lang="zh-CN" altLang="en-US" b="1">
                <a:solidFill>
                  <a:schemeClr val="accent2"/>
                </a:solidFill>
                <a:latin typeface="幼圆" panose="02010509060101010101" pitchFamily="49" charset="-122"/>
              </a:rPr>
              <a:t> </a:t>
            </a:r>
            <a:r>
              <a:rPr lang="en-US" altLang="zh-CN" b="1">
                <a:solidFill>
                  <a:schemeClr val="accent2"/>
                </a:solidFill>
                <a:latin typeface="幼圆" panose="02010509060101010101" pitchFamily="49" charset="-122"/>
              </a:rPr>
              <a:t>1978</a:t>
            </a:r>
            <a:r>
              <a:rPr lang="zh-CN" altLang="en-US" b="1">
                <a:solidFill>
                  <a:schemeClr val="accent2"/>
                </a:solidFill>
                <a:latin typeface="幼圆" panose="02010509060101010101" pitchFamily="49" charset="-122"/>
              </a:rPr>
              <a:t>，全国科学大会，重申</a:t>
            </a:r>
            <a:r>
              <a:rPr lang="en-US" altLang="zh-CN" b="1">
                <a:solidFill>
                  <a:schemeClr val="accent2"/>
                </a:solidFill>
                <a:latin typeface="幼圆" panose="02010509060101010101" pitchFamily="49" charset="-122"/>
              </a:rPr>
              <a:t>“</a:t>
            </a:r>
            <a:r>
              <a:rPr lang="zh-CN" altLang="en-US" b="1">
                <a:solidFill>
                  <a:schemeClr val="accent2"/>
                </a:solidFill>
                <a:latin typeface="幼圆" panose="02010509060101010101" pitchFamily="49" charset="-122"/>
              </a:rPr>
              <a:t>科学是生产力</a:t>
            </a:r>
            <a:r>
              <a:rPr lang="en-US" altLang="zh-CN" b="1">
                <a:solidFill>
                  <a:schemeClr val="accent2"/>
                </a:solidFill>
                <a:latin typeface="幼圆" panose="02010509060101010101" pitchFamily="49" charset="-122"/>
              </a:rPr>
              <a:t>”</a:t>
            </a:r>
            <a:r>
              <a:rPr lang="zh-CN" altLang="en-US" sz="2000" b="1">
                <a:solidFill>
                  <a:srgbClr val="FF0000"/>
                </a:solidFill>
                <a:latin typeface="幼圆" panose="02010509060101010101" pitchFamily="49" charset="-122"/>
              </a:rPr>
              <a:t> </a:t>
            </a:r>
          </a:p>
        </p:txBody>
      </p:sp>
      <p:grpSp>
        <p:nvGrpSpPr>
          <p:cNvPr id="94211" name="组合 2079"/>
          <p:cNvGrpSpPr>
            <a:grpSpLocks/>
          </p:cNvGrpSpPr>
          <p:nvPr/>
        </p:nvGrpSpPr>
        <p:grpSpPr bwMode="auto">
          <a:xfrm>
            <a:off x="1512887" y="26988"/>
            <a:ext cx="2655888" cy="354012"/>
            <a:chOff x="0" y="0"/>
            <a:chExt cx="2085" cy="386"/>
          </a:xfrm>
        </p:grpSpPr>
        <p:sp>
          <p:nvSpPr>
            <p:cNvPr id="94212"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94213" name="文本框 2081"/>
            <p:cNvSpPr txBox="1">
              <a:spLocks noChangeArrowheads="1"/>
            </p:cNvSpPr>
            <p:nvPr/>
          </p:nvSpPr>
          <p:spPr bwMode="auto">
            <a:xfrm>
              <a:off x="50" y="28"/>
              <a:ext cx="2035" cy="358"/>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anose="02010509060101010101" pitchFamily="49" charset="-122"/>
                  <a:sym typeface="宋体" panose="02010600030101010101" pitchFamily="2" charset="-122"/>
                </a:rPr>
                <a:t>4</a:t>
              </a:r>
              <a:r>
                <a:rPr lang="zh-CN" altLang="en-US" sz="1400" b="1">
                  <a:solidFill>
                    <a:srgbClr val="0000FF"/>
                  </a:solidFill>
                  <a:latin typeface="幼圆" panose="02010509060101010101" pitchFamily="49" charset="-122"/>
                  <a:sym typeface="宋体" panose="02010600030101010101" pitchFamily="2" charset="-122"/>
                </a:rPr>
                <a:t>）中国要发展，离不开科学</a:t>
              </a:r>
            </a:p>
          </p:txBody>
        </p:sp>
      </p:grpSp>
      <p:grpSp>
        <p:nvGrpSpPr>
          <p:cNvPr id="86024" name="组合 2079"/>
          <p:cNvGrpSpPr/>
          <p:nvPr/>
        </p:nvGrpSpPr>
        <p:grpSpPr>
          <a:xfrm>
            <a:off x="1913255" y="756920"/>
            <a:ext cx="4011930" cy="480695"/>
            <a:chOff x="0" y="0"/>
            <a:chExt cx="3696" cy="409"/>
          </a:xfrm>
          <a:solidFill>
            <a:schemeClr val="accent3">
              <a:lumMod val="95000"/>
            </a:schemeClr>
          </a:solidFill>
        </p:grpSpPr>
        <p:sp>
          <p:nvSpPr>
            <p:cNvPr id="86025" name="圆角矩形 2080"/>
            <p:cNvSpPr/>
            <p:nvPr/>
          </p:nvSpPr>
          <p:spPr>
            <a:xfrm>
              <a:off x="0" y="0"/>
              <a:ext cx="3696" cy="384"/>
            </a:xfrm>
            <a:prstGeom prst="roundRect">
              <a:avLst>
                <a:gd name="adj" fmla="val 11921"/>
              </a:avLst>
            </a:prstGeom>
            <a:grp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lstStyle/>
            <a:p>
              <a:endParaRPr lang="zh-CN" altLang="en-US" noProof="1">
                <a:ea typeface="宋体" panose="02010600030101010101" pitchFamily="2" charset="-122"/>
              </a:endParaRPr>
            </a:p>
          </p:txBody>
        </p:sp>
        <p:sp>
          <p:nvSpPr>
            <p:cNvPr id="86026" name="文本框 2081"/>
            <p:cNvSpPr txBox="1"/>
            <p:nvPr/>
          </p:nvSpPr>
          <p:spPr>
            <a:xfrm>
              <a:off x="0" y="4"/>
              <a:ext cx="3696" cy="405"/>
            </a:xfrm>
            <a:prstGeom prst="rect">
              <a:avLst/>
            </a:prstGeom>
            <a:solidFill>
              <a:schemeClr val="accent2">
                <a:lumMod val="20000"/>
                <a:lumOff val="80000"/>
              </a:schemeClr>
            </a:solidFill>
            <a:ln w="9525">
              <a:noFill/>
            </a:ln>
          </p:spPr>
          <p:txBody>
            <a:bodyPr>
              <a:spAutoFit/>
            </a:bodyPr>
            <a:lstStyle/>
            <a:p>
              <a:pPr>
                <a:lnSpc>
                  <a:spcPct val="125000"/>
                </a:lnSpc>
              </a:pPr>
              <a:r>
                <a:rPr lang="zh-CN" altLang="en-US" sz="2000" b="1" noProof="1">
                  <a:solidFill>
                    <a:srgbClr val="C00000"/>
                  </a:solidFill>
                  <a:latin typeface="楷体" panose="02010609060101010101" pitchFamily="49" charset="-122"/>
                  <a:ea typeface="楷体" panose="02010609060101010101" pitchFamily="49" charset="-122"/>
                </a:rPr>
                <a:t>（</a:t>
              </a:r>
              <a:r>
                <a:rPr lang="en-US" altLang="zh-CN" sz="2000" b="1" noProof="1">
                  <a:solidFill>
                    <a:srgbClr val="C00000"/>
                  </a:solidFill>
                  <a:latin typeface="楷体" panose="02010609060101010101" pitchFamily="49" charset="-122"/>
                  <a:ea typeface="楷体" panose="02010609060101010101" pitchFamily="49" charset="-122"/>
                </a:rPr>
                <a:t>1</a:t>
              </a:r>
              <a:r>
                <a:rPr lang="zh-CN" altLang="en-US" sz="2000" b="1" noProof="1">
                  <a:solidFill>
                    <a:srgbClr val="C00000"/>
                  </a:solidFill>
                  <a:latin typeface="楷体" panose="02010609060101010101" pitchFamily="49" charset="-122"/>
                  <a:ea typeface="楷体" panose="02010609060101010101" pitchFamily="49" charset="-122"/>
                </a:rPr>
                <a:t>）</a:t>
              </a:r>
              <a:r>
                <a:rPr lang="en-US" altLang="zh-CN" sz="2000" b="1" noProof="1">
                  <a:solidFill>
                    <a:srgbClr val="C00000"/>
                  </a:solidFill>
                  <a:latin typeface="幼圆" panose="02010509060101010101" pitchFamily="49" charset="-122"/>
                </a:rPr>
                <a:t>“</a:t>
              </a:r>
              <a:r>
                <a:rPr lang="zh-CN" altLang="en-US" sz="2000" b="1" noProof="1">
                  <a:solidFill>
                    <a:srgbClr val="C00000"/>
                  </a:solidFill>
                  <a:latin typeface="幼圆" panose="02010509060101010101" pitchFamily="49" charset="-122"/>
                </a:rPr>
                <a:t>科学技术是第一生产力</a:t>
              </a:r>
              <a:r>
                <a:rPr lang="en-US" altLang="zh-CN" sz="2000" b="1" noProof="1">
                  <a:solidFill>
                    <a:srgbClr val="C00000"/>
                  </a:solidFill>
                  <a:latin typeface="幼圆" panose="02010509060101010101" pitchFamily="49" charset="-122"/>
                </a:rPr>
                <a:t>”</a:t>
              </a:r>
              <a:r>
                <a:rPr lang="en-US" altLang="zh-CN" sz="2000" b="1" noProof="1">
                  <a:solidFill>
                    <a:srgbClr val="0000FF"/>
                  </a:solidFill>
                  <a:latin typeface="幼圆" panose="02010509060101010101" pitchFamily="49" charset="-122"/>
                </a:rPr>
                <a:t>  </a:t>
              </a:r>
            </a:p>
          </p:txBody>
        </p:sp>
      </p:grpSp>
      <p:sp>
        <p:nvSpPr>
          <p:cNvPr id="94215" name="圆角矩形 2"/>
          <p:cNvSpPr>
            <a:spLocks noChangeArrowheads="1"/>
          </p:cNvSpPr>
          <p:nvPr/>
        </p:nvSpPr>
        <p:spPr bwMode="auto">
          <a:xfrm>
            <a:off x="1912939" y="1990726"/>
            <a:ext cx="2968625" cy="3109913"/>
          </a:xfrm>
          <a:prstGeom prst="roundRect">
            <a:avLst>
              <a:gd name="adj" fmla="val 16796"/>
            </a:avLst>
          </a:prstGeom>
          <a:solidFill>
            <a:srgbClr val="FFFED5"/>
          </a:solidFill>
          <a:ln w="19050">
            <a:solidFill>
              <a:srgbClr val="FF00FF"/>
            </a:solidFill>
            <a:round/>
            <a:headEnd/>
            <a:tailEnd/>
          </a:ln>
        </p:spPr>
        <p:txBody>
          <a:bodyPr/>
          <a:lstStyle/>
          <a:p>
            <a:pPr>
              <a:lnSpc>
                <a:spcPct val="130000"/>
              </a:lnSpc>
              <a:buClr>
                <a:schemeClr val="bg1"/>
              </a:buClr>
            </a:pP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邓小平深刻地的概括出</a:t>
            </a:r>
            <a:r>
              <a:rPr lang="en-US" altLang="zh-CN" sz="2000" b="1">
                <a:solidFill>
                  <a:srgbClr val="0000FF"/>
                </a:solidFill>
                <a:latin typeface="楷体" panose="02010609060101010101" pitchFamily="49" charset="-122"/>
                <a:ea typeface="楷体" panose="02010609060101010101" pitchFamily="49" charset="-122"/>
              </a:rPr>
              <a:t>“</a:t>
            </a:r>
            <a:r>
              <a:rPr lang="zh-CN" altLang="en-US" sz="2000" b="1">
                <a:solidFill>
                  <a:srgbClr val="0000FF"/>
                </a:solidFill>
                <a:latin typeface="楷体" panose="02010609060101010101" pitchFamily="49" charset="-122"/>
                <a:ea typeface="楷体" panose="02010609060101010101" pitchFamily="49" charset="-122"/>
              </a:rPr>
              <a:t>科学技术是第一生产力</a:t>
            </a:r>
            <a:r>
              <a:rPr lang="en-US" altLang="zh-CN" sz="2000" b="1">
                <a:solidFill>
                  <a:srgbClr val="0000FF"/>
                </a:solidFill>
                <a:latin typeface="楷体" panose="02010609060101010101" pitchFamily="49" charset="-122"/>
                <a:ea typeface="楷体" panose="02010609060101010101" pitchFamily="49" charset="-122"/>
              </a:rPr>
              <a:t>”</a:t>
            </a:r>
            <a:r>
              <a:rPr lang="zh-CN" altLang="en-US" sz="2000" b="1">
                <a:solidFill>
                  <a:srgbClr val="0000FF"/>
                </a:solidFill>
                <a:latin typeface="楷体" panose="02010609060101010101" pitchFamily="49" charset="-122"/>
                <a:ea typeface="楷体" panose="02010609060101010101" pitchFamily="49" charset="-122"/>
              </a:rPr>
              <a:t>这个新论断，反映了科学技术在当代发展的新形势和对我国现代化建设的新要求</a:t>
            </a:r>
            <a:r>
              <a:rPr lang="en-US" altLang="zh-CN" sz="2000" b="1">
                <a:solidFill>
                  <a:srgbClr val="0000FF"/>
                </a:solidFill>
                <a:latin typeface="楷体" panose="02010609060101010101" pitchFamily="49" charset="-122"/>
                <a:ea typeface="楷体" panose="02010609060101010101" pitchFamily="49" charset="-122"/>
              </a:rPr>
              <a:t>。</a:t>
            </a:r>
          </a:p>
          <a:p>
            <a:pPr>
              <a:lnSpc>
                <a:spcPct val="130000"/>
              </a:lnSpc>
              <a:buClr>
                <a:schemeClr val="bg1"/>
              </a:buClr>
            </a:pPr>
            <a:endParaRPr lang="en-US" altLang="zh-CN" sz="2000" b="1">
              <a:solidFill>
                <a:srgbClr val="0000FF"/>
              </a:solidFill>
              <a:latin typeface="楷体" panose="02010609060101010101" pitchFamily="49" charset="-122"/>
              <a:ea typeface="楷体" panose="02010609060101010101" pitchFamily="49" charset="-122"/>
            </a:endParaRPr>
          </a:p>
        </p:txBody>
      </p:sp>
      <p:sp>
        <p:nvSpPr>
          <p:cNvPr id="94216" name="矩形 23554"/>
          <p:cNvSpPr>
            <a:spLocks noChangeArrowheads="1"/>
          </p:cNvSpPr>
          <p:nvPr/>
        </p:nvSpPr>
        <p:spPr bwMode="auto">
          <a:xfrm>
            <a:off x="5581651" y="4792664"/>
            <a:ext cx="4156075" cy="860425"/>
          </a:xfrm>
          <a:prstGeom prst="rect">
            <a:avLst/>
          </a:prstGeom>
          <a:solidFill>
            <a:srgbClr val="FFFF99"/>
          </a:solidFill>
          <a:ln w="19050">
            <a:solidFill>
              <a:srgbClr val="008000"/>
            </a:solidFill>
            <a:miter lim="800000"/>
            <a:headEnd/>
            <a:tailEnd/>
          </a:ln>
        </p:spPr>
        <p:txBody>
          <a:bodyPr>
            <a:spAutoFit/>
          </a:bodyPr>
          <a:lstStyle/>
          <a:p>
            <a:pPr>
              <a:lnSpc>
                <a:spcPct val="125000"/>
              </a:lnSpc>
            </a:pPr>
            <a:r>
              <a:rPr lang="zh-CN" altLang="en-US" sz="2000" b="1">
                <a:latin typeface="华文新魏" panose="02010800040101010101" pitchFamily="2" charset="-122"/>
                <a:ea typeface="华文新魏" panose="02010800040101010101" pitchFamily="2" charset="-122"/>
              </a:rPr>
              <a:t>　</a:t>
            </a:r>
            <a:r>
              <a:rPr lang="zh-CN" altLang="en-US" b="1">
                <a:solidFill>
                  <a:schemeClr val="accent2"/>
                </a:solidFill>
                <a:latin typeface="幼圆" panose="02010509060101010101" pitchFamily="49" charset="-122"/>
              </a:rPr>
              <a:t> </a:t>
            </a:r>
            <a:r>
              <a:rPr lang="en-US" altLang="zh-CN" b="1">
                <a:solidFill>
                  <a:schemeClr val="accent2"/>
                </a:solidFill>
                <a:latin typeface="幼圆" panose="02010509060101010101" pitchFamily="49" charset="-122"/>
              </a:rPr>
              <a:t>1988</a:t>
            </a:r>
            <a:r>
              <a:rPr lang="zh-CN" altLang="en-US" b="1">
                <a:solidFill>
                  <a:schemeClr val="accent2"/>
                </a:solidFill>
                <a:latin typeface="幼圆" panose="02010509060101010101" pitchFamily="49" charset="-122"/>
              </a:rPr>
              <a:t>，提出</a:t>
            </a:r>
            <a:r>
              <a:rPr lang="en-US" altLang="zh-CN" b="1">
                <a:solidFill>
                  <a:schemeClr val="accent2"/>
                </a:solidFill>
                <a:latin typeface="幼圆" panose="02010509060101010101" pitchFamily="49" charset="-122"/>
              </a:rPr>
              <a:t>“</a:t>
            </a:r>
            <a:r>
              <a:rPr lang="zh-CN" altLang="en-US" b="1">
                <a:solidFill>
                  <a:schemeClr val="accent2"/>
                </a:solidFill>
                <a:latin typeface="幼圆" panose="02010509060101010101" pitchFamily="49" charset="-122"/>
              </a:rPr>
              <a:t>科学技术是第一生产力</a:t>
            </a:r>
            <a:r>
              <a:rPr lang="en-US" altLang="zh-CN" b="1">
                <a:solidFill>
                  <a:schemeClr val="accent2"/>
                </a:solidFill>
                <a:latin typeface="幼圆" panose="02010509060101010101" pitchFamily="49" charset="-122"/>
              </a:rPr>
              <a:t>”</a:t>
            </a:r>
            <a:r>
              <a:rPr lang="zh-CN" altLang="en-US" sz="2000" b="1">
                <a:solidFill>
                  <a:srgbClr val="FF0000"/>
                </a:solidFill>
                <a:latin typeface="幼圆" panose="02010509060101010101" pitchFamily="49" charset="-122"/>
              </a:rPr>
              <a:t> </a:t>
            </a:r>
          </a:p>
        </p:txBody>
      </p:sp>
      <p:pic>
        <p:nvPicPr>
          <p:cNvPr id="94217" name="图片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21250" y="1363664"/>
            <a:ext cx="3043238" cy="185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8" name="图片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750176" y="1363664"/>
            <a:ext cx="2466975" cy="184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9" name="图片 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9277351" y="149225"/>
            <a:ext cx="1389063" cy="347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20" name="椭圆 12304"/>
          <p:cNvSpPr>
            <a:spLocks noChangeArrowheads="1"/>
          </p:cNvSpPr>
          <p:nvPr/>
        </p:nvSpPr>
        <p:spPr bwMode="auto">
          <a:xfrm rot="-1680000">
            <a:off x="7654926" y="543391"/>
            <a:ext cx="1755775" cy="562630"/>
          </a:xfrm>
          <a:prstGeom prst="ellipse">
            <a:avLst/>
          </a:prstGeom>
          <a:solidFill>
            <a:srgbClr val="CCFFCC"/>
          </a:solidFill>
          <a:ln>
            <a:noFill/>
          </a:ln>
          <a:scene3d>
            <a:camera prst="legacyObliqueTopLeft"/>
            <a:lightRig rig="legacyFlat3" dir="t"/>
          </a:scene3d>
          <a:sp3d extrusionH="430200" prstMaterial="legacyMatte">
            <a:bevelT w="13500" h="13500" prst="angle"/>
            <a:bevelB w="13500" h="13500" prst="angle"/>
            <a:extrusionClr>
              <a:srgbClr val="CCFFCC"/>
            </a:extrusionClr>
            <a:contourClr>
              <a:srgbClr val="CCFFCC"/>
            </a:contourClr>
          </a:sp3d>
          <a:extLst>
            <a:ext uri="{91240B29-F687-4F45-9708-019B960494DF}">
              <a14:hiddenLine xmlns:a14="http://schemas.microsoft.com/office/drawing/2010/main" xmlns="" w="9525">
                <a:noFill/>
                <a:round/>
                <a:headEnd/>
                <a:tailEnd/>
              </a14:hiddenLine>
            </a:ext>
          </a:extLst>
        </p:spPr>
        <p:txBody>
          <a:bodyPr anchor="ctr">
            <a:spAutoFit/>
            <a:flatTx/>
          </a:bodyPr>
          <a:lstStyle/>
          <a:p>
            <a:r>
              <a:rPr lang="zh-CN" altLang="en-US" sz="2000" b="1">
                <a:solidFill>
                  <a:srgbClr val="FF0000"/>
                </a:solidFill>
                <a:latin typeface="Times New Roman" panose="02020603050405020304" pitchFamily="18" charset="0"/>
              </a:rPr>
              <a:t>两弹一星</a:t>
            </a:r>
          </a:p>
        </p:txBody>
      </p:sp>
    </p:spTree>
    <p:extLst>
      <p:ext uri="{BB962C8B-B14F-4D97-AF65-F5344CB8AC3E}">
        <p14:creationId xmlns:p14="http://schemas.microsoft.com/office/powerpoint/2010/main" xmlns="" val="2052523297"/>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24" name="组合 2079"/>
          <p:cNvGrpSpPr/>
          <p:nvPr/>
        </p:nvGrpSpPr>
        <p:grpSpPr>
          <a:xfrm>
            <a:off x="1610360" y="48895"/>
            <a:ext cx="3075940" cy="451485"/>
            <a:chOff x="0" y="0"/>
            <a:chExt cx="3696" cy="384"/>
          </a:xfrm>
          <a:solidFill>
            <a:schemeClr val="accent3">
              <a:lumMod val="95000"/>
            </a:schemeClr>
          </a:solidFill>
        </p:grpSpPr>
        <p:sp>
          <p:nvSpPr>
            <p:cNvPr id="86025" name="圆角矩形 2080"/>
            <p:cNvSpPr/>
            <p:nvPr/>
          </p:nvSpPr>
          <p:spPr>
            <a:xfrm>
              <a:off x="0" y="0"/>
              <a:ext cx="3696" cy="384"/>
            </a:xfrm>
            <a:prstGeom prst="roundRect">
              <a:avLst>
                <a:gd name="adj" fmla="val 11921"/>
              </a:avLst>
            </a:prstGeom>
            <a:grp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lstStyle/>
            <a:p>
              <a:endParaRPr lang="zh-CN" altLang="en-US" noProof="1">
                <a:ea typeface="宋体" panose="02010600030101010101" pitchFamily="2" charset="-122"/>
              </a:endParaRPr>
            </a:p>
          </p:txBody>
        </p:sp>
        <p:sp>
          <p:nvSpPr>
            <p:cNvPr id="86026" name="文本框 2081"/>
            <p:cNvSpPr txBox="1"/>
            <p:nvPr/>
          </p:nvSpPr>
          <p:spPr>
            <a:xfrm>
              <a:off x="0" y="4"/>
              <a:ext cx="3696" cy="339"/>
            </a:xfrm>
            <a:prstGeom prst="rect">
              <a:avLst/>
            </a:prstGeom>
            <a:solidFill>
              <a:schemeClr val="accent2">
                <a:lumMod val="20000"/>
                <a:lumOff val="80000"/>
              </a:schemeClr>
            </a:solidFill>
            <a:ln w="9525">
              <a:noFill/>
            </a:ln>
          </p:spPr>
          <p:txBody>
            <a:bodyPr>
              <a:spAutoFit/>
            </a:bodyPr>
            <a:lstStyle/>
            <a:p>
              <a:pPr>
                <a:lnSpc>
                  <a:spcPct val="125000"/>
                </a:lnSpc>
              </a:pPr>
              <a:r>
                <a:rPr lang="zh-CN" altLang="en-US"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C00000"/>
                  </a:solidFill>
                  <a:latin typeface="幼圆" panose="02010509060101010101" pitchFamily="49" charset="-122"/>
                  <a:cs typeface="幼圆" panose="02010509060101010101" pitchFamily="49" charset="-122"/>
                </a:rPr>
                <a:t>1</a:t>
              </a:r>
              <a:r>
                <a:rPr lang="zh-CN" altLang="en-US"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C00000"/>
                  </a:solidFill>
                  <a:latin typeface="幼圆" panose="02010509060101010101" pitchFamily="49" charset="-122"/>
                  <a:cs typeface="幼圆" panose="02010509060101010101" pitchFamily="49" charset="-122"/>
                </a:rPr>
                <a:t>“</a:t>
              </a:r>
              <a:r>
                <a:rPr lang="zh-CN" altLang="en-US" sz="1600" b="1" noProof="1">
                  <a:solidFill>
                    <a:srgbClr val="C00000"/>
                  </a:solidFill>
                  <a:latin typeface="幼圆" panose="02010509060101010101" pitchFamily="49" charset="-122"/>
                  <a:cs typeface="幼圆" panose="02010509060101010101" pitchFamily="49" charset="-122"/>
                </a:rPr>
                <a:t>科学技术是第一生产力</a:t>
              </a:r>
              <a:r>
                <a:rPr lang="en-US" altLang="zh-CN"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0000FF"/>
                  </a:solidFill>
                  <a:latin typeface="幼圆" panose="02010509060101010101" pitchFamily="49" charset="-122"/>
                  <a:cs typeface="幼圆" panose="02010509060101010101" pitchFamily="49" charset="-122"/>
                </a:rPr>
                <a:t>  </a:t>
              </a:r>
            </a:p>
          </p:txBody>
        </p:sp>
      </p:grpSp>
      <p:sp>
        <p:nvSpPr>
          <p:cNvPr id="95235" name="矩形 23554"/>
          <p:cNvSpPr>
            <a:spLocks noChangeArrowheads="1"/>
          </p:cNvSpPr>
          <p:nvPr/>
        </p:nvSpPr>
        <p:spPr bwMode="auto">
          <a:xfrm>
            <a:off x="1724026" y="892176"/>
            <a:ext cx="4156075" cy="860425"/>
          </a:xfrm>
          <a:prstGeom prst="rect">
            <a:avLst/>
          </a:prstGeom>
          <a:solidFill>
            <a:srgbClr val="FFFF99"/>
          </a:solidFill>
          <a:ln w="19050">
            <a:solidFill>
              <a:srgbClr val="008000"/>
            </a:solidFill>
            <a:miter lim="800000"/>
            <a:headEnd/>
            <a:tailEnd/>
          </a:ln>
        </p:spPr>
        <p:txBody>
          <a:bodyPr>
            <a:spAutoFit/>
          </a:bodyPr>
          <a:lstStyle/>
          <a:p>
            <a:pPr>
              <a:lnSpc>
                <a:spcPct val="125000"/>
              </a:lnSpc>
            </a:pPr>
            <a:r>
              <a:rPr lang="zh-CN" altLang="en-US" sz="2000" b="1">
                <a:latin typeface="华文新魏" panose="02010800040101010101" pitchFamily="2" charset="-122"/>
                <a:ea typeface="华文新魏" panose="02010800040101010101" pitchFamily="2" charset="-122"/>
              </a:rPr>
              <a:t>　</a:t>
            </a:r>
            <a:r>
              <a:rPr lang="zh-CN" altLang="en-US" b="1">
                <a:solidFill>
                  <a:schemeClr val="accent2"/>
                </a:solidFill>
                <a:latin typeface="幼圆" panose="02010509060101010101" pitchFamily="49" charset="-122"/>
              </a:rPr>
              <a:t> </a:t>
            </a:r>
            <a:r>
              <a:rPr lang="en-US" altLang="zh-CN" b="1">
                <a:solidFill>
                  <a:schemeClr val="accent2"/>
                </a:solidFill>
                <a:latin typeface="幼圆" panose="02010509060101010101" pitchFamily="49" charset="-122"/>
              </a:rPr>
              <a:t>1978.3</a:t>
            </a:r>
            <a:r>
              <a:rPr lang="zh-CN" altLang="en-US" b="1">
                <a:solidFill>
                  <a:schemeClr val="accent2"/>
                </a:solidFill>
                <a:latin typeface="幼圆" panose="02010509060101010101" pitchFamily="49" charset="-122"/>
              </a:rPr>
              <a:t>，全国科学大会，重申</a:t>
            </a:r>
            <a:r>
              <a:rPr lang="en-US" altLang="zh-CN" b="1">
                <a:solidFill>
                  <a:schemeClr val="accent2"/>
                </a:solidFill>
                <a:latin typeface="幼圆" panose="02010509060101010101" pitchFamily="49" charset="-122"/>
              </a:rPr>
              <a:t>“</a:t>
            </a:r>
            <a:r>
              <a:rPr lang="zh-CN" altLang="en-US" b="1">
                <a:solidFill>
                  <a:schemeClr val="accent2"/>
                </a:solidFill>
                <a:latin typeface="幼圆" panose="02010509060101010101" pitchFamily="49" charset="-122"/>
              </a:rPr>
              <a:t>科学是生产力</a:t>
            </a:r>
            <a:r>
              <a:rPr lang="en-US" altLang="zh-CN" b="1">
                <a:solidFill>
                  <a:schemeClr val="accent2"/>
                </a:solidFill>
                <a:latin typeface="幼圆" panose="02010509060101010101" pitchFamily="49" charset="-122"/>
              </a:rPr>
              <a:t>”</a:t>
            </a:r>
            <a:r>
              <a:rPr lang="zh-CN" altLang="en-US" b="1">
                <a:solidFill>
                  <a:schemeClr val="accent2"/>
                </a:solidFill>
                <a:latin typeface="幼圆" panose="02010509060101010101" pitchFamily="49" charset="-122"/>
              </a:rPr>
              <a:t>这一马克思主义的观点</a:t>
            </a:r>
            <a:r>
              <a:rPr lang="zh-CN" altLang="en-US" sz="2000" b="1">
                <a:solidFill>
                  <a:srgbClr val="FF0000"/>
                </a:solidFill>
                <a:latin typeface="幼圆" panose="02010509060101010101" pitchFamily="49" charset="-122"/>
              </a:rPr>
              <a:t> </a:t>
            </a:r>
          </a:p>
        </p:txBody>
      </p:sp>
      <p:pic>
        <p:nvPicPr>
          <p:cNvPr id="95236"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84938" y="892175"/>
            <a:ext cx="3541712" cy="227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5237" name="圆角矩形标注 4"/>
          <p:cNvSpPr>
            <a:spLocks noChangeArrowheads="1"/>
          </p:cNvSpPr>
          <p:nvPr/>
        </p:nvSpPr>
        <p:spPr bwMode="auto">
          <a:xfrm>
            <a:off x="1724025" y="2033589"/>
            <a:ext cx="3898900" cy="3540125"/>
          </a:xfrm>
          <a:prstGeom prst="wedgeRoundRectCallout">
            <a:avLst>
              <a:gd name="adj1" fmla="val 91269"/>
              <a:gd name="adj2" fmla="val -52222"/>
              <a:gd name="adj3" fmla="val 16667"/>
            </a:avLst>
          </a:prstGeom>
          <a:blipFill dpi="0" rotWithShape="1">
            <a:blip r:embed="rId3"/>
            <a:srcRect/>
            <a:tile tx="0" ty="0" sx="100000" sy="100000" flip="none" algn="tl"/>
          </a:blipFill>
          <a:ln w="28575">
            <a:solidFill>
              <a:srgbClr val="8585E0"/>
            </a:solidFill>
            <a:miter lim="800000"/>
            <a:headEnd/>
            <a:tailEnd/>
          </a:ln>
        </p:spPr>
        <p:txBody>
          <a:bodyPr/>
          <a:lstStyle/>
          <a:p>
            <a:pPr>
              <a:lnSpc>
                <a:spcPct val="125000"/>
              </a:lnSpc>
            </a:pPr>
            <a:r>
              <a:rPr lang="zh-CN" altLang="en-US" sz="2000" b="1">
                <a:solidFill>
                  <a:schemeClr val="accent2"/>
                </a:solidFill>
                <a:latin typeface="幼圆" panose="02010509060101010101" pitchFamily="49" charset="-122"/>
              </a:rPr>
              <a:t>  </a:t>
            </a:r>
            <a:r>
              <a:rPr lang="zh-CN" altLang="en-US" b="1">
                <a:solidFill>
                  <a:srgbClr val="C00000"/>
                </a:solidFill>
                <a:latin typeface="楷体" panose="02010609060101010101" pitchFamily="49" charset="-122"/>
                <a:ea typeface="楷体" panose="02010609060101010101" pitchFamily="49" charset="-122"/>
              </a:rPr>
              <a:t> </a:t>
            </a:r>
            <a:r>
              <a:rPr lang="zh-CN" altLang="en-US" b="1">
                <a:solidFill>
                  <a:srgbClr val="C00000"/>
                </a:solidFill>
                <a:latin typeface="楷体" panose="02010609060101010101" pitchFamily="49" charset="-122"/>
                <a:ea typeface="楷体" panose="02010609060101010101" pitchFamily="49" charset="-122"/>
                <a:sym typeface="宋体" panose="02010600030101010101" pitchFamily="2" charset="-122"/>
              </a:rPr>
              <a:t>现代科学技术正在经历一场伟大的革命，现代科学技术不只是在个别的科学理论上、个别的生产技术上获得了发展，也不只是有了一般意义上的进步和改革，而是几乎在各个科学技术领域都发生了深刻的变化，出现了新的飞跃，产生了并且正在继续产生一系列新兴的科学技术。</a:t>
            </a:r>
          </a:p>
        </p:txBody>
      </p:sp>
      <p:pic>
        <p:nvPicPr>
          <p:cNvPr id="95238" name="图片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53101" y="3527426"/>
            <a:ext cx="2544763" cy="197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239" name="图片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8297863" y="3508376"/>
            <a:ext cx="2368550" cy="199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31255855"/>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图片 27650" descr="huxj08121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792539" y="692150"/>
            <a:ext cx="2447925" cy="156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258" name="矩形 27651"/>
          <p:cNvSpPr>
            <a:spLocks noChangeArrowheads="1"/>
          </p:cNvSpPr>
          <p:nvPr/>
        </p:nvSpPr>
        <p:spPr bwMode="auto">
          <a:xfrm>
            <a:off x="4376580" y="4005264"/>
            <a:ext cx="492443" cy="270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nchor="ctr">
            <a:spAutoFit/>
          </a:bodyPr>
          <a:lstStyle/>
          <a:p>
            <a:r>
              <a:rPr lang="zh-CN" altLang="en-US" sz="2000" b="1">
                <a:ea typeface="宋体" panose="02010600030101010101" pitchFamily="2" charset="-122"/>
              </a:rPr>
              <a:t>        </a:t>
            </a:r>
            <a:endParaRPr lang="zh-CN" altLang="en-US" sz="2400" b="1">
              <a:solidFill>
                <a:srgbClr val="800080"/>
              </a:solidFill>
              <a:latin typeface="华文行楷" panose="02010800040101010101" pitchFamily="2" charset="-122"/>
              <a:ea typeface="华文行楷" panose="02010800040101010101" pitchFamily="2" charset="-122"/>
            </a:endParaRPr>
          </a:p>
        </p:txBody>
      </p:sp>
      <p:sp>
        <p:nvSpPr>
          <p:cNvPr id="96259" name="矩形 27652"/>
          <p:cNvSpPr>
            <a:spLocks noChangeArrowheads="1" noChangeShapeType="1" noTextEdit="1"/>
          </p:cNvSpPr>
          <p:nvPr/>
        </p:nvSpPr>
        <p:spPr bwMode="auto">
          <a:xfrm>
            <a:off x="1774826" y="836613"/>
            <a:ext cx="2879725" cy="1871662"/>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科学的春天</a:t>
            </a:r>
          </a:p>
        </p:txBody>
      </p:sp>
      <p:pic>
        <p:nvPicPr>
          <p:cNvPr id="96260" name="图片 27654" descr="886418019421006749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1" y="3141664"/>
            <a:ext cx="2576513" cy="264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61" name="图片 27655" descr="28_gdbh"/>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56363" y="188914"/>
            <a:ext cx="3522662" cy="223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3191" name="矩形 27656"/>
          <p:cNvSpPr/>
          <p:nvPr/>
        </p:nvSpPr>
        <p:spPr>
          <a:xfrm>
            <a:off x="8247063" y="2084388"/>
            <a:ext cx="2025650" cy="336550"/>
          </a:xfrm>
          <a:prstGeom prst="rect">
            <a:avLst/>
          </a:prstGeom>
          <a:solidFill>
            <a:schemeClr val="accent3">
              <a:lumMod val="95000"/>
            </a:schemeClr>
          </a:solidFill>
          <a:ln w="9525">
            <a:noFill/>
          </a:ln>
        </p:spPr>
        <p:txBody>
          <a:bodyPr>
            <a:spAutoFit/>
          </a:bodyPr>
          <a:lstStyle/>
          <a:p>
            <a:r>
              <a:rPr lang="zh-CN" altLang="en-US" sz="1600" b="1" noProof="1">
                <a:solidFill>
                  <a:schemeClr val="accent2"/>
                </a:solidFill>
                <a:latin typeface="楷体" panose="02010609060101010101" pitchFamily="49" charset="-122"/>
                <a:ea typeface="楷体" panose="02010609060101010101" pitchFamily="49" charset="-122"/>
              </a:rPr>
              <a:t>邓小平接见陈景润</a:t>
            </a:r>
          </a:p>
        </p:txBody>
      </p:sp>
      <p:sp>
        <p:nvSpPr>
          <p:cNvPr id="95239" name="矩形 27662"/>
          <p:cNvSpPr/>
          <p:nvPr/>
        </p:nvSpPr>
        <p:spPr>
          <a:xfrm>
            <a:off x="2711451" y="5486400"/>
            <a:ext cx="881973" cy="369332"/>
          </a:xfrm>
          <a:prstGeom prst="rect">
            <a:avLst/>
          </a:prstGeom>
          <a:solidFill>
            <a:schemeClr val="accent3">
              <a:lumMod val="95000"/>
            </a:schemeClr>
          </a:solidFill>
          <a:ln w="9525">
            <a:noFill/>
          </a:ln>
        </p:spPr>
        <p:txBody>
          <a:bodyPr wrap="none">
            <a:spAutoFit/>
          </a:bodyPr>
          <a:lstStyle/>
          <a:p>
            <a:r>
              <a:rPr lang="zh-CN" altLang="en-US" b="1" noProof="1">
                <a:solidFill>
                  <a:schemeClr val="accent2"/>
                </a:solidFill>
                <a:latin typeface="楷体" panose="02010609060101010101" pitchFamily="49" charset="-122"/>
                <a:ea typeface="楷体" panose="02010609060101010101" pitchFamily="49" charset="-122"/>
              </a:rPr>
              <a:t>郭沫若</a:t>
            </a:r>
          </a:p>
        </p:txBody>
      </p:sp>
      <p:sp>
        <p:nvSpPr>
          <p:cNvPr id="96265" name="圆角矩形标注 4"/>
          <p:cNvSpPr>
            <a:spLocks noChangeArrowheads="1"/>
          </p:cNvSpPr>
          <p:nvPr/>
        </p:nvSpPr>
        <p:spPr bwMode="auto">
          <a:xfrm>
            <a:off x="3657601" y="2205038"/>
            <a:ext cx="3808413" cy="3600450"/>
          </a:xfrm>
          <a:prstGeom prst="wedgeRoundRectCallout">
            <a:avLst>
              <a:gd name="adj1" fmla="val -71167"/>
              <a:gd name="adj2" fmla="val 31880"/>
              <a:gd name="adj3" fmla="val 16667"/>
            </a:avLst>
          </a:prstGeom>
          <a:blipFill dpi="0" rotWithShape="1">
            <a:blip r:embed="rId5"/>
            <a:srcRect/>
            <a:tile tx="0" ty="0" sx="100000" sy="100000" flip="none" algn="tl"/>
          </a:blipFill>
          <a:ln w="76200">
            <a:solidFill>
              <a:srgbClr val="8585E0"/>
            </a:solidFill>
            <a:miter lim="800000"/>
            <a:headEnd/>
            <a:tailEnd/>
          </a:ln>
        </p:spPr>
        <p:txBody>
          <a:bodyPr vert="eaVert"/>
          <a:lstStyle/>
          <a:p>
            <a:pPr>
              <a:lnSpc>
                <a:spcPct val="125000"/>
              </a:lnSpc>
            </a:pPr>
            <a:r>
              <a:rPr lang="zh-CN" altLang="en-US" b="1">
                <a:solidFill>
                  <a:srgbClr val="800080"/>
                </a:solidFill>
                <a:ea typeface="宋体" panose="02010600030101010101" pitchFamily="2" charset="-122"/>
              </a:rPr>
              <a:t>       </a:t>
            </a:r>
            <a:r>
              <a:rPr lang="zh-CN" altLang="en-US" b="1">
                <a:solidFill>
                  <a:srgbClr val="800080"/>
                </a:solidFill>
                <a:latin typeface="楷体" panose="02010609060101010101" pitchFamily="49" charset="-122"/>
                <a:ea typeface="楷体" panose="02010609060101010101" pitchFamily="49" charset="-122"/>
              </a:rPr>
              <a:t>现在，我们可以扬眉吐气地说，反动派摧残科学事业的那种情景，确实是一去不复返了！科学的春天到来了！从我一生的经历，我悟出了一条千真万确的真理：只有社会主义才能解放科学，也只有在科学的基础上才能建设社会主义。科学需要社会主义，社会主义更需要科学。 </a:t>
            </a:r>
            <a:r>
              <a:rPr lang="zh-CN" altLang="en-US" sz="2000" b="1">
                <a:solidFill>
                  <a:srgbClr val="800080"/>
                </a:solidFill>
                <a:latin typeface="楷体" panose="02010609060101010101" pitchFamily="49" charset="-122"/>
                <a:ea typeface="楷体" panose="02010609060101010101" pitchFamily="49" charset="-122"/>
              </a:rPr>
              <a:t>              </a:t>
            </a:r>
            <a:r>
              <a:rPr lang="zh-CN" altLang="en-US" sz="2000" b="1">
                <a:solidFill>
                  <a:srgbClr val="800080"/>
                </a:solidFill>
                <a:latin typeface="华文行楷" panose="02010800040101010101" pitchFamily="2" charset="-122"/>
                <a:ea typeface="华文行楷" panose="02010800040101010101" pitchFamily="2" charset="-122"/>
              </a:rPr>
              <a:t>                   </a:t>
            </a:r>
            <a:endParaRPr lang="zh-CN" altLang="en-US" b="1">
              <a:solidFill>
                <a:srgbClr val="800080"/>
              </a:solidFill>
            </a:endParaRPr>
          </a:p>
        </p:txBody>
      </p:sp>
      <p:sp>
        <p:nvSpPr>
          <p:cNvPr id="96266" name="文本框 27665"/>
          <p:cNvSpPr txBox="1">
            <a:spLocks noChangeArrowheads="1"/>
          </p:cNvSpPr>
          <p:nvPr/>
        </p:nvSpPr>
        <p:spPr bwMode="auto">
          <a:xfrm>
            <a:off x="7608889" y="2492376"/>
            <a:ext cx="2663825" cy="3292475"/>
          </a:xfrm>
          <a:prstGeom prst="rect">
            <a:avLst/>
          </a:prstGeom>
          <a:solidFill>
            <a:srgbClr val="FFFFCC"/>
          </a:solidFill>
          <a:ln w="38100">
            <a:solidFill>
              <a:srgbClr val="008000"/>
            </a:solidFill>
            <a:miter lim="800000"/>
            <a:headEnd/>
            <a:tailEnd/>
          </a:ln>
        </p:spPr>
        <p:txBody>
          <a:bodyPr>
            <a:spAutoFit/>
          </a:bodyPr>
          <a:lstStyle/>
          <a:p>
            <a:pPr>
              <a:lnSpc>
                <a:spcPct val="125000"/>
              </a:lnSpc>
            </a:pPr>
            <a:r>
              <a:rPr lang="zh-CN" altLang="en-US" sz="2000" b="1">
                <a:solidFill>
                  <a:srgbClr val="1409ED"/>
                </a:solidFill>
                <a:ea typeface="华文行楷" panose="02010800040101010101" pitchFamily="2" charset="-122"/>
              </a:rPr>
              <a:t>历史足迹：</a:t>
            </a:r>
          </a:p>
          <a:p>
            <a:pPr>
              <a:lnSpc>
                <a:spcPct val="125000"/>
              </a:lnSpc>
            </a:pPr>
            <a:r>
              <a:rPr lang="zh-CN" altLang="en-US" b="1">
                <a:solidFill>
                  <a:srgbClr val="1409ED"/>
                </a:solidFill>
              </a:rPr>
              <a:t>科学技术是生产力</a:t>
            </a:r>
          </a:p>
          <a:p>
            <a:pPr>
              <a:lnSpc>
                <a:spcPct val="125000"/>
              </a:lnSpc>
            </a:pPr>
            <a:r>
              <a:rPr lang="zh-CN" altLang="en-US" b="1">
                <a:solidFill>
                  <a:srgbClr val="1409ED"/>
                </a:solidFill>
              </a:rPr>
              <a:t>面向、依靠方针确立</a:t>
            </a:r>
          </a:p>
          <a:p>
            <a:pPr>
              <a:lnSpc>
                <a:spcPct val="125000"/>
              </a:lnSpc>
            </a:pPr>
            <a:r>
              <a:rPr lang="zh-CN" altLang="en-US" b="1">
                <a:solidFill>
                  <a:srgbClr val="1409ED"/>
                </a:solidFill>
              </a:rPr>
              <a:t>迎接新技术革命挑战</a:t>
            </a:r>
          </a:p>
          <a:p>
            <a:pPr>
              <a:lnSpc>
                <a:spcPct val="125000"/>
              </a:lnSpc>
            </a:pPr>
            <a:r>
              <a:rPr lang="zh-CN" altLang="en-US" b="1">
                <a:solidFill>
                  <a:srgbClr val="1409ED"/>
                </a:solidFill>
              </a:rPr>
              <a:t>第一生产力</a:t>
            </a:r>
          </a:p>
          <a:p>
            <a:pPr>
              <a:lnSpc>
                <a:spcPct val="125000"/>
              </a:lnSpc>
            </a:pPr>
            <a:r>
              <a:rPr lang="zh-CN" altLang="en-US" b="1">
                <a:solidFill>
                  <a:srgbClr val="1409ED"/>
                </a:solidFill>
              </a:rPr>
              <a:t>科教兴国战略</a:t>
            </a:r>
          </a:p>
          <a:p>
            <a:pPr>
              <a:lnSpc>
                <a:spcPct val="125000"/>
              </a:lnSpc>
            </a:pPr>
            <a:r>
              <a:rPr lang="zh-CN" altLang="en-US" b="1">
                <a:solidFill>
                  <a:srgbClr val="1409ED"/>
                </a:solidFill>
              </a:rPr>
              <a:t>知识经济</a:t>
            </a:r>
          </a:p>
          <a:p>
            <a:pPr>
              <a:lnSpc>
                <a:spcPct val="125000"/>
              </a:lnSpc>
            </a:pPr>
            <a:r>
              <a:rPr lang="zh-CN" altLang="en-US" b="1">
                <a:solidFill>
                  <a:srgbClr val="1409ED"/>
                </a:solidFill>
              </a:rPr>
              <a:t>国家创新体系</a:t>
            </a:r>
          </a:p>
          <a:p>
            <a:pPr>
              <a:lnSpc>
                <a:spcPct val="125000"/>
              </a:lnSpc>
            </a:pPr>
            <a:r>
              <a:rPr lang="zh-CN" altLang="en-US" b="1">
                <a:solidFill>
                  <a:srgbClr val="1409ED"/>
                </a:solidFill>
              </a:rPr>
              <a:t>创新型国家</a:t>
            </a:r>
            <a:r>
              <a:rPr lang="zh-CN" altLang="en-US" sz="2000" b="1">
                <a:solidFill>
                  <a:srgbClr val="1409ED"/>
                </a:solidFill>
                <a:ea typeface="宋体" panose="02010600030101010101" pitchFamily="2" charset="-122"/>
              </a:rPr>
              <a:t>      </a:t>
            </a:r>
          </a:p>
        </p:txBody>
      </p:sp>
      <p:sp>
        <p:nvSpPr>
          <p:cNvPr id="96267" name="矩形 27666"/>
          <p:cNvSpPr>
            <a:spLocks noChangeArrowheads="1"/>
          </p:cNvSpPr>
          <p:nvPr/>
        </p:nvSpPr>
        <p:spPr bwMode="auto">
          <a:xfrm rot="10714601" flipV="1">
            <a:off x="6580188" y="5834063"/>
            <a:ext cx="3967162" cy="398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rgbClr val="FF0000"/>
                </a:solidFill>
                <a:ea typeface="华文彩云" panose="02010800040101010101" pitchFamily="2" charset="-122"/>
              </a:rPr>
              <a:t>视频：</a:t>
            </a:r>
            <a:r>
              <a:rPr lang="zh-CN" altLang="en-US" sz="2000" b="1" dirty="0">
                <a:solidFill>
                  <a:srgbClr val="FF0000"/>
                </a:solidFill>
                <a:ea typeface="华文彩云" panose="02010800040101010101" pitchFamily="2" charset="-122"/>
                <a:hlinkClick r:id="rId6" action="ppaction://hlinkfile"/>
              </a:rPr>
              <a:t>陈景润与科学的春天 7.f4v</a:t>
            </a:r>
            <a:endParaRPr lang="en-US" altLang="zh-CN" sz="2000" b="1" dirty="0">
              <a:solidFill>
                <a:srgbClr val="FF0000"/>
              </a:solidFill>
              <a:ea typeface="华文彩云" panose="02010800040101010101" pitchFamily="2" charset="-122"/>
            </a:endParaRPr>
          </a:p>
        </p:txBody>
      </p:sp>
      <p:grpSp>
        <p:nvGrpSpPr>
          <p:cNvPr id="86024" name="组合 2079"/>
          <p:cNvGrpSpPr/>
          <p:nvPr/>
        </p:nvGrpSpPr>
        <p:grpSpPr>
          <a:xfrm>
            <a:off x="1610360" y="48895"/>
            <a:ext cx="3075940" cy="451485"/>
            <a:chOff x="0" y="0"/>
            <a:chExt cx="3696" cy="384"/>
          </a:xfrm>
          <a:solidFill>
            <a:schemeClr val="accent3">
              <a:lumMod val="95000"/>
            </a:schemeClr>
          </a:solidFill>
        </p:grpSpPr>
        <p:sp>
          <p:nvSpPr>
            <p:cNvPr id="86025" name="圆角矩形 2080"/>
            <p:cNvSpPr/>
            <p:nvPr/>
          </p:nvSpPr>
          <p:spPr>
            <a:xfrm>
              <a:off x="0" y="0"/>
              <a:ext cx="3696" cy="384"/>
            </a:xfrm>
            <a:prstGeom prst="roundRect">
              <a:avLst>
                <a:gd name="adj" fmla="val 11921"/>
              </a:avLst>
            </a:prstGeom>
            <a:grp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lstStyle/>
            <a:p>
              <a:endParaRPr lang="zh-CN" altLang="en-US" noProof="1">
                <a:ea typeface="宋体" panose="02010600030101010101" pitchFamily="2" charset="-122"/>
              </a:endParaRPr>
            </a:p>
          </p:txBody>
        </p:sp>
        <p:sp>
          <p:nvSpPr>
            <p:cNvPr id="86026" name="文本框 2081"/>
            <p:cNvSpPr txBox="1"/>
            <p:nvPr/>
          </p:nvSpPr>
          <p:spPr>
            <a:xfrm>
              <a:off x="0" y="4"/>
              <a:ext cx="3696" cy="339"/>
            </a:xfrm>
            <a:prstGeom prst="rect">
              <a:avLst/>
            </a:prstGeom>
            <a:solidFill>
              <a:schemeClr val="accent2">
                <a:lumMod val="20000"/>
                <a:lumOff val="80000"/>
              </a:schemeClr>
            </a:solidFill>
            <a:ln w="9525">
              <a:noFill/>
            </a:ln>
          </p:spPr>
          <p:txBody>
            <a:bodyPr>
              <a:spAutoFit/>
            </a:bodyPr>
            <a:lstStyle/>
            <a:p>
              <a:pPr>
                <a:lnSpc>
                  <a:spcPct val="125000"/>
                </a:lnSpc>
              </a:pPr>
              <a:r>
                <a:rPr lang="zh-CN" altLang="en-US"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C00000"/>
                  </a:solidFill>
                  <a:latin typeface="幼圆" panose="02010509060101010101" pitchFamily="49" charset="-122"/>
                  <a:cs typeface="幼圆" panose="02010509060101010101" pitchFamily="49" charset="-122"/>
                </a:rPr>
                <a:t>1</a:t>
              </a:r>
              <a:r>
                <a:rPr lang="zh-CN" altLang="en-US"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C00000"/>
                  </a:solidFill>
                  <a:latin typeface="幼圆" panose="02010509060101010101" pitchFamily="49" charset="-122"/>
                  <a:cs typeface="幼圆" panose="02010509060101010101" pitchFamily="49" charset="-122"/>
                </a:rPr>
                <a:t>“</a:t>
              </a:r>
              <a:r>
                <a:rPr lang="zh-CN" altLang="en-US" sz="1600" b="1" noProof="1">
                  <a:solidFill>
                    <a:srgbClr val="C00000"/>
                  </a:solidFill>
                  <a:latin typeface="幼圆" panose="02010509060101010101" pitchFamily="49" charset="-122"/>
                  <a:cs typeface="幼圆" panose="02010509060101010101" pitchFamily="49" charset="-122"/>
                </a:rPr>
                <a:t>科学技术是第一生产力</a:t>
              </a:r>
              <a:r>
                <a:rPr lang="en-US" altLang="zh-CN"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0000FF"/>
                  </a:solidFill>
                  <a:latin typeface="幼圆" panose="02010509060101010101" pitchFamily="49" charset="-122"/>
                  <a:cs typeface="幼圆" panose="02010509060101010101" pitchFamily="49" charset="-122"/>
                </a:rPr>
                <a:t>  </a:t>
              </a:r>
            </a:p>
          </p:txBody>
        </p:sp>
      </p:grpSp>
    </p:spTree>
    <p:extLst>
      <p:ext uri="{BB962C8B-B14F-4D97-AF65-F5344CB8AC3E}">
        <p14:creationId xmlns:p14="http://schemas.microsoft.com/office/powerpoint/2010/main" xmlns="" val="1205465824"/>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文本框 28674"/>
          <p:cNvSpPr txBox="1">
            <a:spLocks noChangeArrowheads="1"/>
          </p:cNvSpPr>
          <p:nvPr/>
        </p:nvSpPr>
        <p:spPr bwMode="auto">
          <a:xfrm>
            <a:off x="6527801" y="765175"/>
            <a:ext cx="3744913" cy="635000"/>
          </a:xfrm>
          <a:prstGeom prst="rect">
            <a:avLst/>
          </a:prstGeom>
          <a:solidFill>
            <a:srgbClr val="FFFFCC"/>
          </a:solidFill>
          <a:ln w="9525">
            <a:solidFill>
              <a:srgbClr val="008000"/>
            </a:solidFill>
            <a:miter lim="800000"/>
            <a:headEnd/>
            <a:tailEnd/>
          </a:ln>
        </p:spPr>
        <p:txBody>
          <a:bodyPr>
            <a:spAutoFit/>
          </a:bodyPr>
          <a:lstStyle/>
          <a:p>
            <a:pPr>
              <a:lnSpc>
                <a:spcPct val="125000"/>
              </a:lnSpc>
            </a:pPr>
            <a:r>
              <a:rPr lang="zh-CN" altLang="en-US" sz="1200" b="1">
                <a:solidFill>
                  <a:srgbClr val="800080"/>
                </a:solidFill>
                <a:ea typeface="宋体" panose="02010600030101010101" pitchFamily="2" charset="-122"/>
              </a:rPr>
              <a:t>    </a:t>
            </a:r>
            <a:r>
              <a:rPr lang="en-US" altLang="zh-CN" sz="1400" b="1">
                <a:ea typeface="宋体" panose="02010600030101010101" pitchFamily="2" charset="-122"/>
              </a:rPr>
              <a:t>1988</a:t>
            </a:r>
            <a:r>
              <a:rPr lang="zh-CN" altLang="en-US" sz="1400" b="1">
                <a:ea typeface="宋体" panose="02010600030101010101" pitchFamily="2" charset="-122"/>
              </a:rPr>
              <a:t>年</a:t>
            </a:r>
            <a:r>
              <a:rPr lang="en-US" altLang="zh-CN" sz="1400" b="1">
                <a:ea typeface="宋体" panose="02010600030101010101" pitchFamily="2" charset="-122"/>
              </a:rPr>
              <a:t>9</a:t>
            </a:r>
            <a:r>
              <a:rPr lang="zh-CN" altLang="en-US" sz="1400" b="1">
                <a:ea typeface="宋体" panose="02010600030101010101" pitchFamily="2" charset="-122"/>
              </a:rPr>
              <a:t>月</a:t>
            </a:r>
            <a:r>
              <a:rPr lang="en-US" altLang="zh-CN" sz="1400" b="1">
                <a:ea typeface="宋体" panose="02010600030101010101" pitchFamily="2" charset="-122"/>
              </a:rPr>
              <a:t>5</a:t>
            </a:r>
            <a:r>
              <a:rPr lang="zh-CN" altLang="en-US" sz="1400" b="1">
                <a:ea typeface="宋体" panose="02010600030101010101" pitchFamily="2" charset="-122"/>
              </a:rPr>
              <a:t>日，邓小平在北京人民大会堂会见捷克斯洛伐克总统胡萨克时说：</a:t>
            </a:r>
          </a:p>
        </p:txBody>
      </p:sp>
      <p:pic>
        <p:nvPicPr>
          <p:cNvPr id="97282" name="图片 28675" descr="W02004082232889843389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47850" y="2205038"/>
            <a:ext cx="4464050" cy="300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7283" name="文本框 28676"/>
          <p:cNvSpPr txBox="1">
            <a:spLocks noChangeArrowheads="1"/>
          </p:cNvSpPr>
          <p:nvPr/>
        </p:nvSpPr>
        <p:spPr bwMode="auto">
          <a:xfrm>
            <a:off x="1970088" y="765175"/>
            <a:ext cx="3884612" cy="1322388"/>
          </a:xfrm>
          <a:prstGeom prst="rect">
            <a:avLst/>
          </a:prstGeom>
          <a:solidFill>
            <a:srgbClr val="FFFF99"/>
          </a:solidFill>
          <a:ln w="38100">
            <a:solidFill>
              <a:srgbClr val="008000"/>
            </a:solidFill>
            <a:miter lim="800000"/>
            <a:headEnd/>
            <a:tailEnd/>
          </a:ln>
        </p:spPr>
        <p:txBody>
          <a:bodyPr>
            <a:spAutoFit/>
          </a:bodyPr>
          <a:lstStyle/>
          <a:p>
            <a:pPr>
              <a:lnSpc>
                <a:spcPct val="125000"/>
              </a:lnSpc>
              <a:spcBef>
                <a:spcPct val="50000"/>
              </a:spcBef>
            </a:pPr>
            <a:r>
              <a:rPr lang="zh-CN" altLang="en-US" sz="2400" b="1">
                <a:solidFill>
                  <a:srgbClr val="0000FF"/>
                </a:solidFill>
                <a:latin typeface="楷体_GB2312" pitchFamily="49" charset="-122"/>
                <a:ea typeface="楷体_GB2312" pitchFamily="49" charset="-122"/>
              </a:rPr>
              <a:t>  </a:t>
            </a:r>
            <a:r>
              <a:rPr lang="zh-CN" altLang="en-US" sz="2000" b="1">
                <a:solidFill>
                  <a:srgbClr val="0000FF"/>
                </a:solidFill>
                <a:latin typeface="楷体_GB2312" pitchFamily="49" charset="-122"/>
                <a:ea typeface="楷体_GB2312" pitchFamily="49" charset="-122"/>
              </a:rPr>
              <a:t> </a:t>
            </a:r>
            <a:r>
              <a:rPr lang="en-US" altLang="zh-CN" sz="2000" b="1">
                <a:solidFill>
                  <a:srgbClr val="0000FF"/>
                </a:solidFill>
                <a:latin typeface="楷体" panose="02010609060101010101" pitchFamily="49" charset="-122"/>
                <a:ea typeface="楷体" panose="02010609060101010101" pitchFamily="49" charset="-122"/>
              </a:rPr>
              <a:t>1985</a:t>
            </a:r>
            <a:r>
              <a:rPr lang="zh-CN" altLang="en-US" sz="2000" b="1">
                <a:solidFill>
                  <a:srgbClr val="0000FF"/>
                </a:solidFill>
                <a:latin typeface="楷体" panose="02010609060101010101" pitchFamily="49" charset="-122"/>
                <a:ea typeface="楷体" panose="02010609060101010101" pitchFamily="49" charset="-122"/>
              </a:rPr>
              <a:t>年</a:t>
            </a:r>
            <a:r>
              <a:rPr lang="en-US" altLang="zh-CN" sz="2000" b="1">
                <a:solidFill>
                  <a:srgbClr val="0000FF"/>
                </a:solidFill>
                <a:latin typeface="楷体" panose="02010609060101010101" pitchFamily="49" charset="-122"/>
                <a:ea typeface="楷体" panose="02010609060101010101" pitchFamily="49" charset="-122"/>
              </a:rPr>
              <a:t>3</a:t>
            </a:r>
            <a:r>
              <a:rPr lang="zh-CN" altLang="en-US" sz="2000" b="1">
                <a:solidFill>
                  <a:srgbClr val="0000FF"/>
                </a:solidFill>
                <a:latin typeface="楷体" panose="02010609060101010101" pitchFamily="49" charset="-122"/>
                <a:ea typeface="楷体" panose="02010609060101010101" pitchFamily="49" charset="-122"/>
              </a:rPr>
              <a:t>月</a:t>
            </a:r>
            <a:r>
              <a:rPr lang="en-US" altLang="zh-CN" sz="2000" b="1">
                <a:solidFill>
                  <a:srgbClr val="0000FF"/>
                </a:solidFill>
                <a:latin typeface="楷体" panose="02010609060101010101" pitchFamily="49" charset="-122"/>
                <a:ea typeface="楷体" panose="02010609060101010101" pitchFamily="49" charset="-122"/>
              </a:rPr>
              <a:t>7</a:t>
            </a:r>
            <a:r>
              <a:rPr lang="zh-CN" altLang="en-US" sz="2000" b="1">
                <a:solidFill>
                  <a:srgbClr val="0000FF"/>
                </a:solidFill>
                <a:latin typeface="楷体" panose="02010609060101010101" pitchFamily="49" charset="-122"/>
                <a:ea typeface="楷体" panose="02010609060101010101" pitchFamily="49" charset="-122"/>
              </a:rPr>
              <a:t>日，全国科技工作会议，进一步肯定</a:t>
            </a:r>
            <a:r>
              <a:rPr lang="zh-CN" altLang="en-US" sz="2000" b="1">
                <a:solidFill>
                  <a:srgbClr val="FF0000"/>
                </a:solidFill>
                <a:latin typeface="幼圆" panose="02010509060101010101" pitchFamily="49" charset="-122"/>
              </a:rPr>
              <a:t>“科学技术是生产力”</a:t>
            </a:r>
            <a:r>
              <a:rPr lang="zh-CN" altLang="en-US" sz="2000" b="1">
                <a:solidFill>
                  <a:srgbClr val="0000FF"/>
                </a:solidFill>
                <a:latin typeface="楷体" panose="02010609060101010101" pitchFamily="49" charset="-122"/>
                <a:ea typeface="楷体" panose="02010609060101010101" pitchFamily="49" charset="-122"/>
              </a:rPr>
              <a:t>的论述。</a:t>
            </a:r>
          </a:p>
        </p:txBody>
      </p:sp>
      <p:sp>
        <p:nvSpPr>
          <p:cNvPr id="97284" name="圆角矩形标注 4"/>
          <p:cNvSpPr>
            <a:spLocks noChangeArrowheads="1"/>
          </p:cNvSpPr>
          <p:nvPr/>
        </p:nvSpPr>
        <p:spPr bwMode="auto">
          <a:xfrm>
            <a:off x="6745289" y="1778000"/>
            <a:ext cx="3671887" cy="2279650"/>
          </a:xfrm>
          <a:prstGeom prst="wedgeRoundRectCallout">
            <a:avLst>
              <a:gd name="adj1" fmla="val -98162"/>
              <a:gd name="adj2" fmla="val 41917"/>
              <a:gd name="adj3" fmla="val 16667"/>
            </a:avLst>
          </a:prstGeom>
          <a:blipFill dpi="0" rotWithShape="1">
            <a:blip r:embed="rId4"/>
            <a:srcRect/>
            <a:tile tx="0" ty="0" sx="100000" sy="100000" flip="none" algn="tl"/>
          </a:blipFill>
          <a:ln w="76200">
            <a:solidFill>
              <a:srgbClr val="8585E0"/>
            </a:solidFill>
            <a:miter lim="800000"/>
            <a:headEnd/>
            <a:tailEnd/>
          </a:ln>
        </p:spPr>
        <p:txBody>
          <a:bodyPr/>
          <a:lstStyle/>
          <a:p>
            <a:pPr>
              <a:lnSpc>
                <a:spcPct val="125000"/>
              </a:lnSpc>
            </a:pPr>
            <a:r>
              <a:rPr lang="zh-CN" altLang="en-US" b="1">
                <a:solidFill>
                  <a:srgbClr val="800080"/>
                </a:solidFill>
                <a:ea typeface="宋体" panose="02010600030101010101" pitchFamily="2" charset="-122"/>
              </a:rPr>
              <a:t>  </a:t>
            </a:r>
            <a:r>
              <a:rPr lang="zh-CN" altLang="en-US" b="1">
                <a:solidFill>
                  <a:srgbClr val="800080"/>
                </a:solidFill>
                <a:latin typeface="幼圆" panose="02010509060101010101" pitchFamily="49" charset="-122"/>
              </a:rPr>
              <a:t>  </a:t>
            </a:r>
            <a:r>
              <a:rPr lang="zh-CN" altLang="en-US" b="1">
                <a:solidFill>
                  <a:srgbClr val="800080"/>
                </a:solidFill>
                <a:latin typeface="楷体" panose="02010609060101010101" pitchFamily="49" charset="-122"/>
                <a:ea typeface="楷体" panose="02010609060101010101" pitchFamily="49" charset="-122"/>
              </a:rPr>
              <a:t> </a:t>
            </a:r>
            <a:r>
              <a:rPr lang="zh-CN" altLang="en-US" sz="2400" b="1">
                <a:solidFill>
                  <a:srgbClr val="FF0000"/>
                </a:solidFill>
                <a:latin typeface="楷体" panose="02010609060101010101" pitchFamily="49" charset="-122"/>
                <a:ea typeface="楷体" panose="02010609060101010101" pitchFamily="49" charset="-122"/>
              </a:rPr>
              <a:t>马克思说过，科学技术是生产力，事实证明这话讲得很对。依我看，科学技术是第一生产力。</a:t>
            </a:r>
          </a:p>
        </p:txBody>
      </p:sp>
      <p:sp>
        <p:nvSpPr>
          <p:cNvPr id="97285" name="矩形 28678"/>
          <p:cNvSpPr>
            <a:spLocks noChangeArrowheads="1"/>
          </p:cNvSpPr>
          <p:nvPr/>
        </p:nvSpPr>
        <p:spPr bwMode="auto">
          <a:xfrm>
            <a:off x="2135188" y="5300663"/>
            <a:ext cx="3865562" cy="398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b="1">
                <a:solidFill>
                  <a:srgbClr val="FF0000"/>
                </a:solidFill>
                <a:ea typeface="宋体" panose="02010600030101010101" pitchFamily="2" charset="-122"/>
              </a:rPr>
              <a:t> </a:t>
            </a:r>
            <a:r>
              <a:rPr lang="zh-CN" altLang="en-US" sz="2000" b="1">
                <a:solidFill>
                  <a:srgbClr val="FF0000"/>
                </a:solidFill>
                <a:ea typeface="华文彩云" panose="02010800040101010101" pitchFamily="2" charset="-122"/>
              </a:rPr>
              <a:t>视频：</a:t>
            </a:r>
            <a:r>
              <a:rPr lang="zh-CN" altLang="en-US" sz="2000" b="1">
                <a:solidFill>
                  <a:srgbClr val="FF0000"/>
                </a:solidFill>
                <a:ea typeface="华文彩云" panose="02010800040101010101" pitchFamily="2" charset="-122"/>
                <a:hlinkClick r:id="rId5" action="ppaction://hlinkfile"/>
              </a:rPr>
              <a:t>邓小平的科技情结 6.mpg</a:t>
            </a:r>
            <a:endParaRPr lang="en-US" altLang="zh-CN" sz="2000" b="1">
              <a:solidFill>
                <a:srgbClr val="FF0000"/>
              </a:solidFill>
              <a:ea typeface="华文彩云" panose="02010800040101010101" pitchFamily="2" charset="-122"/>
            </a:endParaRPr>
          </a:p>
        </p:txBody>
      </p:sp>
      <p:sp>
        <p:nvSpPr>
          <p:cNvPr id="97286" name="文本框 28679"/>
          <p:cNvSpPr txBox="1">
            <a:spLocks noChangeArrowheads="1"/>
          </p:cNvSpPr>
          <p:nvPr/>
        </p:nvSpPr>
        <p:spPr bwMode="auto">
          <a:xfrm>
            <a:off x="6456363" y="4319588"/>
            <a:ext cx="3960812" cy="1244600"/>
          </a:xfrm>
          <a:prstGeom prst="rect">
            <a:avLst/>
          </a:prstGeom>
          <a:solidFill>
            <a:srgbClr val="CCFFFF"/>
          </a:solidFill>
          <a:ln w="38100">
            <a:solidFill>
              <a:srgbClr val="008000"/>
            </a:solidFill>
            <a:miter lim="800000"/>
            <a:headEnd/>
            <a:tailEnd/>
          </a:ln>
        </p:spPr>
        <p:txBody>
          <a:bodyPr>
            <a:spAutoFit/>
          </a:bodyPr>
          <a:lstStyle/>
          <a:p>
            <a:pPr>
              <a:lnSpc>
                <a:spcPct val="125000"/>
              </a:lnSpc>
              <a:spcBef>
                <a:spcPct val="50000"/>
              </a:spcBef>
            </a:pPr>
            <a:r>
              <a:rPr lang="zh-CN" altLang="en-US" sz="2000" b="1">
                <a:solidFill>
                  <a:srgbClr val="0000FF"/>
                </a:solidFill>
                <a:latin typeface="楷体" panose="02010609060101010101" pitchFamily="49" charset="-122"/>
                <a:ea typeface="楷体" panose="02010609060101010101" pitchFamily="49" charset="-122"/>
              </a:rPr>
              <a:t> </a:t>
            </a:r>
            <a:r>
              <a:rPr lang="en-US" altLang="zh-CN" b="1">
                <a:solidFill>
                  <a:srgbClr val="0000FF"/>
                </a:solidFill>
                <a:latin typeface="楷体" panose="02010609060101010101" pitchFamily="49" charset="-122"/>
                <a:ea typeface="楷体" panose="02010609060101010101" pitchFamily="49" charset="-122"/>
              </a:rPr>
              <a:t>1992</a:t>
            </a:r>
            <a:r>
              <a:rPr lang="zh-CN" altLang="en-US" b="1">
                <a:solidFill>
                  <a:srgbClr val="0000FF"/>
                </a:solidFill>
                <a:latin typeface="楷体" panose="02010609060101010101" pitchFamily="49" charset="-122"/>
                <a:ea typeface="楷体" panose="02010609060101010101" pitchFamily="49" charset="-122"/>
              </a:rPr>
              <a:t>年春，南巡中</a:t>
            </a:r>
            <a:r>
              <a:rPr lang="zh-CN" altLang="en-US" sz="2000" b="1">
                <a:solidFill>
                  <a:srgbClr val="0000FF"/>
                </a:solidFill>
                <a:latin typeface="楷体" panose="02010609060101010101" pitchFamily="49" charset="-122"/>
                <a:ea typeface="楷体" panose="02010609060101010101" pitchFamily="49" charset="-122"/>
              </a:rPr>
              <a:t>：“经济发展得快一点，必须依靠科技和教育。我说</a:t>
            </a:r>
            <a:r>
              <a:rPr lang="zh-CN" altLang="en-US" sz="2000" b="1">
                <a:solidFill>
                  <a:srgbClr val="FF0000"/>
                </a:solidFill>
                <a:latin typeface="幼圆" panose="02010509060101010101" pitchFamily="49" charset="-122"/>
              </a:rPr>
              <a:t>科学技术是第一生产力</a:t>
            </a:r>
            <a:r>
              <a:rPr lang="zh-CN" altLang="en-US" sz="2000" b="1">
                <a:solidFill>
                  <a:srgbClr val="0000FF"/>
                </a:solidFill>
                <a:latin typeface="楷体_GB2312" pitchFamily="49" charset="-122"/>
                <a:ea typeface="楷体_GB2312" pitchFamily="49" charset="-122"/>
              </a:rPr>
              <a:t>。”</a:t>
            </a:r>
          </a:p>
        </p:txBody>
      </p:sp>
      <p:grpSp>
        <p:nvGrpSpPr>
          <p:cNvPr id="86024" name="组合 2079"/>
          <p:cNvGrpSpPr/>
          <p:nvPr/>
        </p:nvGrpSpPr>
        <p:grpSpPr>
          <a:xfrm>
            <a:off x="1610360" y="48895"/>
            <a:ext cx="3075940" cy="451485"/>
            <a:chOff x="0" y="0"/>
            <a:chExt cx="3696" cy="384"/>
          </a:xfrm>
          <a:solidFill>
            <a:schemeClr val="accent3">
              <a:lumMod val="95000"/>
            </a:schemeClr>
          </a:solidFill>
        </p:grpSpPr>
        <p:sp>
          <p:nvSpPr>
            <p:cNvPr id="86025" name="圆角矩形 2080"/>
            <p:cNvSpPr/>
            <p:nvPr/>
          </p:nvSpPr>
          <p:spPr>
            <a:xfrm>
              <a:off x="0" y="0"/>
              <a:ext cx="3696" cy="384"/>
            </a:xfrm>
            <a:prstGeom prst="roundRect">
              <a:avLst>
                <a:gd name="adj" fmla="val 11921"/>
              </a:avLst>
            </a:prstGeom>
            <a:grp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lstStyle/>
            <a:p>
              <a:endParaRPr lang="zh-CN" altLang="en-US" noProof="1">
                <a:ea typeface="宋体" panose="02010600030101010101" pitchFamily="2" charset="-122"/>
              </a:endParaRPr>
            </a:p>
          </p:txBody>
        </p:sp>
        <p:sp>
          <p:nvSpPr>
            <p:cNvPr id="86026" name="文本框 2081"/>
            <p:cNvSpPr txBox="1"/>
            <p:nvPr/>
          </p:nvSpPr>
          <p:spPr>
            <a:xfrm>
              <a:off x="0" y="4"/>
              <a:ext cx="3696" cy="339"/>
            </a:xfrm>
            <a:prstGeom prst="rect">
              <a:avLst/>
            </a:prstGeom>
            <a:solidFill>
              <a:schemeClr val="accent2">
                <a:lumMod val="20000"/>
                <a:lumOff val="80000"/>
              </a:schemeClr>
            </a:solidFill>
            <a:ln w="9525">
              <a:noFill/>
            </a:ln>
          </p:spPr>
          <p:txBody>
            <a:bodyPr>
              <a:spAutoFit/>
            </a:bodyPr>
            <a:lstStyle/>
            <a:p>
              <a:pPr>
                <a:lnSpc>
                  <a:spcPct val="125000"/>
                </a:lnSpc>
              </a:pPr>
              <a:r>
                <a:rPr lang="zh-CN" altLang="en-US"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C00000"/>
                  </a:solidFill>
                  <a:latin typeface="幼圆" panose="02010509060101010101" pitchFamily="49" charset="-122"/>
                  <a:cs typeface="幼圆" panose="02010509060101010101" pitchFamily="49" charset="-122"/>
                </a:rPr>
                <a:t>1</a:t>
              </a:r>
              <a:r>
                <a:rPr lang="zh-CN" altLang="en-US"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C00000"/>
                  </a:solidFill>
                  <a:latin typeface="幼圆" panose="02010509060101010101" pitchFamily="49" charset="-122"/>
                  <a:cs typeface="幼圆" panose="02010509060101010101" pitchFamily="49" charset="-122"/>
                </a:rPr>
                <a:t>“</a:t>
              </a:r>
              <a:r>
                <a:rPr lang="zh-CN" altLang="en-US" sz="1600" b="1" noProof="1">
                  <a:solidFill>
                    <a:srgbClr val="C00000"/>
                  </a:solidFill>
                  <a:latin typeface="幼圆" panose="02010509060101010101" pitchFamily="49" charset="-122"/>
                  <a:cs typeface="幼圆" panose="02010509060101010101" pitchFamily="49" charset="-122"/>
                </a:rPr>
                <a:t>科学技术是第一生产力</a:t>
              </a:r>
              <a:r>
                <a:rPr lang="en-US" altLang="zh-CN"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0000FF"/>
                  </a:solidFill>
                  <a:latin typeface="幼圆" panose="02010509060101010101" pitchFamily="49" charset="-122"/>
                  <a:cs typeface="幼圆" panose="02010509060101010101" pitchFamily="49" charset="-122"/>
                </a:rPr>
                <a:t>  </a:t>
              </a:r>
            </a:p>
          </p:txBody>
        </p:sp>
      </p:grpSp>
      <p:graphicFrame>
        <p:nvGraphicFramePr>
          <p:cNvPr id="97289" name="对象 1">
            <a:hlinkClick r:id="" action="ppaction://ole?verb=1"/>
          </p:cNvPr>
          <p:cNvGraphicFramePr>
            <a:graphicFrameLocks noChangeAspect="1"/>
          </p:cNvGraphicFramePr>
          <p:nvPr/>
        </p:nvGraphicFramePr>
        <p:xfrm>
          <a:off x="5218114" y="3140075"/>
          <a:ext cx="1755775" cy="577850"/>
        </p:xfrm>
        <a:graphic>
          <a:graphicData uri="http://schemas.openxmlformats.org/presentationml/2006/ole">
            <p:oleObj spid="_x0000_s1037" r:id="rId6" imgW="2135880" imgH="710640" progId="Package">
              <p:embed/>
            </p:oleObj>
          </a:graphicData>
        </a:graphic>
      </p:graphicFrame>
    </p:spTree>
    <p:extLst>
      <p:ext uri="{BB962C8B-B14F-4D97-AF65-F5344CB8AC3E}">
        <p14:creationId xmlns:p14="http://schemas.microsoft.com/office/powerpoint/2010/main" xmlns="" val="20186123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图片 29697" descr="xin_d773d40c757548779c02c67cdaf6adf1_kjb113a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61175" y="188914"/>
            <a:ext cx="3003550" cy="269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6" name="八角星 29698"/>
          <p:cNvSpPr>
            <a:spLocks noChangeArrowheads="1"/>
          </p:cNvSpPr>
          <p:nvPr/>
        </p:nvSpPr>
        <p:spPr bwMode="auto">
          <a:xfrm>
            <a:off x="1693864" y="28575"/>
            <a:ext cx="4821237" cy="4002088"/>
          </a:xfrm>
          <a:prstGeom prst="star8">
            <a:avLst>
              <a:gd name="adj" fmla="val 36157"/>
            </a:avLst>
          </a:prstGeom>
          <a:solidFill>
            <a:srgbClr val="FFCC99"/>
          </a:solidFill>
          <a:ln w="9525">
            <a:solidFill>
              <a:srgbClr val="000000"/>
            </a:solidFill>
            <a:miter lim="800000"/>
            <a:headEnd/>
            <a:tailEnd/>
          </a:ln>
        </p:spPr>
        <p:txBody>
          <a:bodyPr anchor="ctr"/>
          <a:lstStyle/>
          <a:p>
            <a:pPr>
              <a:lnSpc>
                <a:spcPct val="125000"/>
              </a:lnSpc>
            </a:pPr>
            <a:r>
              <a:rPr lang="zh-CN" altLang="en-US" sz="2800" b="1">
                <a:solidFill>
                  <a:schemeClr val="tx2"/>
                </a:solidFill>
              </a:rPr>
              <a:t>    </a:t>
            </a:r>
            <a:r>
              <a:rPr lang="zh-CN" altLang="en-US" sz="2000" b="1">
                <a:solidFill>
                  <a:schemeClr val="accent2"/>
                </a:solidFill>
              </a:rPr>
              <a:t>“科学技术是第一生产力”是邓小平从历史唯物主义认识论的高度出发，从当代世界科技发展的状况出发，得出的科学结论。</a:t>
            </a:r>
          </a:p>
        </p:txBody>
      </p:sp>
      <p:sp>
        <p:nvSpPr>
          <p:cNvPr id="98307" name="矩形 29701"/>
          <p:cNvSpPr>
            <a:spLocks noRot="1" noChangeArrowheads="1"/>
          </p:cNvSpPr>
          <p:nvPr/>
        </p:nvSpPr>
        <p:spPr bwMode="auto">
          <a:xfrm>
            <a:off x="1693864" y="5003800"/>
            <a:ext cx="2054225" cy="685800"/>
          </a:xfrm>
          <a:prstGeom prst="rect">
            <a:avLst/>
          </a:prstGeom>
          <a:solidFill>
            <a:srgbClr val="FFC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pPr>
            <a:r>
              <a:rPr lang="en-US" altLang="zh-CN" sz="2000" b="1">
                <a:solidFill>
                  <a:srgbClr val="000000"/>
                </a:solidFill>
                <a:ea typeface="宋体" panose="02010600030101010101" pitchFamily="2" charset="-122"/>
              </a:rPr>
              <a:t>1991年4月23日 为科技界题词</a:t>
            </a:r>
            <a:endParaRPr lang="zh-CN" altLang="en-US" sz="2000" b="1">
              <a:solidFill>
                <a:srgbClr val="000000"/>
              </a:solidFill>
              <a:ea typeface="宋体" panose="02010600030101010101" pitchFamily="2" charset="-122"/>
            </a:endParaRPr>
          </a:p>
        </p:txBody>
      </p:sp>
      <p:pic>
        <p:nvPicPr>
          <p:cNvPr id="98309" name="图片 29708" descr="u=780807899,2840398197&amp;fm=52&amp;gp=0"/>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517768">
            <a:off x="4440238" y="3500438"/>
            <a:ext cx="1928812" cy="273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98310" name="内容占位符 2"/>
          <p:cNvGraphicFramePr>
            <a:graphicFrameLocks noGrp="1" noChangeAspect="1"/>
          </p:cNvGraphicFramePr>
          <p:nvPr>
            <p:ph sz="half" idx="1"/>
          </p:nvPr>
        </p:nvGraphicFramePr>
        <p:xfrm>
          <a:off x="1512888" y="3708401"/>
          <a:ext cx="3276601" cy="1103313"/>
        </p:xfrm>
        <a:graphic>
          <a:graphicData uri="http://schemas.openxmlformats.org/presentationml/2006/ole">
            <p:oleObj spid="_x0000_s2061" r:id="rId5" imgW="1517454" imgH="505522" progId="Word.Document.8">
              <p:embed/>
            </p:oleObj>
          </a:graphicData>
        </a:graphic>
      </p:graphicFrame>
      <p:sp>
        <p:nvSpPr>
          <p:cNvPr id="98311" name="文本框 27665"/>
          <p:cNvSpPr txBox="1">
            <a:spLocks noChangeArrowheads="1"/>
          </p:cNvSpPr>
          <p:nvPr/>
        </p:nvSpPr>
        <p:spPr bwMode="auto">
          <a:xfrm>
            <a:off x="6983414" y="2905126"/>
            <a:ext cx="3159125" cy="2784475"/>
          </a:xfrm>
          <a:prstGeom prst="rect">
            <a:avLst/>
          </a:prstGeom>
          <a:solidFill>
            <a:srgbClr val="FFFFCC"/>
          </a:solidFill>
          <a:ln w="38100">
            <a:solidFill>
              <a:srgbClr val="008000"/>
            </a:solidFill>
            <a:miter lim="800000"/>
            <a:headEnd/>
            <a:tailEnd/>
          </a:ln>
        </p:spPr>
        <p:txBody>
          <a:bodyPr>
            <a:spAutoFit/>
          </a:bodyPr>
          <a:lstStyle/>
          <a:p>
            <a:pPr>
              <a:lnSpc>
                <a:spcPct val="125000"/>
              </a:lnSpc>
            </a:pPr>
            <a:r>
              <a:rPr lang="zh-CN" altLang="en-US" sz="2000" b="1">
                <a:solidFill>
                  <a:srgbClr val="1409ED"/>
                </a:solidFill>
                <a:ea typeface="华文行楷" panose="02010800040101010101" pitchFamily="2" charset="-122"/>
              </a:rPr>
              <a:t>进一步强调：</a:t>
            </a:r>
          </a:p>
          <a:p>
            <a:pPr>
              <a:lnSpc>
                <a:spcPct val="125000"/>
              </a:lnSpc>
            </a:pPr>
            <a:r>
              <a:rPr lang="zh-CN" altLang="en-US" sz="2000" b="1">
                <a:solidFill>
                  <a:srgbClr val="FF0000"/>
                </a:solidFill>
                <a:latin typeface="幼圆" panose="02010509060101010101" pitchFamily="49" charset="-122"/>
              </a:rPr>
              <a:t>科学技术</a:t>
            </a:r>
            <a:r>
              <a:rPr lang="en-US" altLang="zh-CN" sz="2000" b="1">
                <a:solidFill>
                  <a:srgbClr val="FF0000"/>
                </a:solidFill>
                <a:latin typeface="幼圆" panose="02010509060101010101" pitchFamily="49" charset="-122"/>
              </a:rPr>
              <a:t>“</a:t>
            </a:r>
            <a:r>
              <a:rPr lang="zh-CN" altLang="en-US" sz="2000" b="1">
                <a:solidFill>
                  <a:srgbClr val="FF0000"/>
                </a:solidFill>
                <a:latin typeface="幼圆" panose="02010509060101010101" pitchFamily="49" charset="-122"/>
              </a:rPr>
              <a:t>是先进生产力的集中体现和主要标志</a:t>
            </a:r>
            <a:r>
              <a:rPr lang="en-US" altLang="zh-CN" sz="2000" b="1">
                <a:solidFill>
                  <a:srgbClr val="FF0000"/>
                </a:solidFill>
                <a:latin typeface="幼圆" panose="02010509060101010101" pitchFamily="49" charset="-122"/>
              </a:rPr>
              <a:t>”</a:t>
            </a:r>
          </a:p>
          <a:p>
            <a:pPr>
              <a:lnSpc>
                <a:spcPct val="125000"/>
              </a:lnSpc>
            </a:pPr>
            <a:r>
              <a:rPr lang="zh-CN" altLang="en-US" sz="2000" b="1">
                <a:solidFill>
                  <a:srgbClr val="FF0000"/>
                </a:solidFill>
                <a:latin typeface="幼圆" panose="02010509060101010101" pitchFamily="49" charset="-122"/>
              </a:rPr>
              <a:t>科学技术</a:t>
            </a:r>
            <a:r>
              <a:rPr lang="en-US" altLang="zh-CN" sz="2000" b="1">
                <a:solidFill>
                  <a:srgbClr val="FF0000"/>
                </a:solidFill>
                <a:latin typeface="幼圆" panose="02010509060101010101" pitchFamily="49" charset="-122"/>
              </a:rPr>
              <a:t>“</a:t>
            </a:r>
            <a:r>
              <a:rPr lang="zh-CN" altLang="en-US" sz="2000" b="1">
                <a:solidFill>
                  <a:srgbClr val="FF0000"/>
                </a:solidFill>
                <a:latin typeface="幼圆" panose="02010509060101010101" pitchFamily="49" charset="-122"/>
              </a:rPr>
              <a:t>是推动人类文明进步的革命力量</a:t>
            </a:r>
            <a:r>
              <a:rPr lang="en-US" altLang="zh-CN" sz="2000" b="1">
                <a:solidFill>
                  <a:srgbClr val="FF0000"/>
                </a:solidFill>
                <a:latin typeface="幼圆" panose="02010509060101010101" pitchFamily="49" charset="-122"/>
              </a:rPr>
              <a:t>”</a:t>
            </a:r>
          </a:p>
          <a:p>
            <a:pPr>
              <a:lnSpc>
                <a:spcPct val="125000"/>
              </a:lnSpc>
            </a:pPr>
            <a:r>
              <a:rPr lang="zh-CN" altLang="en-US" sz="2000" b="1">
                <a:solidFill>
                  <a:srgbClr val="FF0000"/>
                </a:solidFill>
                <a:latin typeface="幼圆" panose="02010509060101010101" pitchFamily="49" charset="-122"/>
              </a:rPr>
              <a:t>科技兴则民族兴，科技强则民族强    </a:t>
            </a:r>
          </a:p>
        </p:txBody>
      </p:sp>
      <p:grpSp>
        <p:nvGrpSpPr>
          <p:cNvPr id="86024" name="组合 2079"/>
          <p:cNvGrpSpPr/>
          <p:nvPr/>
        </p:nvGrpSpPr>
        <p:grpSpPr>
          <a:xfrm>
            <a:off x="1610360" y="48895"/>
            <a:ext cx="3075940" cy="451485"/>
            <a:chOff x="0" y="0"/>
            <a:chExt cx="3696" cy="384"/>
          </a:xfrm>
          <a:solidFill>
            <a:schemeClr val="accent3">
              <a:lumMod val="95000"/>
            </a:schemeClr>
          </a:solidFill>
        </p:grpSpPr>
        <p:sp>
          <p:nvSpPr>
            <p:cNvPr id="86025" name="圆角矩形 2080"/>
            <p:cNvSpPr/>
            <p:nvPr/>
          </p:nvSpPr>
          <p:spPr>
            <a:xfrm>
              <a:off x="0" y="0"/>
              <a:ext cx="3696" cy="384"/>
            </a:xfrm>
            <a:prstGeom prst="roundRect">
              <a:avLst>
                <a:gd name="adj" fmla="val 11921"/>
              </a:avLst>
            </a:prstGeom>
            <a:grp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lstStyle/>
            <a:p>
              <a:endParaRPr lang="zh-CN" altLang="en-US" noProof="1">
                <a:ea typeface="宋体" panose="02010600030101010101" pitchFamily="2" charset="-122"/>
              </a:endParaRPr>
            </a:p>
          </p:txBody>
        </p:sp>
        <p:sp>
          <p:nvSpPr>
            <p:cNvPr id="86026" name="文本框 2081"/>
            <p:cNvSpPr txBox="1"/>
            <p:nvPr/>
          </p:nvSpPr>
          <p:spPr>
            <a:xfrm>
              <a:off x="0" y="4"/>
              <a:ext cx="3696" cy="339"/>
            </a:xfrm>
            <a:prstGeom prst="rect">
              <a:avLst/>
            </a:prstGeom>
            <a:solidFill>
              <a:schemeClr val="accent2">
                <a:lumMod val="20000"/>
                <a:lumOff val="80000"/>
              </a:schemeClr>
            </a:solidFill>
            <a:ln w="9525">
              <a:noFill/>
            </a:ln>
          </p:spPr>
          <p:txBody>
            <a:bodyPr>
              <a:spAutoFit/>
            </a:bodyPr>
            <a:lstStyle/>
            <a:p>
              <a:pPr>
                <a:lnSpc>
                  <a:spcPct val="125000"/>
                </a:lnSpc>
              </a:pPr>
              <a:r>
                <a:rPr lang="zh-CN" altLang="en-US"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C00000"/>
                  </a:solidFill>
                  <a:latin typeface="幼圆" panose="02010509060101010101" pitchFamily="49" charset="-122"/>
                  <a:cs typeface="幼圆" panose="02010509060101010101" pitchFamily="49" charset="-122"/>
                </a:rPr>
                <a:t>1</a:t>
              </a:r>
              <a:r>
                <a:rPr lang="zh-CN" altLang="en-US"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C00000"/>
                  </a:solidFill>
                  <a:latin typeface="幼圆" panose="02010509060101010101" pitchFamily="49" charset="-122"/>
                  <a:cs typeface="幼圆" panose="02010509060101010101" pitchFamily="49" charset="-122"/>
                </a:rPr>
                <a:t>“</a:t>
              </a:r>
              <a:r>
                <a:rPr lang="zh-CN" altLang="en-US" sz="1600" b="1" noProof="1">
                  <a:solidFill>
                    <a:srgbClr val="C00000"/>
                  </a:solidFill>
                  <a:latin typeface="幼圆" panose="02010509060101010101" pitchFamily="49" charset="-122"/>
                  <a:cs typeface="幼圆" panose="02010509060101010101" pitchFamily="49" charset="-122"/>
                </a:rPr>
                <a:t>科学技术是第一生产力</a:t>
              </a:r>
              <a:r>
                <a:rPr lang="en-US" altLang="zh-CN"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0000FF"/>
                  </a:solidFill>
                  <a:latin typeface="幼圆" panose="02010509060101010101" pitchFamily="49" charset="-122"/>
                  <a:cs typeface="幼圆" panose="02010509060101010101" pitchFamily="49" charset="-122"/>
                </a:rPr>
                <a:t>  </a:t>
              </a:r>
            </a:p>
          </p:txBody>
        </p:sp>
      </p:grpSp>
    </p:spTree>
    <p:extLst>
      <p:ext uri="{BB962C8B-B14F-4D97-AF65-F5344CB8AC3E}">
        <p14:creationId xmlns:p14="http://schemas.microsoft.com/office/powerpoint/2010/main" xmlns="" val="19762776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图片 32771" descr="hjjh">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626475" y="1304926"/>
            <a:ext cx="1847850" cy="244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9330" name="图片 32772" descr="000cf1bdcc9708850b2c0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032625" y="3284538"/>
            <a:ext cx="34417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31" name="文本框 32774"/>
          <p:cNvSpPr txBox="1">
            <a:spLocks noChangeArrowheads="1"/>
          </p:cNvSpPr>
          <p:nvPr/>
        </p:nvSpPr>
        <p:spPr bwMode="auto">
          <a:xfrm>
            <a:off x="3160713" y="1431925"/>
            <a:ext cx="4381500" cy="520700"/>
          </a:xfrm>
          <a:prstGeom prst="rect">
            <a:avLst/>
          </a:prstGeom>
          <a:gradFill rotWithShape="1">
            <a:gsLst>
              <a:gs pos="0">
                <a:srgbClr val="FF99CC"/>
              </a:gs>
              <a:gs pos="100000">
                <a:srgbClr val="FFFF99"/>
              </a:gs>
            </a:gsLst>
            <a:lin ang="18900000" scaled="1"/>
          </a:gradFill>
          <a:ln w="19050">
            <a:solidFill>
              <a:srgbClr val="008000"/>
            </a:solidFill>
            <a:miter lim="800000"/>
            <a:headEnd/>
            <a:tailEnd/>
          </a:ln>
        </p:spPr>
        <p:txBody>
          <a:bodyPr>
            <a:spAutoFit/>
          </a:bodyPr>
          <a:lstStyle/>
          <a:p>
            <a:pPr>
              <a:spcBef>
                <a:spcPct val="50000"/>
              </a:spcBef>
            </a:pPr>
            <a:r>
              <a:rPr lang="zh-CN" altLang="en-US" sz="2800" b="1">
                <a:latin typeface="华文新魏" panose="02010800040101010101" pitchFamily="2" charset="-122"/>
                <a:ea typeface="华文新魏" panose="02010800040101010101" pitchFamily="2" charset="-122"/>
              </a:rPr>
              <a:t> </a:t>
            </a:r>
            <a:r>
              <a:rPr lang="zh-CN" altLang="en-US" sz="2400" b="1">
                <a:solidFill>
                  <a:srgbClr val="003366"/>
                </a:solidFill>
                <a:ea typeface="华文新魏" panose="02010800040101010101" pitchFamily="2" charset="-122"/>
              </a:rPr>
              <a:t>“三个层次”的科技发展战略</a:t>
            </a:r>
          </a:p>
        </p:txBody>
      </p:sp>
      <p:sp>
        <p:nvSpPr>
          <p:cNvPr id="99332" name="文本框 32775"/>
          <p:cNvSpPr txBox="1">
            <a:spLocks noChangeArrowheads="1"/>
          </p:cNvSpPr>
          <p:nvPr/>
        </p:nvSpPr>
        <p:spPr bwMode="auto">
          <a:xfrm>
            <a:off x="1876426" y="2287589"/>
            <a:ext cx="4310063" cy="3246437"/>
          </a:xfrm>
          <a:prstGeom prst="rect">
            <a:avLst/>
          </a:prstGeom>
          <a:solidFill>
            <a:srgbClr val="FFFFCC"/>
          </a:solidFill>
          <a:ln w="38100">
            <a:solidFill>
              <a:srgbClr val="008000"/>
            </a:solidFill>
            <a:miter lim="800000"/>
            <a:headEnd/>
            <a:tailEnd/>
          </a:ln>
        </p:spPr>
        <p:txBody>
          <a:bodyPr>
            <a:spAutoFit/>
          </a:bodyPr>
          <a:lstStyle/>
          <a:p>
            <a:pPr>
              <a:lnSpc>
                <a:spcPct val="125000"/>
              </a:lnSpc>
            </a:pPr>
            <a:r>
              <a:rPr lang="zh-CN" altLang="en-US" sz="2400" b="1">
                <a:ea typeface="宋体" panose="02010600030101010101" pitchFamily="2" charset="-122"/>
              </a:rPr>
              <a:t>      </a:t>
            </a:r>
            <a:r>
              <a:rPr lang="zh-CN" altLang="en-US" sz="2000" b="1">
                <a:solidFill>
                  <a:srgbClr val="1409ED"/>
                </a:solidFill>
                <a:latin typeface="楷体" panose="02010609060101010101" pitchFamily="49" charset="-122"/>
                <a:ea typeface="楷体" panose="02010609060101010101" pitchFamily="49" charset="-122"/>
              </a:rPr>
              <a:t>直接面向经济建设、为实现工业总产值翻两番服务的科学技术工作。</a:t>
            </a:r>
          </a:p>
          <a:p>
            <a:pPr>
              <a:lnSpc>
                <a:spcPct val="125000"/>
              </a:lnSpc>
            </a:pPr>
            <a:r>
              <a:rPr lang="zh-CN" altLang="en-US" sz="2000" b="1">
                <a:solidFill>
                  <a:srgbClr val="1409ED"/>
                </a:solidFill>
                <a:latin typeface="楷体" panose="02010609060101010101" pitchFamily="49" charset="-122"/>
                <a:ea typeface="楷体" panose="02010609060101010101" pitchFamily="49" charset="-122"/>
              </a:rPr>
              <a:t>   为提高我国经济竞争能力奠定基础，以求长远发展的新技术与高技术的研究开发工作。</a:t>
            </a:r>
          </a:p>
          <a:p>
            <a:pPr>
              <a:lnSpc>
                <a:spcPct val="125000"/>
              </a:lnSpc>
            </a:pPr>
            <a:r>
              <a:rPr lang="zh-CN" altLang="en-US" sz="2000" b="1">
                <a:solidFill>
                  <a:srgbClr val="1409ED"/>
                </a:solidFill>
                <a:latin typeface="楷体" panose="02010609060101010101" pitchFamily="49" charset="-122"/>
                <a:ea typeface="楷体" panose="02010609060101010101" pitchFamily="49" charset="-122"/>
              </a:rPr>
              <a:t>   为经济建设和高技术发展提供科学基础，促进科学技术自身发展的基础研究和应用研究。</a:t>
            </a:r>
          </a:p>
        </p:txBody>
      </p:sp>
      <p:sp>
        <p:nvSpPr>
          <p:cNvPr id="99333" name="矩形 32776"/>
          <p:cNvSpPr>
            <a:spLocks noChangeArrowheads="1" noChangeShapeType="1" noTextEdit="1"/>
          </p:cNvSpPr>
          <p:nvPr/>
        </p:nvSpPr>
        <p:spPr bwMode="auto">
          <a:xfrm>
            <a:off x="6186488" y="2052639"/>
            <a:ext cx="2286000" cy="700087"/>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“主战场”</a:t>
            </a:r>
          </a:p>
        </p:txBody>
      </p:sp>
      <p:sp>
        <p:nvSpPr>
          <p:cNvPr id="99334" name="矩形 32777"/>
          <p:cNvSpPr>
            <a:spLocks noChangeArrowheads="1" noChangeShapeType="1" noTextEdit="1"/>
          </p:cNvSpPr>
          <p:nvPr/>
        </p:nvSpPr>
        <p:spPr bwMode="auto">
          <a:xfrm>
            <a:off x="6246814" y="2979738"/>
            <a:ext cx="2225675" cy="1079500"/>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“高技术” </a:t>
            </a:r>
          </a:p>
        </p:txBody>
      </p:sp>
      <p:sp>
        <p:nvSpPr>
          <p:cNvPr id="99335" name="矩形 32778"/>
          <p:cNvSpPr>
            <a:spLocks noChangeArrowheads="1" noChangeShapeType="1" noTextEdit="1"/>
          </p:cNvSpPr>
          <p:nvPr/>
        </p:nvSpPr>
        <p:spPr bwMode="auto">
          <a:xfrm>
            <a:off x="6246814" y="4225926"/>
            <a:ext cx="3322637" cy="790575"/>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“基础和应用研究”</a:t>
            </a:r>
          </a:p>
        </p:txBody>
      </p:sp>
      <p:grpSp>
        <p:nvGrpSpPr>
          <p:cNvPr id="99336" name="组合 2075"/>
          <p:cNvGrpSpPr>
            <a:grpSpLocks/>
          </p:cNvGrpSpPr>
          <p:nvPr/>
        </p:nvGrpSpPr>
        <p:grpSpPr bwMode="auto">
          <a:xfrm>
            <a:off x="1720851" y="1241425"/>
            <a:ext cx="1439863" cy="647700"/>
            <a:chOff x="96" y="278"/>
            <a:chExt cx="1140" cy="500"/>
          </a:xfrm>
        </p:grpSpPr>
        <p:pic>
          <p:nvPicPr>
            <p:cNvPr id="99337" name="图片 2076" descr="d0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96" y="278"/>
              <a:ext cx="1048" cy="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38" name="矩形 2077"/>
            <p:cNvSpPr>
              <a:spLocks noChangeArrowheads="1"/>
            </p:cNvSpPr>
            <p:nvPr/>
          </p:nvSpPr>
          <p:spPr bwMode="auto">
            <a:xfrm>
              <a:off x="96" y="424"/>
              <a:ext cx="1140" cy="3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a:solidFill>
                    <a:srgbClr val="FF3300"/>
                  </a:solidFill>
                  <a:ea typeface="华文行楷" panose="02010800040101010101" pitchFamily="2" charset="-122"/>
                </a:rPr>
                <a:t>小资料</a:t>
              </a:r>
            </a:p>
          </p:txBody>
        </p:sp>
      </p:grpSp>
      <p:grpSp>
        <p:nvGrpSpPr>
          <p:cNvPr id="99340" name="组合 2079"/>
          <p:cNvGrpSpPr>
            <a:grpSpLocks/>
          </p:cNvGrpSpPr>
          <p:nvPr/>
        </p:nvGrpSpPr>
        <p:grpSpPr bwMode="auto">
          <a:xfrm>
            <a:off x="1512887" y="26988"/>
            <a:ext cx="2655888" cy="354012"/>
            <a:chOff x="0" y="0"/>
            <a:chExt cx="2085" cy="386"/>
          </a:xfrm>
        </p:grpSpPr>
        <p:sp>
          <p:nvSpPr>
            <p:cNvPr id="99341"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99342" name="文本框 2081"/>
            <p:cNvSpPr txBox="1">
              <a:spLocks noChangeArrowheads="1"/>
            </p:cNvSpPr>
            <p:nvPr/>
          </p:nvSpPr>
          <p:spPr bwMode="auto">
            <a:xfrm>
              <a:off x="50" y="28"/>
              <a:ext cx="2035" cy="358"/>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anose="02010509060101010101" pitchFamily="49" charset="-122"/>
                  <a:sym typeface="宋体" panose="02010600030101010101" pitchFamily="2" charset="-122"/>
                </a:rPr>
                <a:t>4</a:t>
              </a:r>
              <a:r>
                <a:rPr lang="zh-CN" altLang="en-US" sz="1400" b="1">
                  <a:solidFill>
                    <a:srgbClr val="0000FF"/>
                  </a:solidFill>
                  <a:latin typeface="幼圆" panose="02010509060101010101" pitchFamily="49" charset="-122"/>
                  <a:sym typeface="宋体" panose="02010600030101010101" pitchFamily="2" charset="-122"/>
                </a:rPr>
                <a:t>）中国要发展，离不开科学</a:t>
              </a:r>
            </a:p>
          </p:txBody>
        </p:sp>
      </p:grpSp>
      <p:grpSp>
        <p:nvGrpSpPr>
          <p:cNvPr id="2" name="组合 2079"/>
          <p:cNvGrpSpPr/>
          <p:nvPr/>
        </p:nvGrpSpPr>
        <p:grpSpPr>
          <a:xfrm>
            <a:off x="2077085" y="642620"/>
            <a:ext cx="4715510" cy="526262"/>
            <a:chOff x="0" y="0"/>
            <a:chExt cx="3696" cy="384"/>
          </a:xfrm>
          <a:solidFill>
            <a:schemeClr val="accent3">
              <a:lumMod val="95000"/>
            </a:schemeClr>
          </a:solidFill>
        </p:grpSpPr>
        <p:sp>
          <p:nvSpPr>
            <p:cNvPr id="3" name="圆角矩形 2080"/>
            <p:cNvSpPr/>
            <p:nvPr/>
          </p:nvSpPr>
          <p:spPr>
            <a:xfrm>
              <a:off x="0" y="0"/>
              <a:ext cx="3696" cy="384"/>
            </a:xfrm>
            <a:prstGeom prst="roundRect">
              <a:avLst>
                <a:gd name="adj" fmla="val 11921"/>
              </a:avLst>
            </a:prstGeom>
            <a:grp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lstStyle/>
            <a:p>
              <a:endParaRPr lang="zh-CN" altLang="en-US" noProof="1">
                <a:ea typeface="宋体" panose="02010600030101010101" pitchFamily="2" charset="-122"/>
              </a:endParaRPr>
            </a:p>
          </p:txBody>
        </p:sp>
        <p:sp>
          <p:nvSpPr>
            <p:cNvPr id="4" name="文本框 2081"/>
            <p:cNvSpPr txBox="1"/>
            <p:nvPr/>
          </p:nvSpPr>
          <p:spPr>
            <a:xfrm>
              <a:off x="0" y="4"/>
              <a:ext cx="3696" cy="347"/>
            </a:xfrm>
            <a:prstGeom prst="rect">
              <a:avLst/>
            </a:prstGeom>
            <a:solidFill>
              <a:schemeClr val="accent2">
                <a:lumMod val="20000"/>
                <a:lumOff val="80000"/>
              </a:schemeClr>
            </a:solidFill>
            <a:ln w="9525">
              <a:noFill/>
            </a:ln>
          </p:spPr>
          <p:txBody>
            <a:bodyPr>
              <a:spAutoFit/>
            </a:bodyPr>
            <a:lstStyle/>
            <a:p>
              <a:pPr>
                <a:lnSpc>
                  <a:spcPct val="125000"/>
                </a:lnSpc>
              </a:pPr>
              <a:r>
                <a:rPr lang="zh-CN" altLang="en-US" sz="2000" b="1" noProof="1">
                  <a:solidFill>
                    <a:srgbClr val="C00000"/>
                  </a:solidFill>
                  <a:latin typeface="幼圆" panose="02010509060101010101" pitchFamily="49" charset="-122"/>
                  <a:cs typeface="幼圆" panose="02010509060101010101" pitchFamily="49" charset="-122"/>
                </a:rPr>
                <a:t>（</a:t>
              </a:r>
              <a:r>
                <a:rPr lang="en-US" altLang="zh-CN" sz="2000" b="1" noProof="1">
                  <a:solidFill>
                    <a:srgbClr val="C00000"/>
                  </a:solidFill>
                  <a:latin typeface="幼圆" panose="02010509060101010101" pitchFamily="49" charset="-122"/>
                  <a:cs typeface="幼圆" panose="02010509060101010101" pitchFamily="49" charset="-122"/>
                </a:rPr>
                <a:t>2</a:t>
              </a:r>
              <a:r>
                <a:rPr lang="zh-CN" altLang="en-US" sz="2000" b="1" noProof="1">
                  <a:solidFill>
                    <a:srgbClr val="C00000"/>
                  </a:solidFill>
                  <a:latin typeface="幼圆" panose="02010509060101010101" pitchFamily="49" charset="-122"/>
                  <a:cs typeface="幼圆" panose="02010509060101010101" pitchFamily="49" charset="-122"/>
                </a:rPr>
                <a:t>）发展科学技术的一系列战略举措</a:t>
              </a:r>
              <a:r>
                <a:rPr lang="en-US" altLang="zh-CN" sz="2000" b="1" noProof="1">
                  <a:solidFill>
                    <a:srgbClr val="C00000"/>
                  </a:solidFill>
                  <a:latin typeface="幼圆" panose="02010509060101010101" pitchFamily="49" charset="-122"/>
                </a:rPr>
                <a:t> </a:t>
              </a:r>
            </a:p>
          </p:txBody>
        </p:sp>
      </p:grpSp>
    </p:spTree>
    <p:extLst>
      <p:ext uri="{BB962C8B-B14F-4D97-AF65-F5344CB8AC3E}">
        <p14:creationId xmlns:p14="http://schemas.microsoft.com/office/powerpoint/2010/main" xmlns="" val="2591101636"/>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图片 33793" descr="200952513260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53239" y="192088"/>
            <a:ext cx="2676525" cy="250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0354" name="图片 33794" descr="xin_15010507153240615494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992813" y="3233739"/>
            <a:ext cx="2633662" cy="228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矩形 33795"/>
          <p:cNvSpPr>
            <a:spLocks noChangeArrowheads="1"/>
          </p:cNvSpPr>
          <p:nvPr/>
        </p:nvSpPr>
        <p:spPr bwMode="auto">
          <a:xfrm>
            <a:off x="9617670" y="192089"/>
            <a:ext cx="923330" cy="3122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p>
            <a:r>
              <a:rPr lang="zh-CN" altLang="en-US" sz="2400" b="1">
                <a:solidFill>
                  <a:srgbClr val="800080"/>
                </a:solidFill>
                <a:ea typeface="黑体" panose="02010609060101010101" pitchFamily="49" charset="-122"/>
              </a:rPr>
              <a:t>科学技术面向经济建设</a:t>
            </a:r>
          </a:p>
          <a:p>
            <a:r>
              <a:rPr lang="zh-CN" altLang="en-US" sz="2400" b="1">
                <a:solidFill>
                  <a:srgbClr val="800080"/>
                </a:solidFill>
                <a:ea typeface="黑体" panose="02010609060101010101" pitchFamily="49" charset="-122"/>
              </a:rPr>
              <a:t>经济建设依靠科学技术</a:t>
            </a:r>
          </a:p>
        </p:txBody>
      </p:sp>
      <p:sp>
        <p:nvSpPr>
          <p:cNvPr id="97285" name="矩形 33796"/>
          <p:cNvSpPr>
            <a:spLocks noChangeArrowheads="1" noChangeShapeType="1" noTextEdit="1"/>
          </p:cNvSpPr>
          <p:nvPr/>
        </p:nvSpPr>
        <p:spPr bwMode="auto">
          <a:xfrm>
            <a:off x="1676401" y="682625"/>
            <a:ext cx="3325813" cy="577850"/>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63681"/>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“主战场”</a:t>
            </a:r>
          </a:p>
        </p:txBody>
      </p:sp>
      <p:sp>
        <p:nvSpPr>
          <p:cNvPr id="100357" name="文本框 33797"/>
          <p:cNvSpPr txBox="1">
            <a:spLocks noChangeArrowheads="1"/>
          </p:cNvSpPr>
          <p:nvPr/>
        </p:nvSpPr>
        <p:spPr bwMode="auto">
          <a:xfrm>
            <a:off x="1771650" y="1703389"/>
            <a:ext cx="3881438" cy="2784475"/>
          </a:xfrm>
          <a:prstGeom prst="rect">
            <a:avLst/>
          </a:prstGeom>
          <a:solidFill>
            <a:srgbClr val="FFFFCC"/>
          </a:solidFill>
          <a:ln w="38100">
            <a:solidFill>
              <a:srgbClr val="008000"/>
            </a:solidFill>
            <a:miter lim="800000"/>
            <a:headEnd/>
            <a:tailEnd/>
          </a:ln>
        </p:spPr>
        <p:txBody>
          <a:bodyPr>
            <a:spAutoFit/>
          </a:bodyPr>
          <a:lstStyle/>
          <a:p>
            <a:pPr>
              <a:lnSpc>
                <a:spcPct val="125000"/>
              </a:lnSpc>
            </a:pPr>
            <a:r>
              <a:rPr lang="zh-CN" altLang="en-US" sz="2000" b="1">
                <a:latin typeface="楷体" panose="02010609060101010101" pitchFamily="49" charset="-122"/>
                <a:ea typeface="楷体" panose="02010609060101010101" pitchFamily="49" charset="-122"/>
              </a:rPr>
              <a:t>重点科技攻关计划（</a:t>
            </a:r>
            <a:r>
              <a:rPr lang="en-US" altLang="zh-CN" sz="2000" b="1">
                <a:latin typeface="楷体" panose="02010609060101010101" pitchFamily="49" charset="-122"/>
                <a:ea typeface="楷体" panose="02010609060101010101" pitchFamily="49" charset="-122"/>
              </a:rPr>
              <a:t>1982</a:t>
            </a:r>
            <a:r>
              <a:rPr lang="zh-CN" altLang="en-US" sz="2000" b="1">
                <a:latin typeface="楷体" panose="02010609060101010101" pitchFamily="49" charset="-122"/>
                <a:ea typeface="楷体" panose="02010609060101010101" pitchFamily="49" charset="-122"/>
              </a:rPr>
              <a:t>）</a:t>
            </a:r>
          </a:p>
          <a:p>
            <a:pPr>
              <a:lnSpc>
                <a:spcPct val="125000"/>
              </a:lnSpc>
            </a:pPr>
            <a:r>
              <a:rPr lang="zh-CN" altLang="en-US" sz="2000" b="1">
                <a:latin typeface="楷体" panose="02010609060101010101" pitchFamily="49" charset="-122"/>
                <a:ea typeface="楷体" panose="02010609060101010101" pitchFamily="49" charset="-122"/>
              </a:rPr>
              <a:t>星火计划（</a:t>
            </a:r>
            <a:r>
              <a:rPr lang="en-US" altLang="zh-CN" sz="2000" b="1">
                <a:latin typeface="楷体" panose="02010609060101010101" pitchFamily="49" charset="-122"/>
                <a:ea typeface="楷体" panose="02010609060101010101" pitchFamily="49" charset="-122"/>
              </a:rPr>
              <a:t>1985</a:t>
            </a:r>
            <a:r>
              <a:rPr lang="zh-CN" altLang="en-US" sz="2000" b="1">
                <a:latin typeface="楷体" panose="02010609060101010101" pitchFamily="49" charset="-122"/>
                <a:ea typeface="楷体" panose="02010609060101010101" pitchFamily="49" charset="-122"/>
              </a:rPr>
              <a:t>）</a:t>
            </a:r>
          </a:p>
          <a:p>
            <a:pPr>
              <a:lnSpc>
                <a:spcPct val="125000"/>
              </a:lnSpc>
            </a:pPr>
            <a:r>
              <a:rPr lang="zh-CN" altLang="en-US" sz="2000" b="1">
                <a:latin typeface="楷体" panose="02010609060101010101" pitchFamily="49" charset="-122"/>
                <a:ea typeface="楷体" panose="02010609060101010101" pitchFamily="49" charset="-122"/>
              </a:rPr>
              <a:t>丰收计划（</a:t>
            </a:r>
            <a:r>
              <a:rPr lang="en-US" altLang="zh-CN" sz="2000" b="1">
                <a:latin typeface="楷体" panose="02010609060101010101" pitchFamily="49" charset="-122"/>
                <a:ea typeface="楷体" panose="02010609060101010101" pitchFamily="49" charset="-122"/>
              </a:rPr>
              <a:t>1987</a:t>
            </a:r>
            <a:r>
              <a:rPr lang="zh-CN" altLang="en-US" sz="2000" b="1">
                <a:latin typeface="楷体" panose="02010609060101010101" pitchFamily="49" charset="-122"/>
                <a:ea typeface="楷体" panose="02010609060101010101" pitchFamily="49" charset="-122"/>
              </a:rPr>
              <a:t>）</a:t>
            </a:r>
          </a:p>
          <a:p>
            <a:pPr>
              <a:lnSpc>
                <a:spcPct val="125000"/>
              </a:lnSpc>
            </a:pPr>
            <a:r>
              <a:rPr lang="zh-CN" altLang="en-US" sz="2000" b="1">
                <a:latin typeface="楷体" panose="02010609060101010101" pitchFamily="49" charset="-122"/>
                <a:ea typeface="楷体" panose="02010609060101010101" pitchFamily="49" charset="-122"/>
              </a:rPr>
              <a:t>燎原计划（</a:t>
            </a:r>
            <a:r>
              <a:rPr lang="en-US" altLang="zh-CN" sz="2000" b="1">
                <a:latin typeface="楷体" panose="02010609060101010101" pitchFamily="49" charset="-122"/>
                <a:ea typeface="楷体" panose="02010609060101010101" pitchFamily="49" charset="-122"/>
              </a:rPr>
              <a:t>1988</a:t>
            </a:r>
            <a:r>
              <a:rPr lang="zh-CN" altLang="en-US" sz="2000" b="1">
                <a:latin typeface="楷体" panose="02010609060101010101" pitchFamily="49" charset="-122"/>
                <a:ea typeface="楷体" panose="02010609060101010101" pitchFamily="49" charset="-122"/>
              </a:rPr>
              <a:t>）</a:t>
            </a:r>
          </a:p>
          <a:p>
            <a:pPr>
              <a:lnSpc>
                <a:spcPct val="125000"/>
              </a:lnSpc>
            </a:pPr>
            <a:r>
              <a:rPr lang="zh-CN" altLang="en-US" sz="2000" b="1">
                <a:latin typeface="楷体" panose="02010609060101010101" pitchFamily="49" charset="-122"/>
                <a:ea typeface="楷体" panose="02010609060101010101" pitchFamily="49" charset="-122"/>
              </a:rPr>
              <a:t>科技成果重点推广计划（</a:t>
            </a:r>
            <a:r>
              <a:rPr lang="en-US" altLang="zh-CN" sz="2000" b="1">
                <a:latin typeface="楷体" panose="02010609060101010101" pitchFamily="49" charset="-122"/>
                <a:ea typeface="楷体" panose="02010609060101010101" pitchFamily="49" charset="-122"/>
              </a:rPr>
              <a:t>1990</a:t>
            </a:r>
            <a:r>
              <a:rPr lang="zh-CN" altLang="en-US" sz="2000" b="1">
                <a:latin typeface="楷体" panose="02010609060101010101" pitchFamily="49" charset="-122"/>
                <a:ea typeface="楷体" panose="02010609060101010101" pitchFamily="49" charset="-122"/>
              </a:rPr>
              <a:t>）</a:t>
            </a:r>
          </a:p>
          <a:p>
            <a:pPr>
              <a:lnSpc>
                <a:spcPct val="125000"/>
              </a:lnSpc>
            </a:pPr>
            <a:r>
              <a:rPr lang="en-US" altLang="zh-CN" sz="2000" b="1">
                <a:latin typeface="楷体" panose="02010609060101010101" pitchFamily="49" charset="-122"/>
                <a:ea typeface="楷体" panose="02010609060101010101" pitchFamily="49" charset="-122"/>
              </a:rPr>
              <a:t>…</a:t>
            </a:r>
          </a:p>
          <a:p>
            <a:pPr>
              <a:lnSpc>
                <a:spcPct val="125000"/>
              </a:lnSpc>
            </a:pPr>
            <a:r>
              <a:rPr lang="zh-CN" altLang="en-US" sz="2000" b="1">
                <a:latin typeface="楷体" panose="02010609060101010101" pitchFamily="49" charset="-122"/>
                <a:ea typeface="楷体" panose="02010609060101010101" pitchFamily="49" charset="-122"/>
              </a:rPr>
              <a:t>技术创新工程</a:t>
            </a:r>
            <a:r>
              <a:rPr lang="en-US" altLang="zh-CN" sz="2000" b="1">
                <a:latin typeface="楷体" panose="02010609060101010101" pitchFamily="49" charset="-122"/>
                <a:ea typeface="楷体" panose="02010609060101010101" pitchFamily="49" charset="-122"/>
              </a:rPr>
              <a:t>(1995 )</a:t>
            </a:r>
            <a:endParaRPr lang="zh-CN" altLang="en-US" sz="2000" b="1">
              <a:solidFill>
                <a:srgbClr val="800080"/>
              </a:solidFill>
              <a:latin typeface="楷体" panose="02010609060101010101" pitchFamily="49" charset="-122"/>
              <a:ea typeface="楷体" panose="02010609060101010101" pitchFamily="49" charset="-122"/>
            </a:endParaRPr>
          </a:p>
        </p:txBody>
      </p:sp>
      <p:sp>
        <p:nvSpPr>
          <p:cNvPr id="100358" name="矩形 33798"/>
          <p:cNvSpPr/>
          <p:nvPr/>
        </p:nvSpPr>
        <p:spPr>
          <a:xfrm>
            <a:off x="5797550" y="2306638"/>
            <a:ext cx="3024188" cy="584200"/>
          </a:xfrm>
          <a:prstGeom prst="rect">
            <a:avLst/>
          </a:prstGeom>
          <a:solidFill>
            <a:schemeClr val="accent3">
              <a:lumMod val="95000"/>
            </a:schemeClr>
          </a:solidFill>
          <a:ln w="9525">
            <a:noFill/>
          </a:ln>
        </p:spPr>
        <p:txBody>
          <a:bodyPr>
            <a:spAutoFit/>
          </a:bodyPr>
          <a:lstStyle/>
          <a:p>
            <a:r>
              <a:rPr lang="zh-CN" altLang="en-US" sz="1600" b="1" noProof="1">
                <a:solidFill>
                  <a:srgbClr val="C00000"/>
                </a:solidFill>
                <a:latin typeface="楷体" panose="02010609060101010101" pitchFamily="49" charset="-122"/>
                <a:ea typeface="楷体" panose="02010609060101010101" pitchFamily="49" charset="-122"/>
                <a:cs typeface="楷体" panose="02010609060101010101" pitchFamily="49" charset="-122"/>
              </a:rPr>
              <a:t>袁隆平：解决了中国人的吃饭问题，一靠邓小平 二靠袁隆平</a:t>
            </a:r>
          </a:p>
        </p:txBody>
      </p:sp>
      <p:sp>
        <p:nvSpPr>
          <p:cNvPr id="100359" name="矩形 33799"/>
          <p:cNvSpPr/>
          <p:nvPr/>
        </p:nvSpPr>
        <p:spPr>
          <a:xfrm>
            <a:off x="8189913" y="5168900"/>
            <a:ext cx="2259012" cy="584200"/>
          </a:xfrm>
          <a:prstGeom prst="rect">
            <a:avLst/>
          </a:prstGeom>
          <a:solidFill>
            <a:schemeClr val="accent3">
              <a:lumMod val="95000"/>
            </a:schemeClr>
          </a:solidFill>
          <a:ln w="9525">
            <a:noFill/>
          </a:ln>
        </p:spPr>
        <p:txBody>
          <a:bodyPr>
            <a:spAutoFit/>
          </a:bodyPr>
          <a:lstStyle/>
          <a:p>
            <a:r>
              <a:rPr lang="zh-CN" altLang="en-US" sz="1600" b="1" noProof="1">
                <a:solidFill>
                  <a:srgbClr val="C00000"/>
                </a:solidFill>
                <a:latin typeface="楷体" panose="02010609060101010101" pitchFamily="49" charset="-122"/>
                <a:ea typeface="楷体" panose="02010609060101010101" pitchFamily="49" charset="-122"/>
              </a:rPr>
              <a:t>当代毕昇：王选，终结了印刷技术的铅与火 </a:t>
            </a:r>
          </a:p>
        </p:txBody>
      </p:sp>
      <p:sp>
        <p:nvSpPr>
          <p:cNvPr id="5" name="圆角矩形 2"/>
          <p:cNvSpPr/>
          <p:nvPr/>
        </p:nvSpPr>
        <p:spPr>
          <a:xfrm>
            <a:off x="1808164" y="4875213"/>
            <a:ext cx="3844925" cy="571500"/>
          </a:xfrm>
          <a:prstGeom prst="roundRect">
            <a:avLst>
              <a:gd name="adj" fmla="val 16796"/>
            </a:avLst>
          </a:prstGeom>
          <a:solidFill>
            <a:srgbClr val="FFFED5"/>
          </a:solidFill>
          <a:ln w="19050" cap="flat" cmpd="sng">
            <a:solidFill>
              <a:srgbClr val="FF00FF"/>
            </a:solidFill>
            <a:prstDash val="solid"/>
            <a:headEnd type="none" w="med" len="med"/>
            <a:tailEnd type="none" w="med" len="med"/>
          </a:ln>
        </p:spPr>
        <p:txBody>
          <a:bodyPr/>
          <a:lstStyle/>
          <a:p>
            <a:pPr>
              <a:lnSpc>
                <a:spcPct val="130000"/>
              </a:lnSpc>
              <a:buClr>
                <a:schemeClr val="bg1"/>
              </a:buClr>
            </a:pPr>
            <a:r>
              <a:rPr lang="en-US" altLang="zh-CN" sz="2000" b="1" noProof="1">
                <a:solidFill>
                  <a:srgbClr val="0000FF"/>
                </a:solidFill>
                <a:latin typeface="楷体" panose="02010609060101010101" pitchFamily="49" charset="-122"/>
                <a:ea typeface="楷体" panose="02010609060101010101" pitchFamily="49" charset="-122"/>
              </a:rPr>
              <a:t>  </a:t>
            </a:r>
            <a:r>
              <a:rPr lang="zh-CN" altLang="en-US"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实现现代化</a:t>
            </a:r>
            <a:r>
              <a:rPr lang="en-US" altLang="zh-CN"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b="1" noProof="1">
                <a:solidFill>
                  <a:srgbClr val="FF0000"/>
                </a:solidFill>
                <a:latin typeface="幼圆" panose="02010509060101010101" pitchFamily="49" charset="-122"/>
                <a:sym typeface="+mn-ea"/>
              </a:rPr>
              <a:t>关键是科学技术</a:t>
            </a:r>
            <a:r>
              <a:rPr lang="en-US" altLang="zh-CN"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a:t>
            </a:r>
            <a:endParaRPr lang="en-US" altLang="zh-CN" b="1" noProof="1">
              <a:solidFill>
                <a:srgbClr val="0000FF"/>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2" name="组合 2079"/>
          <p:cNvGrpSpPr/>
          <p:nvPr/>
        </p:nvGrpSpPr>
        <p:grpSpPr>
          <a:xfrm>
            <a:off x="1524000" y="22861"/>
            <a:ext cx="3655060" cy="429895"/>
            <a:chOff x="0" y="0"/>
            <a:chExt cx="3696" cy="384"/>
          </a:xfrm>
          <a:solidFill>
            <a:schemeClr val="accent3">
              <a:lumMod val="95000"/>
            </a:schemeClr>
          </a:solidFill>
        </p:grpSpPr>
        <p:sp>
          <p:nvSpPr>
            <p:cNvPr id="3" name="圆角矩形 2080"/>
            <p:cNvSpPr/>
            <p:nvPr/>
          </p:nvSpPr>
          <p:spPr>
            <a:xfrm>
              <a:off x="0" y="0"/>
              <a:ext cx="3696" cy="384"/>
            </a:xfrm>
            <a:prstGeom prst="roundRect">
              <a:avLst>
                <a:gd name="adj" fmla="val 11921"/>
              </a:avLst>
            </a:prstGeom>
            <a:grp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lstStyle/>
            <a:p>
              <a:endParaRPr lang="zh-CN" altLang="en-US" noProof="1">
                <a:ea typeface="宋体" panose="02010600030101010101" pitchFamily="2" charset="-122"/>
              </a:endParaRPr>
            </a:p>
          </p:txBody>
        </p:sp>
        <p:sp>
          <p:nvSpPr>
            <p:cNvPr id="4" name="文本框 2081"/>
            <p:cNvSpPr txBox="1"/>
            <p:nvPr/>
          </p:nvSpPr>
          <p:spPr>
            <a:xfrm>
              <a:off x="0" y="4"/>
              <a:ext cx="3696" cy="356"/>
            </a:xfrm>
            <a:prstGeom prst="rect">
              <a:avLst/>
            </a:prstGeom>
            <a:solidFill>
              <a:schemeClr val="accent2">
                <a:lumMod val="20000"/>
                <a:lumOff val="80000"/>
              </a:schemeClr>
            </a:solidFill>
            <a:ln w="9525">
              <a:noFill/>
            </a:ln>
          </p:spPr>
          <p:txBody>
            <a:bodyPr>
              <a:spAutoFit/>
            </a:bodyPr>
            <a:lstStyle/>
            <a:p>
              <a:pPr>
                <a:lnSpc>
                  <a:spcPct val="125000"/>
                </a:lnSpc>
              </a:pPr>
              <a:r>
                <a:rPr lang="zh-CN" altLang="en-US"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C00000"/>
                  </a:solidFill>
                  <a:latin typeface="幼圆" panose="02010509060101010101" pitchFamily="49" charset="-122"/>
                  <a:cs typeface="幼圆" panose="02010509060101010101" pitchFamily="49" charset="-122"/>
                </a:rPr>
                <a:t>2</a:t>
              </a:r>
              <a:r>
                <a:rPr lang="zh-CN" altLang="en-US" sz="1600" b="1" noProof="1">
                  <a:solidFill>
                    <a:srgbClr val="C00000"/>
                  </a:solidFill>
                  <a:latin typeface="幼圆" panose="02010509060101010101" pitchFamily="49" charset="-122"/>
                  <a:cs typeface="幼圆" panose="02010509060101010101" pitchFamily="49" charset="-122"/>
                </a:rPr>
                <a:t>）发展科学技术的一系列战略举措</a:t>
              </a:r>
              <a:r>
                <a:rPr lang="en-US" altLang="zh-CN" sz="1600" b="1" noProof="1">
                  <a:solidFill>
                    <a:srgbClr val="C00000"/>
                  </a:solidFill>
                  <a:latin typeface="幼圆" panose="02010509060101010101" pitchFamily="49" charset="-122"/>
                </a:rPr>
                <a:t> </a:t>
              </a:r>
            </a:p>
          </p:txBody>
        </p:sp>
      </p:grpSp>
    </p:spTree>
    <p:extLst>
      <p:ext uri="{BB962C8B-B14F-4D97-AF65-F5344CB8AC3E}">
        <p14:creationId xmlns:p14="http://schemas.microsoft.com/office/powerpoint/2010/main" xmlns="" val="3223250105"/>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内容占位符 34817"/>
          <p:cNvPicPr>
            <a:picLocks noGrp="1" noChangeAspect="1" noChangeArrowheads="1"/>
          </p:cNvPicPr>
          <p:nvPr>
            <p:ph sz="half" idx="1"/>
          </p:nvPr>
        </p:nvPicPr>
        <p:blipFill>
          <a:blip r:embed="rId2">
            <a:extLst>
              <a:ext uri="{28A0092B-C50C-407E-A947-70E740481C1C}">
                <a14:useLocalDpi xmlns:a14="http://schemas.microsoft.com/office/drawing/2010/main" xmlns="" val="0"/>
              </a:ext>
            </a:extLst>
          </a:blip>
          <a:srcRect/>
          <a:stretch>
            <a:fillRect/>
          </a:stretch>
        </p:blipFill>
        <p:spPr>
          <a:xfrm rot="439629">
            <a:off x="7432675" y="3173414"/>
            <a:ext cx="3005138" cy="2016125"/>
          </a:xfrm>
        </p:spPr>
      </p:pic>
      <p:sp>
        <p:nvSpPr>
          <p:cNvPr id="101378" name="矩形 34823"/>
          <p:cNvSpPr>
            <a:spLocks noChangeArrowheads="1"/>
          </p:cNvSpPr>
          <p:nvPr/>
        </p:nvSpPr>
        <p:spPr bwMode="auto">
          <a:xfrm>
            <a:off x="1703388" y="5373689"/>
            <a:ext cx="1257300" cy="306387"/>
          </a:xfrm>
          <a:prstGeom prst="rect">
            <a:avLst/>
          </a:prstGeom>
          <a:solidFill>
            <a:srgbClr val="DCF0E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400" b="1">
                <a:latin typeface="楷体" panose="02010609060101010101" pitchFamily="49" charset="-122"/>
                <a:ea typeface="楷体" panose="02010609060101010101" pitchFamily="49" charset="-122"/>
              </a:rPr>
              <a:t>火炬计划标志</a:t>
            </a:r>
          </a:p>
        </p:txBody>
      </p:sp>
      <p:sp>
        <p:nvSpPr>
          <p:cNvPr id="101379" name="文本框 34825"/>
          <p:cNvSpPr txBox="1">
            <a:spLocks noChangeArrowheads="1"/>
          </p:cNvSpPr>
          <p:nvPr/>
        </p:nvSpPr>
        <p:spPr bwMode="auto">
          <a:xfrm>
            <a:off x="1718073" y="1125538"/>
            <a:ext cx="615553" cy="1943100"/>
          </a:xfrm>
          <a:prstGeom prst="rect">
            <a:avLst/>
          </a:prstGeom>
          <a:gradFill rotWithShape="1">
            <a:gsLst>
              <a:gs pos="0">
                <a:srgbClr val="FF99CC"/>
              </a:gs>
              <a:gs pos="100000">
                <a:srgbClr val="FFFF99"/>
              </a:gs>
            </a:gsLst>
            <a:lin ang="18900000" scaled="1"/>
          </a:gradFill>
          <a:ln w="19050">
            <a:solidFill>
              <a:srgbClr val="008000"/>
            </a:solidFill>
            <a:miter lim="800000"/>
            <a:headEnd/>
            <a:tailEnd/>
          </a:ln>
        </p:spPr>
        <p:txBody>
          <a:bodyPr vert="eaVert">
            <a:spAutoFit/>
          </a:bodyPr>
          <a:lstStyle/>
          <a:p>
            <a:pPr>
              <a:spcBef>
                <a:spcPct val="50000"/>
              </a:spcBef>
            </a:pPr>
            <a:r>
              <a:rPr lang="zh-CN" altLang="en-US" sz="2800" b="1">
                <a:solidFill>
                  <a:srgbClr val="800080"/>
                </a:solidFill>
                <a:ea typeface="黑体" panose="02010609060101010101" pitchFamily="49" charset="-122"/>
              </a:rPr>
              <a:t>八六三计划</a:t>
            </a:r>
          </a:p>
        </p:txBody>
      </p:sp>
      <p:sp>
        <p:nvSpPr>
          <p:cNvPr id="101380" name="文本框 34826"/>
          <p:cNvSpPr txBox="1">
            <a:spLocks noChangeArrowheads="1"/>
          </p:cNvSpPr>
          <p:nvPr/>
        </p:nvSpPr>
        <p:spPr bwMode="auto">
          <a:xfrm>
            <a:off x="3402767" y="3692526"/>
            <a:ext cx="677108" cy="1871663"/>
          </a:xfrm>
          <a:prstGeom prst="rect">
            <a:avLst/>
          </a:prstGeom>
          <a:gradFill rotWithShape="1">
            <a:gsLst>
              <a:gs pos="0">
                <a:srgbClr val="FF99CC"/>
              </a:gs>
              <a:gs pos="100000">
                <a:srgbClr val="FFFF99"/>
              </a:gs>
            </a:gsLst>
            <a:lin ang="18900000" scaled="1"/>
          </a:gradFill>
          <a:ln w="19050">
            <a:solidFill>
              <a:srgbClr val="008000"/>
            </a:solidFill>
            <a:miter lim="800000"/>
            <a:headEnd/>
            <a:tailEnd/>
          </a:ln>
        </p:spPr>
        <p:txBody>
          <a:bodyPr vert="eaVert">
            <a:spAutoFit/>
          </a:bodyPr>
          <a:lstStyle/>
          <a:p>
            <a:r>
              <a:rPr lang="zh-CN" altLang="en-US" sz="3200" b="1">
                <a:solidFill>
                  <a:srgbClr val="800080"/>
                </a:solidFill>
                <a:ea typeface="黑体" panose="02010609060101010101" pitchFamily="49" charset="-122"/>
              </a:rPr>
              <a:t> </a:t>
            </a:r>
            <a:r>
              <a:rPr lang="zh-CN" altLang="en-US" sz="2800" b="1">
                <a:solidFill>
                  <a:srgbClr val="800080"/>
                </a:solidFill>
                <a:ea typeface="黑体" panose="02010609060101010101" pitchFamily="49" charset="-122"/>
              </a:rPr>
              <a:t>火炬计划</a:t>
            </a:r>
          </a:p>
        </p:txBody>
      </p:sp>
      <p:sp>
        <p:nvSpPr>
          <p:cNvPr id="101381" name="矩形 34827"/>
          <p:cNvSpPr>
            <a:spLocks noChangeArrowheads="1"/>
          </p:cNvSpPr>
          <p:nvPr/>
        </p:nvSpPr>
        <p:spPr bwMode="auto">
          <a:xfrm>
            <a:off x="2495551" y="1268414"/>
            <a:ext cx="5040313" cy="2092325"/>
          </a:xfrm>
          <a:prstGeom prst="rect">
            <a:avLst/>
          </a:prstGeom>
          <a:solidFill>
            <a:srgbClr val="FF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zh-CN" altLang="en-US" sz="2400">
                <a:solidFill>
                  <a:srgbClr val="FF0000"/>
                </a:solidFill>
                <a:ea typeface="宋体" panose="02010600030101010101" pitchFamily="2" charset="-122"/>
              </a:rPr>
              <a:t> </a:t>
            </a:r>
            <a:r>
              <a:rPr lang="zh-CN" altLang="en-US" sz="2400">
                <a:solidFill>
                  <a:srgbClr val="FF0000"/>
                </a:solidFill>
                <a:latin typeface="楷体" panose="02010609060101010101" pitchFamily="49" charset="-122"/>
                <a:ea typeface="楷体" panose="02010609060101010101" pitchFamily="49" charset="-122"/>
              </a:rPr>
              <a:t> </a:t>
            </a:r>
            <a:r>
              <a:rPr lang="zh-CN" altLang="en-US" sz="2000">
                <a:solidFill>
                  <a:srgbClr val="FF0000"/>
                </a:solidFill>
                <a:latin typeface="楷体" panose="02010609060101010101" pitchFamily="49" charset="-122"/>
                <a:ea typeface="楷体" panose="02010609060101010101" pitchFamily="49" charset="-122"/>
              </a:rPr>
              <a:t> </a:t>
            </a:r>
            <a:r>
              <a:rPr lang="en-US" altLang="zh-CN" sz="2000" b="1">
                <a:solidFill>
                  <a:srgbClr val="003366"/>
                </a:solidFill>
                <a:latin typeface="楷体" panose="02010609060101010101" pitchFamily="49" charset="-122"/>
                <a:ea typeface="楷体" panose="02010609060101010101" pitchFamily="49" charset="-122"/>
              </a:rPr>
              <a:t>1986</a:t>
            </a:r>
            <a:r>
              <a:rPr lang="zh-CN" altLang="en-US" sz="2000" b="1">
                <a:solidFill>
                  <a:srgbClr val="003366"/>
                </a:solidFill>
                <a:latin typeface="楷体" panose="02010609060101010101" pitchFamily="49" charset="-122"/>
                <a:ea typeface="楷体" panose="02010609060101010101" pitchFamily="49" charset="-122"/>
              </a:rPr>
              <a:t>年</a:t>
            </a:r>
            <a:r>
              <a:rPr lang="en-US" altLang="zh-CN" sz="2000" b="1">
                <a:solidFill>
                  <a:srgbClr val="003366"/>
                </a:solidFill>
                <a:latin typeface="楷体" panose="02010609060101010101" pitchFamily="49" charset="-122"/>
                <a:ea typeface="楷体" panose="02010609060101010101" pitchFamily="49" charset="-122"/>
              </a:rPr>
              <a:t>3</a:t>
            </a:r>
            <a:r>
              <a:rPr lang="zh-CN" altLang="en-US" sz="2000" b="1">
                <a:solidFill>
                  <a:srgbClr val="003366"/>
                </a:solidFill>
                <a:latin typeface="楷体" panose="02010609060101010101" pitchFamily="49" charset="-122"/>
                <a:ea typeface="楷体" panose="02010609060101010101" pitchFamily="49" charset="-122"/>
              </a:rPr>
              <a:t>月，</a:t>
            </a:r>
            <a:r>
              <a:rPr lang="en-US" altLang="zh-CN" sz="2000" b="1">
                <a:solidFill>
                  <a:srgbClr val="003366"/>
                </a:solidFill>
                <a:latin typeface="楷体" panose="02010609060101010101" pitchFamily="49" charset="-122"/>
                <a:ea typeface="楷体" panose="02010609060101010101" pitchFamily="49" charset="-122"/>
              </a:rPr>
              <a:t>《</a:t>
            </a:r>
            <a:r>
              <a:rPr lang="zh-CN" altLang="en-US" sz="2000" b="1">
                <a:solidFill>
                  <a:srgbClr val="003366"/>
                </a:solidFill>
                <a:latin typeface="楷体" panose="02010609060101010101" pitchFamily="49" charset="-122"/>
                <a:ea typeface="楷体" panose="02010609060101010101" pitchFamily="49" charset="-122"/>
              </a:rPr>
              <a:t>关于跟踪世界战略性高科技发展的建议</a:t>
            </a:r>
            <a:r>
              <a:rPr lang="en-US" altLang="zh-CN" sz="2000" b="1">
                <a:solidFill>
                  <a:srgbClr val="003366"/>
                </a:solidFill>
                <a:latin typeface="楷体" panose="02010609060101010101" pitchFamily="49" charset="-122"/>
                <a:ea typeface="楷体" panose="02010609060101010101" pitchFamily="49" charset="-122"/>
              </a:rPr>
              <a:t>》</a:t>
            </a:r>
          </a:p>
          <a:p>
            <a:pPr>
              <a:lnSpc>
                <a:spcPct val="125000"/>
              </a:lnSpc>
            </a:pPr>
            <a:r>
              <a:rPr lang="en-US" altLang="zh-CN" sz="2000" b="1">
                <a:solidFill>
                  <a:srgbClr val="003366"/>
                </a:solidFill>
                <a:latin typeface="楷体" panose="02010609060101010101" pitchFamily="49" charset="-122"/>
                <a:ea typeface="楷体" panose="02010609060101010101" pitchFamily="49" charset="-122"/>
              </a:rPr>
              <a:t>  1986</a:t>
            </a:r>
            <a:r>
              <a:rPr lang="zh-CN" altLang="en-US" sz="2000" b="1">
                <a:solidFill>
                  <a:srgbClr val="003366"/>
                </a:solidFill>
                <a:latin typeface="楷体" panose="02010609060101010101" pitchFamily="49" charset="-122"/>
                <a:ea typeface="楷体" panose="02010609060101010101" pitchFamily="49" charset="-122"/>
              </a:rPr>
              <a:t>年</a:t>
            </a:r>
            <a:r>
              <a:rPr lang="en-US" altLang="zh-CN" sz="2000" b="1">
                <a:solidFill>
                  <a:srgbClr val="003366"/>
                </a:solidFill>
                <a:latin typeface="楷体" panose="02010609060101010101" pitchFamily="49" charset="-122"/>
                <a:ea typeface="楷体" panose="02010609060101010101" pitchFamily="49" charset="-122"/>
              </a:rPr>
              <a:t>10</a:t>
            </a:r>
            <a:r>
              <a:rPr lang="zh-CN" altLang="en-US" sz="2000" b="1">
                <a:solidFill>
                  <a:srgbClr val="003366"/>
                </a:solidFill>
                <a:latin typeface="楷体" panose="02010609060101010101" pitchFamily="49" charset="-122"/>
                <a:ea typeface="楷体" panose="02010609060101010101" pitchFamily="49" charset="-122"/>
              </a:rPr>
              <a:t>月，</a:t>
            </a:r>
            <a:r>
              <a:rPr lang="en-US" altLang="zh-CN" sz="2000" b="1">
                <a:solidFill>
                  <a:srgbClr val="993300"/>
                </a:solidFill>
                <a:latin typeface="幼圆" panose="02010509060101010101" pitchFamily="49" charset="-122"/>
              </a:rPr>
              <a:t>《</a:t>
            </a:r>
            <a:r>
              <a:rPr lang="zh-CN" altLang="en-US" sz="2000" b="1">
                <a:solidFill>
                  <a:srgbClr val="993300"/>
                </a:solidFill>
                <a:latin typeface="幼圆" panose="02010509060101010101" pitchFamily="49" charset="-122"/>
              </a:rPr>
              <a:t>高技术研究发展计划（</a:t>
            </a:r>
            <a:r>
              <a:rPr lang="en-US" altLang="zh-CN" sz="2000" b="1">
                <a:solidFill>
                  <a:srgbClr val="993300"/>
                </a:solidFill>
                <a:latin typeface="幼圆" panose="02010509060101010101" pitchFamily="49" charset="-122"/>
              </a:rPr>
              <a:t>863</a:t>
            </a:r>
            <a:r>
              <a:rPr lang="zh-CN" altLang="en-US" sz="2000" b="1">
                <a:solidFill>
                  <a:srgbClr val="993300"/>
                </a:solidFill>
                <a:latin typeface="幼圆" panose="02010509060101010101" pitchFamily="49" charset="-122"/>
              </a:rPr>
              <a:t>计划）纲要</a:t>
            </a:r>
            <a:r>
              <a:rPr lang="en-US" altLang="zh-CN" sz="2000" b="1">
                <a:solidFill>
                  <a:srgbClr val="993300"/>
                </a:solidFill>
                <a:latin typeface="幼圆" panose="02010509060101010101" pitchFamily="49" charset="-122"/>
              </a:rPr>
              <a:t>》</a:t>
            </a:r>
            <a:r>
              <a:rPr lang="zh-CN" altLang="en-US" sz="2000" b="1">
                <a:solidFill>
                  <a:srgbClr val="993300"/>
                </a:solidFill>
                <a:latin typeface="幼圆" panose="02010509060101010101" pitchFamily="49" charset="-122"/>
              </a:rPr>
              <a:t>，</a:t>
            </a:r>
            <a:r>
              <a:rPr lang="zh-CN" altLang="en-US" sz="2000" b="1">
                <a:solidFill>
                  <a:srgbClr val="003366"/>
                </a:solidFill>
                <a:latin typeface="楷体" panose="02010609060101010101" pitchFamily="49" charset="-122"/>
                <a:ea typeface="楷体" panose="02010609060101010101" pitchFamily="49" charset="-122"/>
              </a:rPr>
              <a:t>“有限目标，突出重点”  </a:t>
            </a:r>
          </a:p>
        </p:txBody>
      </p:sp>
      <p:sp>
        <p:nvSpPr>
          <p:cNvPr id="101382" name="矩形 34828"/>
          <p:cNvSpPr>
            <a:spLocks noChangeArrowheads="1"/>
          </p:cNvSpPr>
          <p:nvPr/>
        </p:nvSpPr>
        <p:spPr bwMode="auto">
          <a:xfrm>
            <a:off x="4225926" y="3390900"/>
            <a:ext cx="2951163" cy="2476500"/>
          </a:xfrm>
          <a:prstGeom prst="rect">
            <a:avLst/>
          </a:prstGeom>
          <a:solidFill>
            <a:srgbClr val="FF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zh-CN" altLang="en-US" sz="2400">
                <a:solidFill>
                  <a:srgbClr val="FF0000"/>
                </a:solidFill>
                <a:ea typeface="宋体" panose="02010600030101010101" pitchFamily="2" charset="-122"/>
              </a:rPr>
              <a:t>   </a:t>
            </a:r>
            <a:r>
              <a:rPr lang="en-US" altLang="zh-CN" sz="2000" b="1">
                <a:solidFill>
                  <a:srgbClr val="003366"/>
                </a:solidFill>
                <a:latin typeface="楷体" panose="02010609060101010101" pitchFamily="49" charset="-122"/>
                <a:ea typeface="楷体" panose="02010609060101010101" pitchFamily="49" charset="-122"/>
              </a:rPr>
              <a:t>1988</a:t>
            </a:r>
            <a:r>
              <a:rPr lang="zh-CN" altLang="en-US" sz="2000" b="1">
                <a:solidFill>
                  <a:srgbClr val="003366"/>
                </a:solidFill>
                <a:latin typeface="楷体" panose="02010609060101010101" pitchFamily="49" charset="-122"/>
                <a:ea typeface="楷体" panose="02010609060101010101" pitchFamily="49" charset="-122"/>
              </a:rPr>
              <a:t>年</a:t>
            </a:r>
            <a:r>
              <a:rPr lang="en-US" altLang="zh-CN" sz="2000" b="1">
                <a:solidFill>
                  <a:srgbClr val="003366"/>
                </a:solidFill>
                <a:latin typeface="楷体" panose="02010609060101010101" pitchFamily="49" charset="-122"/>
                <a:ea typeface="楷体" panose="02010609060101010101" pitchFamily="49" charset="-122"/>
              </a:rPr>
              <a:t>8</a:t>
            </a:r>
            <a:r>
              <a:rPr lang="zh-CN" altLang="en-US" sz="2000" b="1">
                <a:solidFill>
                  <a:srgbClr val="003366"/>
                </a:solidFill>
                <a:latin typeface="楷体" panose="02010609060101010101" pitchFamily="49" charset="-122"/>
                <a:ea typeface="楷体" panose="02010609060101010101" pitchFamily="49" charset="-122"/>
              </a:rPr>
              <a:t>月政府批准，科学技术部（原国家科委）组织实施。 </a:t>
            </a:r>
          </a:p>
          <a:p>
            <a:pPr>
              <a:lnSpc>
                <a:spcPct val="125000"/>
              </a:lnSpc>
            </a:pPr>
            <a:r>
              <a:rPr lang="zh-CN" altLang="en-US" sz="2000" b="1">
                <a:solidFill>
                  <a:srgbClr val="003366"/>
                </a:solidFill>
                <a:latin typeface="楷体" panose="02010609060101010101" pitchFamily="49" charset="-122"/>
                <a:ea typeface="楷体" panose="02010609060101010101" pitchFamily="49" charset="-122"/>
              </a:rPr>
              <a:t>宗旨：引导和推动中国高新技术产业化，与</a:t>
            </a:r>
            <a:r>
              <a:rPr lang="en-US" altLang="zh-CN" sz="2000" b="1">
                <a:solidFill>
                  <a:srgbClr val="003366"/>
                </a:solidFill>
                <a:latin typeface="楷体" panose="02010609060101010101" pitchFamily="49" charset="-122"/>
                <a:ea typeface="楷体" panose="02010609060101010101" pitchFamily="49" charset="-122"/>
              </a:rPr>
              <a:t>863</a:t>
            </a:r>
            <a:r>
              <a:rPr lang="zh-CN" altLang="en-US" sz="2000" b="1">
                <a:solidFill>
                  <a:srgbClr val="003366"/>
                </a:solidFill>
                <a:latin typeface="楷体" panose="02010609060101010101" pitchFamily="49" charset="-122"/>
                <a:ea typeface="楷体" panose="02010609060101010101" pitchFamily="49" charset="-122"/>
              </a:rPr>
              <a:t>计划衔接，承上启下。</a:t>
            </a:r>
          </a:p>
        </p:txBody>
      </p:sp>
      <p:pic>
        <p:nvPicPr>
          <p:cNvPr id="101383" name="图片 34829" descr="16300000817021126518420979567_14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600200" y="3184526"/>
            <a:ext cx="1758950" cy="208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1384" name="组合 34836"/>
          <p:cNvGrpSpPr>
            <a:grpSpLocks/>
          </p:cNvGrpSpPr>
          <p:nvPr/>
        </p:nvGrpSpPr>
        <p:grpSpPr bwMode="auto">
          <a:xfrm>
            <a:off x="7621589" y="1"/>
            <a:ext cx="3055937" cy="3167063"/>
            <a:chOff x="3515" y="74"/>
            <a:chExt cx="1925" cy="1995"/>
          </a:xfrm>
        </p:grpSpPr>
        <p:pic>
          <p:nvPicPr>
            <p:cNvPr id="101385" name="图片 34819" descr="863cfy"/>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422" y="1071"/>
              <a:ext cx="996" cy="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386" name="图片 34820" descr="863yjc"/>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561" y="74"/>
              <a:ext cx="864" cy="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1387" name="矩形 34821"/>
            <p:cNvSpPr>
              <a:spLocks noChangeArrowheads="1"/>
            </p:cNvSpPr>
            <p:nvPr/>
          </p:nvSpPr>
          <p:spPr bwMode="auto">
            <a:xfrm>
              <a:off x="3515" y="890"/>
              <a:ext cx="1018" cy="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400" b="1">
                  <a:solidFill>
                    <a:srgbClr val="FFFFFF"/>
                  </a:solidFill>
                  <a:latin typeface="楷体" panose="02010609060101010101" pitchFamily="49" charset="-122"/>
                  <a:ea typeface="楷体" panose="02010609060101010101" pitchFamily="49" charset="-122"/>
                </a:rPr>
                <a:t>杨嘉墀：自动控制</a:t>
              </a:r>
            </a:p>
          </p:txBody>
        </p:sp>
        <p:sp>
          <p:nvSpPr>
            <p:cNvPr id="101388" name="矩形 34822"/>
            <p:cNvSpPr>
              <a:spLocks noChangeArrowheads="1"/>
            </p:cNvSpPr>
            <p:nvPr/>
          </p:nvSpPr>
          <p:spPr bwMode="auto">
            <a:xfrm>
              <a:off x="4422" y="1859"/>
              <a:ext cx="1018" cy="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400" b="1">
                  <a:latin typeface="楷体" panose="02010609060101010101" pitchFamily="49" charset="-122"/>
                  <a:ea typeface="楷体" panose="02010609060101010101" pitchFamily="49" charset="-122"/>
                </a:rPr>
                <a:t>陈芳允：卫星测量</a:t>
              </a:r>
            </a:p>
          </p:txBody>
        </p:sp>
        <p:pic>
          <p:nvPicPr>
            <p:cNvPr id="101389" name="图片 3483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422" y="74"/>
              <a:ext cx="996" cy="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1390" name="矩形 34833"/>
            <p:cNvSpPr>
              <a:spLocks noChangeArrowheads="1"/>
            </p:cNvSpPr>
            <p:nvPr/>
          </p:nvSpPr>
          <p:spPr bwMode="auto">
            <a:xfrm>
              <a:off x="4422" y="890"/>
              <a:ext cx="792" cy="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400" b="1">
                  <a:solidFill>
                    <a:srgbClr val="FFFFFF"/>
                  </a:solidFill>
                  <a:latin typeface="楷体" panose="02010609060101010101" pitchFamily="49" charset="-122"/>
                  <a:ea typeface="楷体" panose="02010609060101010101" pitchFamily="49" charset="-122"/>
                </a:rPr>
                <a:t>王大珩：光学</a:t>
              </a:r>
            </a:p>
          </p:txBody>
        </p:sp>
      </p:grpSp>
      <p:sp>
        <p:nvSpPr>
          <p:cNvPr id="101391" name="矩形 34837"/>
          <p:cNvSpPr>
            <a:spLocks noChangeArrowheads="1" noChangeShapeType="1" noTextEdit="1"/>
          </p:cNvSpPr>
          <p:nvPr/>
        </p:nvSpPr>
        <p:spPr bwMode="auto">
          <a:xfrm>
            <a:off x="3359150" y="260351"/>
            <a:ext cx="3384550" cy="1008063"/>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“高技术” </a:t>
            </a:r>
          </a:p>
        </p:txBody>
      </p:sp>
      <p:pic>
        <p:nvPicPr>
          <p:cNvPr id="101393" name="内容占位符 34830" descr="wgc">
            <a:hlinkClick r:id="rId7"/>
          </p:cNvPr>
          <p:cNvPicPr>
            <a:picLocks noGrp="1"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7778750" y="1554164"/>
            <a:ext cx="1271588" cy="158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圆角矩形 2"/>
          <p:cNvSpPr/>
          <p:nvPr/>
        </p:nvSpPr>
        <p:spPr>
          <a:xfrm>
            <a:off x="7519988" y="5168901"/>
            <a:ext cx="2830512" cy="898525"/>
          </a:xfrm>
          <a:prstGeom prst="roundRect">
            <a:avLst>
              <a:gd name="adj" fmla="val 16796"/>
            </a:avLst>
          </a:prstGeom>
          <a:solidFill>
            <a:srgbClr val="FFFED5"/>
          </a:solidFill>
          <a:ln w="19050" cap="flat" cmpd="sng">
            <a:solidFill>
              <a:srgbClr val="FF00FF"/>
            </a:solidFill>
            <a:prstDash val="solid"/>
            <a:headEnd type="none" w="med" len="med"/>
            <a:tailEnd type="none" w="med" len="med"/>
          </a:ln>
        </p:spPr>
        <p:txBody>
          <a:bodyPr/>
          <a:lstStyle/>
          <a:p>
            <a:pPr>
              <a:lnSpc>
                <a:spcPct val="130000"/>
              </a:lnSpc>
              <a:buClr>
                <a:schemeClr val="bg1"/>
              </a:buClr>
            </a:pPr>
            <a:r>
              <a:rPr lang="zh-CN" altLang="en-US" b="1" noProof="1">
                <a:solidFill>
                  <a:schemeClr val="accent6"/>
                </a:solidFill>
                <a:latin typeface="楷体" panose="02010609060101010101" pitchFamily="49" charset="-122"/>
                <a:ea typeface="楷体" panose="02010609060101010101" pitchFamily="49" charset="-122"/>
                <a:sym typeface="+mn-ea"/>
              </a:rPr>
              <a:t>“</a:t>
            </a:r>
            <a:r>
              <a:rPr lang="zh-CN" altLang="en-US" b="1" noProof="1">
                <a:solidFill>
                  <a:srgbClr val="FF0000"/>
                </a:solidFill>
                <a:latin typeface="幼圆" panose="02010509060101010101" pitchFamily="49" charset="-122"/>
                <a:sym typeface="+mn-ea"/>
              </a:rPr>
              <a:t>中国必须在世界高科技领域占有一席之地</a:t>
            </a:r>
            <a:r>
              <a:rPr lang="zh-CN" altLang="en-US"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a:t>
            </a:r>
            <a:endParaRPr lang="en-US" altLang="zh-CN" b="1" noProof="1">
              <a:solidFill>
                <a:srgbClr val="0000FF"/>
              </a:solidFill>
              <a:latin typeface="楷体" panose="02010609060101010101" pitchFamily="49" charset="-122"/>
              <a:ea typeface="楷体" panose="02010609060101010101" pitchFamily="49" charset="-122"/>
              <a:cs typeface="楷体" panose="02010609060101010101" pitchFamily="49" charset="-122"/>
            </a:endParaRPr>
          </a:p>
        </p:txBody>
      </p:sp>
      <p:sp>
        <p:nvSpPr>
          <p:cNvPr id="101395" name="矩形 34834"/>
          <p:cNvSpPr>
            <a:spLocks noChangeArrowheads="1"/>
          </p:cNvSpPr>
          <p:nvPr/>
        </p:nvSpPr>
        <p:spPr bwMode="auto">
          <a:xfrm>
            <a:off x="1885950" y="5867401"/>
            <a:ext cx="36972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a:solidFill>
                  <a:srgbClr val="FF0000"/>
                </a:solidFill>
                <a:ea typeface="华文彩云" panose="02010800040101010101" pitchFamily="2" charset="-122"/>
              </a:rPr>
              <a:t>视频：</a:t>
            </a:r>
            <a:r>
              <a:rPr lang="zh-CN" altLang="en-US" sz="2000" b="1">
                <a:solidFill>
                  <a:srgbClr val="FF0000"/>
                </a:solidFill>
                <a:ea typeface="华文彩云" panose="02010800040101010101" pitchFamily="2" charset="-122"/>
                <a:hlinkClick r:id="rId9" action="ppaction://hlinkfile"/>
              </a:rPr>
              <a:t>邓小平与</a:t>
            </a:r>
            <a:r>
              <a:rPr lang="en-US" altLang="zh-CN" sz="2000" b="1">
                <a:solidFill>
                  <a:srgbClr val="FF0000"/>
                </a:solidFill>
                <a:ea typeface="华文彩云" panose="02010800040101010101" pitchFamily="2" charset="-122"/>
                <a:hlinkClick r:id="rId9" action="ppaction://hlinkfile"/>
              </a:rPr>
              <a:t>863</a:t>
            </a:r>
            <a:r>
              <a:rPr lang="zh-CN" altLang="en-US" sz="2000" b="1">
                <a:solidFill>
                  <a:srgbClr val="FF0000"/>
                </a:solidFill>
                <a:ea typeface="华文彩云" panose="02010800040101010101" pitchFamily="2" charset="-122"/>
                <a:hlinkClick r:id="rId9" action="ppaction://hlinkfile"/>
              </a:rPr>
              <a:t>计划 </a:t>
            </a:r>
            <a:r>
              <a:rPr lang="en-US" altLang="zh-CN" sz="2000" b="1">
                <a:solidFill>
                  <a:srgbClr val="FF0000"/>
                </a:solidFill>
                <a:ea typeface="华文彩云" panose="02010800040101010101" pitchFamily="2" charset="-122"/>
                <a:hlinkClick r:id="rId9" action="ppaction://hlinkfile"/>
              </a:rPr>
              <a:t>9.mp4</a:t>
            </a:r>
            <a:endParaRPr lang="en-US" altLang="zh-CN" sz="2000" b="1">
              <a:solidFill>
                <a:srgbClr val="FF0000"/>
              </a:solidFill>
              <a:latin typeface="华文彩云" panose="02010800040101010101" pitchFamily="2" charset="-122"/>
              <a:ea typeface="华文彩云" panose="02010800040101010101" pitchFamily="2" charset="-122"/>
            </a:endParaRPr>
          </a:p>
        </p:txBody>
      </p:sp>
      <p:grpSp>
        <p:nvGrpSpPr>
          <p:cNvPr id="3" name="组合 2079"/>
          <p:cNvGrpSpPr/>
          <p:nvPr/>
        </p:nvGrpSpPr>
        <p:grpSpPr>
          <a:xfrm>
            <a:off x="1524000" y="22861"/>
            <a:ext cx="3655060" cy="429895"/>
            <a:chOff x="0" y="0"/>
            <a:chExt cx="3696" cy="384"/>
          </a:xfrm>
          <a:solidFill>
            <a:schemeClr val="accent3">
              <a:lumMod val="95000"/>
            </a:schemeClr>
          </a:solidFill>
        </p:grpSpPr>
        <p:sp>
          <p:nvSpPr>
            <p:cNvPr id="4" name="圆角矩形 2080"/>
            <p:cNvSpPr/>
            <p:nvPr/>
          </p:nvSpPr>
          <p:spPr>
            <a:xfrm>
              <a:off x="0" y="0"/>
              <a:ext cx="3696" cy="384"/>
            </a:xfrm>
            <a:prstGeom prst="roundRect">
              <a:avLst>
                <a:gd name="adj" fmla="val 11921"/>
              </a:avLst>
            </a:prstGeom>
            <a:grp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lstStyle/>
            <a:p>
              <a:endParaRPr lang="zh-CN" altLang="en-US" noProof="1">
                <a:ea typeface="宋体" panose="02010600030101010101" pitchFamily="2" charset="-122"/>
              </a:endParaRPr>
            </a:p>
          </p:txBody>
        </p:sp>
        <p:sp>
          <p:nvSpPr>
            <p:cNvPr id="6" name="文本框 2081"/>
            <p:cNvSpPr txBox="1"/>
            <p:nvPr/>
          </p:nvSpPr>
          <p:spPr>
            <a:xfrm>
              <a:off x="0" y="4"/>
              <a:ext cx="3696" cy="356"/>
            </a:xfrm>
            <a:prstGeom prst="rect">
              <a:avLst/>
            </a:prstGeom>
            <a:solidFill>
              <a:schemeClr val="accent2">
                <a:lumMod val="20000"/>
                <a:lumOff val="80000"/>
              </a:schemeClr>
            </a:solidFill>
            <a:ln w="9525">
              <a:noFill/>
            </a:ln>
          </p:spPr>
          <p:txBody>
            <a:bodyPr>
              <a:spAutoFit/>
            </a:bodyPr>
            <a:lstStyle/>
            <a:p>
              <a:pPr>
                <a:lnSpc>
                  <a:spcPct val="125000"/>
                </a:lnSpc>
              </a:pPr>
              <a:r>
                <a:rPr lang="zh-CN" altLang="en-US"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C00000"/>
                  </a:solidFill>
                  <a:latin typeface="幼圆" panose="02010509060101010101" pitchFamily="49" charset="-122"/>
                  <a:cs typeface="幼圆" panose="02010509060101010101" pitchFamily="49" charset="-122"/>
                </a:rPr>
                <a:t>2</a:t>
              </a:r>
              <a:r>
                <a:rPr lang="zh-CN" altLang="en-US" sz="1600" b="1" noProof="1">
                  <a:solidFill>
                    <a:srgbClr val="C00000"/>
                  </a:solidFill>
                  <a:latin typeface="幼圆" panose="02010509060101010101" pitchFamily="49" charset="-122"/>
                  <a:cs typeface="幼圆" panose="02010509060101010101" pitchFamily="49" charset="-122"/>
                </a:rPr>
                <a:t>）发展科学技术的一系列战略举措</a:t>
              </a:r>
              <a:r>
                <a:rPr lang="en-US" altLang="zh-CN" sz="1600" b="1" noProof="1">
                  <a:solidFill>
                    <a:srgbClr val="C00000"/>
                  </a:solidFill>
                  <a:latin typeface="幼圆" panose="02010509060101010101" pitchFamily="49" charset="-122"/>
                </a:rPr>
                <a:t> </a:t>
              </a:r>
            </a:p>
          </p:txBody>
        </p:sp>
      </p:grpSp>
      <p:sp>
        <p:nvSpPr>
          <p:cNvPr id="101397" name="矩形 34831"/>
          <p:cNvSpPr>
            <a:spLocks noChangeArrowheads="1"/>
          </p:cNvSpPr>
          <p:nvPr/>
        </p:nvSpPr>
        <p:spPr bwMode="auto">
          <a:xfrm>
            <a:off x="7621589" y="2879725"/>
            <a:ext cx="1436687"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400" b="1">
                <a:solidFill>
                  <a:srgbClr val="FFFFFF"/>
                </a:solidFill>
                <a:latin typeface="楷体" panose="02010609060101010101" pitchFamily="49" charset="-122"/>
                <a:ea typeface="楷体" panose="02010609060101010101" pitchFamily="49" charset="-122"/>
              </a:rPr>
              <a:t>王淦昌：核物理</a:t>
            </a:r>
          </a:p>
        </p:txBody>
      </p:sp>
    </p:spTree>
    <p:extLst>
      <p:ext uri="{BB962C8B-B14F-4D97-AF65-F5344CB8AC3E}">
        <p14:creationId xmlns:p14="http://schemas.microsoft.com/office/powerpoint/2010/main" xmlns="" val="416271085"/>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矩形 35842"/>
          <p:cNvSpPr>
            <a:spLocks noChangeArrowheads="1" noChangeShapeType="1" noTextEdit="1"/>
          </p:cNvSpPr>
          <p:nvPr/>
        </p:nvSpPr>
        <p:spPr bwMode="auto">
          <a:xfrm>
            <a:off x="2782889" y="333375"/>
            <a:ext cx="4041775" cy="719138"/>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0">
                  <a:gsLst>
                    <a:gs pos="0">
                      <a:srgbClr val="FFE701"/>
                    </a:gs>
                    <a:gs pos="100000">
                      <a:srgbClr val="FE3E02"/>
                    </a:gs>
                  </a:gsLst>
                  <a:lin ang="5400000" scaled="1"/>
                </a:gradFill>
                <a:latin typeface="宋体" panose="02010600030101010101" pitchFamily="2" charset="-122"/>
                <a:ea typeface="宋体" panose="02010600030101010101" pitchFamily="2" charset="-122"/>
              </a:rPr>
              <a:t>“基础和应用研究”</a:t>
            </a:r>
          </a:p>
        </p:txBody>
      </p:sp>
      <p:sp>
        <p:nvSpPr>
          <p:cNvPr id="102402" name="文本框 35843"/>
          <p:cNvSpPr txBox="1">
            <a:spLocks noChangeArrowheads="1"/>
          </p:cNvSpPr>
          <p:nvPr/>
        </p:nvSpPr>
        <p:spPr bwMode="auto">
          <a:xfrm>
            <a:off x="1854955" y="1230313"/>
            <a:ext cx="677108" cy="1846262"/>
          </a:xfrm>
          <a:prstGeom prst="rect">
            <a:avLst/>
          </a:prstGeom>
          <a:gradFill rotWithShape="1">
            <a:gsLst>
              <a:gs pos="0">
                <a:srgbClr val="FF99CC"/>
              </a:gs>
              <a:gs pos="100000">
                <a:srgbClr val="FFFF99"/>
              </a:gs>
            </a:gsLst>
            <a:lin ang="18900000" scaled="1"/>
          </a:gradFill>
          <a:ln w="19050">
            <a:solidFill>
              <a:srgbClr val="008000"/>
            </a:solidFill>
            <a:miter lim="800000"/>
            <a:headEnd/>
            <a:tailEnd/>
          </a:ln>
        </p:spPr>
        <p:txBody>
          <a:bodyPr vert="eaVert">
            <a:spAutoFit/>
          </a:bodyPr>
          <a:lstStyle/>
          <a:p>
            <a:pPr>
              <a:spcBef>
                <a:spcPct val="50000"/>
              </a:spcBef>
            </a:pPr>
            <a:r>
              <a:rPr lang="zh-CN" altLang="en-US" sz="3200" b="1">
                <a:solidFill>
                  <a:srgbClr val="800080"/>
                </a:solidFill>
                <a:ea typeface="黑体" panose="02010609060101010101" pitchFamily="49" charset="-122"/>
              </a:rPr>
              <a:t>  </a:t>
            </a:r>
            <a:r>
              <a:rPr lang="zh-CN" altLang="en-US" sz="2800" b="1">
                <a:solidFill>
                  <a:srgbClr val="800080"/>
                </a:solidFill>
                <a:ea typeface="黑体" panose="02010609060101010101" pitchFamily="49" charset="-122"/>
              </a:rPr>
              <a:t>攀登计划</a:t>
            </a:r>
          </a:p>
        </p:txBody>
      </p:sp>
      <p:sp>
        <p:nvSpPr>
          <p:cNvPr id="102403" name="矩形 35844"/>
          <p:cNvSpPr>
            <a:spLocks noChangeArrowheads="1"/>
          </p:cNvSpPr>
          <p:nvPr/>
        </p:nvSpPr>
        <p:spPr bwMode="auto">
          <a:xfrm>
            <a:off x="2640014" y="1268413"/>
            <a:ext cx="4321175" cy="1771650"/>
          </a:xfrm>
          <a:prstGeom prst="rect">
            <a:avLst/>
          </a:prstGeom>
          <a:solidFill>
            <a:srgbClr val="FF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30000"/>
              </a:lnSpc>
            </a:pPr>
            <a:r>
              <a:rPr lang="zh-CN" altLang="en-US" sz="2400">
                <a:solidFill>
                  <a:srgbClr val="FF0000"/>
                </a:solidFill>
                <a:ea typeface="宋体" panose="02010600030101010101" pitchFamily="2" charset="-122"/>
              </a:rPr>
              <a:t>  </a:t>
            </a:r>
            <a:r>
              <a:rPr lang="en-US" altLang="zh-CN" sz="2000" b="1">
                <a:solidFill>
                  <a:srgbClr val="993300"/>
                </a:solidFill>
                <a:latin typeface="幼圆" panose="02010509060101010101" pitchFamily="49" charset="-122"/>
              </a:rPr>
              <a:t>《</a:t>
            </a:r>
            <a:r>
              <a:rPr lang="zh-CN" altLang="en-US" sz="2000" b="1">
                <a:solidFill>
                  <a:srgbClr val="993300"/>
                </a:solidFill>
                <a:latin typeface="幼圆" panose="02010509060101010101" pitchFamily="49" charset="-122"/>
              </a:rPr>
              <a:t>国家基础性研究重大项目计划</a:t>
            </a:r>
            <a:r>
              <a:rPr lang="en-US" altLang="zh-CN" sz="2000" b="1">
                <a:solidFill>
                  <a:srgbClr val="993300"/>
                </a:solidFill>
                <a:latin typeface="幼圆" panose="02010509060101010101" pitchFamily="49" charset="-122"/>
              </a:rPr>
              <a:t>》</a:t>
            </a:r>
            <a:endParaRPr lang="zh-CN" altLang="en-US" sz="2000" b="1">
              <a:solidFill>
                <a:srgbClr val="993300"/>
              </a:solidFill>
              <a:latin typeface="幼圆" panose="02010509060101010101" pitchFamily="49" charset="-122"/>
            </a:endParaRPr>
          </a:p>
          <a:p>
            <a:pPr>
              <a:lnSpc>
                <a:spcPct val="130000"/>
              </a:lnSpc>
            </a:pPr>
            <a:r>
              <a:rPr lang="zh-CN" altLang="en-US" sz="2000" b="1">
                <a:solidFill>
                  <a:srgbClr val="003366"/>
                </a:solidFill>
                <a:latin typeface="楷体_GB2312" pitchFamily="49" charset="-122"/>
                <a:ea typeface="楷体_GB2312" pitchFamily="49" charset="-122"/>
              </a:rPr>
              <a:t>  </a:t>
            </a:r>
            <a:r>
              <a:rPr lang="zh-CN" altLang="en-US" sz="2000" b="1">
                <a:solidFill>
                  <a:srgbClr val="003366"/>
                </a:solidFill>
                <a:latin typeface="楷体" panose="02010609060101010101" pitchFamily="49" charset="-122"/>
                <a:ea typeface="楷体" panose="02010609060101010101" pitchFamily="49" charset="-122"/>
              </a:rPr>
              <a:t>国家从</a:t>
            </a:r>
            <a:r>
              <a:rPr lang="en-US" altLang="zh-CN" sz="2000" b="1">
                <a:solidFill>
                  <a:srgbClr val="003366"/>
                </a:solidFill>
                <a:latin typeface="楷体" panose="02010609060101010101" pitchFamily="49" charset="-122"/>
                <a:ea typeface="楷体" panose="02010609060101010101" pitchFamily="49" charset="-122"/>
              </a:rPr>
              <a:t>1992</a:t>
            </a:r>
            <a:r>
              <a:rPr lang="zh-CN" altLang="en-US" sz="2000" b="1">
                <a:solidFill>
                  <a:srgbClr val="003366"/>
                </a:solidFill>
                <a:latin typeface="楷体" panose="02010609060101010101" pitchFamily="49" charset="-122"/>
                <a:ea typeface="楷体" panose="02010609060101010101" pitchFamily="49" charset="-122"/>
              </a:rPr>
              <a:t>年起设立。 </a:t>
            </a:r>
          </a:p>
          <a:p>
            <a:pPr>
              <a:lnSpc>
                <a:spcPct val="130000"/>
              </a:lnSpc>
            </a:pPr>
            <a:r>
              <a:rPr lang="zh-CN" altLang="en-US" sz="2000" b="1">
                <a:solidFill>
                  <a:srgbClr val="003366"/>
                </a:solidFill>
                <a:latin typeface="楷体" panose="02010609060101010101" pitchFamily="49" charset="-122"/>
                <a:ea typeface="楷体" panose="02010609060101010101" pitchFamily="49" charset="-122"/>
              </a:rPr>
              <a:t>  探索科学规律，为国家长远科技和经济发展提供后劲。</a:t>
            </a:r>
          </a:p>
        </p:txBody>
      </p:sp>
      <p:sp>
        <p:nvSpPr>
          <p:cNvPr id="102404" name="文本框 35845"/>
          <p:cNvSpPr txBox="1">
            <a:spLocks noChangeArrowheads="1"/>
          </p:cNvSpPr>
          <p:nvPr/>
        </p:nvSpPr>
        <p:spPr bwMode="auto">
          <a:xfrm>
            <a:off x="5110561" y="3357564"/>
            <a:ext cx="615553" cy="2016125"/>
          </a:xfrm>
          <a:prstGeom prst="rect">
            <a:avLst/>
          </a:prstGeom>
          <a:gradFill rotWithShape="1">
            <a:gsLst>
              <a:gs pos="0">
                <a:srgbClr val="FF99CC"/>
              </a:gs>
              <a:gs pos="100000">
                <a:srgbClr val="FFFF99"/>
              </a:gs>
            </a:gsLst>
            <a:lin ang="18900000" scaled="1"/>
          </a:gradFill>
          <a:ln w="19050">
            <a:solidFill>
              <a:srgbClr val="008000"/>
            </a:solidFill>
            <a:miter lim="800000"/>
            <a:headEnd/>
            <a:tailEnd/>
          </a:ln>
        </p:spPr>
        <p:txBody>
          <a:bodyPr vert="eaVert">
            <a:spAutoFit/>
          </a:bodyPr>
          <a:lstStyle/>
          <a:p>
            <a:pPr>
              <a:spcBef>
                <a:spcPct val="20000"/>
              </a:spcBef>
            </a:pPr>
            <a:r>
              <a:rPr lang="zh-CN" altLang="en-US" sz="2800" b="1">
                <a:solidFill>
                  <a:srgbClr val="800080"/>
                </a:solidFill>
                <a:ea typeface="黑体" panose="02010609060101010101" pitchFamily="49" charset="-122"/>
              </a:rPr>
              <a:t>九七三计划</a:t>
            </a:r>
          </a:p>
        </p:txBody>
      </p:sp>
      <p:sp>
        <p:nvSpPr>
          <p:cNvPr id="102405" name="矩形 35846"/>
          <p:cNvSpPr>
            <a:spLocks noChangeArrowheads="1"/>
          </p:cNvSpPr>
          <p:nvPr/>
        </p:nvSpPr>
        <p:spPr bwMode="auto">
          <a:xfrm>
            <a:off x="6075363" y="3695700"/>
            <a:ext cx="4392612" cy="2171700"/>
          </a:xfrm>
          <a:prstGeom prst="rect">
            <a:avLst/>
          </a:prstGeom>
          <a:solidFill>
            <a:srgbClr val="FF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30000"/>
              </a:lnSpc>
            </a:pPr>
            <a:r>
              <a:rPr lang="zh-CN" altLang="en-US" sz="2400">
                <a:solidFill>
                  <a:srgbClr val="FF0000"/>
                </a:solidFill>
                <a:ea typeface="宋体" panose="02010600030101010101" pitchFamily="2" charset="-122"/>
              </a:rPr>
              <a:t>  </a:t>
            </a:r>
            <a:r>
              <a:rPr lang="en-US" altLang="zh-CN" sz="2000" b="1">
                <a:solidFill>
                  <a:srgbClr val="993300"/>
                </a:solidFill>
                <a:latin typeface="幼圆" panose="02010509060101010101" pitchFamily="49" charset="-122"/>
              </a:rPr>
              <a:t>《</a:t>
            </a:r>
            <a:r>
              <a:rPr lang="zh-CN" altLang="en-US" sz="2000" b="1">
                <a:solidFill>
                  <a:srgbClr val="993300"/>
                </a:solidFill>
                <a:latin typeface="幼圆" panose="02010509060101010101" pitchFamily="49" charset="-122"/>
              </a:rPr>
              <a:t>国家重点基础研究发展规划</a:t>
            </a:r>
            <a:r>
              <a:rPr lang="en-US" altLang="zh-CN" sz="2000" b="1">
                <a:solidFill>
                  <a:srgbClr val="993300"/>
                </a:solidFill>
                <a:latin typeface="幼圆" panose="02010509060101010101" pitchFamily="49" charset="-122"/>
              </a:rPr>
              <a:t>》</a:t>
            </a:r>
            <a:r>
              <a:rPr lang="zh-CN" altLang="en-US" sz="2000" b="1">
                <a:solidFill>
                  <a:srgbClr val="003366"/>
                </a:solidFill>
                <a:latin typeface="楷体_GB2312" pitchFamily="49" charset="-122"/>
                <a:ea typeface="楷体_GB2312" pitchFamily="49" charset="-122"/>
              </a:rPr>
              <a:t>    </a:t>
            </a:r>
          </a:p>
          <a:p>
            <a:pPr>
              <a:lnSpc>
                <a:spcPct val="130000"/>
              </a:lnSpc>
            </a:pPr>
            <a:r>
              <a:rPr lang="zh-CN" altLang="en-US" sz="2000" b="1">
                <a:solidFill>
                  <a:srgbClr val="003366"/>
                </a:solidFill>
                <a:latin typeface="楷体_GB2312" pitchFamily="49" charset="-122"/>
                <a:ea typeface="楷体_GB2312" pitchFamily="49" charset="-122"/>
              </a:rPr>
              <a:t>  </a:t>
            </a:r>
            <a:r>
              <a:rPr lang="zh-CN" altLang="en-US" sz="2000" b="1">
                <a:solidFill>
                  <a:srgbClr val="003366"/>
                </a:solidFill>
                <a:latin typeface="楷体" panose="02010609060101010101" pitchFamily="49" charset="-122"/>
                <a:ea typeface="楷体" panose="02010609060101010101" pitchFamily="49" charset="-122"/>
              </a:rPr>
              <a:t> 面向国家重大战略需求的基础研究重大项目计划，由国家科教领导小组在</a:t>
            </a:r>
            <a:r>
              <a:rPr lang="en-US" altLang="zh-CN" sz="2000" b="1">
                <a:solidFill>
                  <a:srgbClr val="003366"/>
                </a:solidFill>
                <a:latin typeface="楷体" panose="02010609060101010101" pitchFamily="49" charset="-122"/>
                <a:ea typeface="楷体" panose="02010609060101010101" pitchFamily="49" charset="-122"/>
              </a:rPr>
              <a:t>1997</a:t>
            </a:r>
            <a:r>
              <a:rPr lang="zh-CN" altLang="en-US" sz="2000" b="1">
                <a:solidFill>
                  <a:srgbClr val="003366"/>
                </a:solidFill>
                <a:latin typeface="楷体" panose="02010609060101010101" pitchFamily="49" charset="-122"/>
                <a:ea typeface="楷体" panose="02010609060101010101" pitchFamily="49" charset="-122"/>
              </a:rPr>
              <a:t>年</a:t>
            </a:r>
            <a:r>
              <a:rPr lang="en-US" altLang="zh-CN" sz="2000" b="1">
                <a:solidFill>
                  <a:srgbClr val="003366"/>
                </a:solidFill>
                <a:latin typeface="楷体" panose="02010609060101010101" pitchFamily="49" charset="-122"/>
                <a:ea typeface="楷体" panose="02010609060101010101" pitchFamily="49" charset="-122"/>
              </a:rPr>
              <a:t>6</a:t>
            </a:r>
            <a:r>
              <a:rPr lang="zh-CN" altLang="en-US" sz="2000" b="1">
                <a:solidFill>
                  <a:srgbClr val="003366"/>
                </a:solidFill>
                <a:latin typeface="楷体" panose="02010609060101010101" pitchFamily="49" charset="-122"/>
                <a:ea typeface="楷体" panose="02010609060101010101" pitchFamily="49" charset="-122"/>
              </a:rPr>
              <a:t>月按照‘大集中</a:t>
            </a:r>
            <a:r>
              <a:rPr lang="en-US" altLang="zh-CN" sz="2000" b="1">
                <a:solidFill>
                  <a:srgbClr val="003366"/>
                </a:solidFill>
                <a:latin typeface="楷体" panose="02010609060101010101" pitchFamily="49" charset="-122"/>
                <a:ea typeface="楷体" panose="02010609060101010101" pitchFamily="49" charset="-122"/>
              </a:rPr>
              <a:t>﹑</a:t>
            </a:r>
            <a:r>
              <a:rPr lang="zh-CN" altLang="en-US" sz="2000" b="1">
                <a:solidFill>
                  <a:srgbClr val="003366"/>
                </a:solidFill>
                <a:latin typeface="楷体" panose="02010609060101010101" pitchFamily="49" charset="-122"/>
                <a:ea typeface="楷体" panose="02010609060101010101" pitchFamily="49" charset="-122"/>
              </a:rPr>
              <a:t>小自由’的原则，组织实施。</a:t>
            </a:r>
          </a:p>
        </p:txBody>
      </p:sp>
      <p:sp>
        <p:nvSpPr>
          <p:cNvPr id="102406" name="矩形 35847"/>
          <p:cNvSpPr>
            <a:spLocks noChangeArrowheads="1"/>
          </p:cNvSpPr>
          <p:nvPr/>
        </p:nvSpPr>
        <p:spPr bwMode="auto">
          <a:xfrm>
            <a:off x="5808663" y="5075238"/>
            <a:ext cx="4659312"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r>
              <a:rPr lang="zh-CN" altLang="en-US" b="1">
                <a:ea typeface="宋体" panose="02010600030101010101" pitchFamily="2" charset="-122"/>
              </a:rPr>
              <a:t>　</a:t>
            </a:r>
            <a:endParaRPr lang="zh-CN" altLang="en-US">
              <a:ea typeface="宋体" panose="02010600030101010101" pitchFamily="2" charset="-122"/>
            </a:endParaRPr>
          </a:p>
        </p:txBody>
      </p:sp>
      <p:pic>
        <p:nvPicPr>
          <p:cNvPr id="102407" name="图片 35853" descr="b90e7bec54e736d1bf1555739b504fc2d4628535e5ddb17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74826" y="3357564"/>
            <a:ext cx="3097213" cy="206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08" name="图片 35854" descr="113322957883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75501" y="1211263"/>
            <a:ext cx="2644775" cy="214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9" name="矩形 35855"/>
          <p:cNvSpPr>
            <a:spLocks noChangeArrowheads="1"/>
          </p:cNvSpPr>
          <p:nvPr/>
        </p:nvSpPr>
        <p:spPr bwMode="auto">
          <a:xfrm>
            <a:off x="7173913" y="3275014"/>
            <a:ext cx="3498850" cy="306387"/>
          </a:xfrm>
          <a:prstGeom prst="rect">
            <a:avLst/>
          </a:prstGeom>
          <a:solidFill>
            <a:srgbClr val="DCF0E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400" b="1">
                <a:latin typeface="楷体" panose="02010609060101010101" pitchFamily="49" charset="-122"/>
                <a:ea typeface="楷体" panose="02010609060101010101" pitchFamily="49" charset="-122"/>
              </a:rPr>
              <a:t>代表中国高新科技发展的中关村的</a:t>
            </a:r>
            <a:r>
              <a:rPr lang="en-US" altLang="zh-CN" sz="1400" b="1">
                <a:latin typeface="楷体" panose="02010609060101010101" pitchFamily="49" charset="-122"/>
                <a:ea typeface="楷体" panose="02010609060101010101" pitchFamily="49" charset="-122"/>
              </a:rPr>
              <a:t>DNA</a:t>
            </a:r>
            <a:r>
              <a:rPr lang="zh-CN" altLang="en-US" sz="1400" b="1">
                <a:latin typeface="楷体" panose="02010609060101010101" pitchFamily="49" charset="-122"/>
                <a:ea typeface="楷体" panose="02010609060101010101" pitchFamily="49" charset="-122"/>
              </a:rPr>
              <a:t>标志</a:t>
            </a:r>
          </a:p>
        </p:txBody>
      </p:sp>
      <p:sp>
        <p:nvSpPr>
          <p:cNvPr id="5" name="圆角矩形 2"/>
          <p:cNvSpPr/>
          <p:nvPr/>
        </p:nvSpPr>
        <p:spPr>
          <a:xfrm>
            <a:off x="6646863" y="88900"/>
            <a:ext cx="3421062" cy="1041400"/>
          </a:xfrm>
          <a:prstGeom prst="roundRect">
            <a:avLst>
              <a:gd name="adj" fmla="val 16796"/>
            </a:avLst>
          </a:prstGeom>
          <a:solidFill>
            <a:srgbClr val="FFFED5"/>
          </a:solidFill>
          <a:ln w="19050" cap="flat" cmpd="sng">
            <a:solidFill>
              <a:srgbClr val="FF00FF"/>
            </a:solidFill>
            <a:prstDash val="solid"/>
            <a:headEnd type="none" w="med" len="med"/>
            <a:tailEnd type="none" w="med" len="med"/>
          </a:ln>
        </p:spPr>
        <p:txBody>
          <a:bodyPr/>
          <a:lstStyle/>
          <a:p>
            <a:pPr>
              <a:lnSpc>
                <a:spcPct val="130000"/>
              </a:lnSpc>
              <a:buClr>
                <a:schemeClr val="bg1"/>
              </a:buClr>
            </a:pPr>
            <a:r>
              <a:rPr lang="en-US" altLang="zh-CN" sz="2000" b="1" noProof="1">
                <a:solidFill>
                  <a:srgbClr val="0000FF"/>
                </a:solidFill>
                <a:latin typeface="楷体" panose="02010609060101010101" pitchFamily="49" charset="-122"/>
                <a:ea typeface="楷体" panose="02010609060101010101" pitchFamily="49" charset="-122"/>
              </a:rPr>
              <a:t> </a:t>
            </a:r>
            <a:r>
              <a:rPr lang="zh-CN" altLang="en-US" b="1" noProof="1">
                <a:solidFill>
                  <a:schemeClr val="accent6"/>
                </a:solidFill>
                <a:latin typeface="幼圆" panose="02010509060101010101" pitchFamily="49" charset="-122"/>
                <a:sym typeface="+mn-ea"/>
              </a:rPr>
              <a:t>“</a:t>
            </a:r>
            <a:r>
              <a:rPr lang="zh-CN" altLang="en-US" b="1" noProof="1">
                <a:solidFill>
                  <a:srgbClr val="FF0000"/>
                </a:solidFill>
                <a:latin typeface="幼圆" panose="02010509060101010101" pitchFamily="49" charset="-122"/>
                <a:sym typeface="+mn-ea"/>
              </a:rPr>
              <a:t>我们要以世界先进的科学技术成果作为我们发展的起点</a:t>
            </a:r>
            <a:r>
              <a:rPr lang="zh-CN" altLang="en-US" b="1" noProof="1">
                <a:solidFill>
                  <a:schemeClr val="accent6"/>
                </a:solidFill>
                <a:latin typeface="楷体" panose="02010609060101010101" pitchFamily="49" charset="-122"/>
                <a:ea typeface="楷体" panose="02010609060101010101" pitchFamily="49" charset="-122"/>
                <a:sym typeface="+mn-ea"/>
              </a:rPr>
              <a:t>” </a:t>
            </a:r>
            <a:endParaRPr lang="en-US" altLang="zh-CN" b="1" noProof="1">
              <a:solidFill>
                <a:srgbClr val="0000FF"/>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2" name="组合 2079"/>
          <p:cNvGrpSpPr/>
          <p:nvPr/>
        </p:nvGrpSpPr>
        <p:grpSpPr>
          <a:xfrm>
            <a:off x="1524000" y="22861"/>
            <a:ext cx="3655060" cy="429895"/>
            <a:chOff x="0" y="0"/>
            <a:chExt cx="3696" cy="384"/>
          </a:xfrm>
          <a:solidFill>
            <a:schemeClr val="accent3">
              <a:lumMod val="95000"/>
            </a:schemeClr>
          </a:solidFill>
        </p:grpSpPr>
        <p:sp>
          <p:nvSpPr>
            <p:cNvPr id="3" name="圆角矩形 2080"/>
            <p:cNvSpPr/>
            <p:nvPr/>
          </p:nvSpPr>
          <p:spPr>
            <a:xfrm>
              <a:off x="0" y="0"/>
              <a:ext cx="3696" cy="384"/>
            </a:xfrm>
            <a:prstGeom prst="roundRect">
              <a:avLst>
                <a:gd name="adj" fmla="val 11921"/>
              </a:avLst>
            </a:prstGeom>
            <a:grp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lstStyle/>
            <a:p>
              <a:endParaRPr lang="zh-CN" altLang="en-US" noProof="1">
                <a:ea typeface="宋体" panose="02010600030101010101" pitchFamily="2" charset="-122"/>
              </a:endParaRPr>
            </a:p>
          </p:txBody>
        </p:sp>
        <p:sp>
          <p:nvSpPr>
            <p:cNvPr id="4" name="文本框 2081"/>
            <p:cNvSpPr txBox="1"/>
            <p:nvPr/>
          </p:nvSpPr>
          <p:spPr>
            <a:xfrm>
              <a:off x="0" y="4"/>
              <a:ext cx="3696" cy="356"/>
            </a:xfrm>
            <a:prstGeom prst="rect">
              <a:avLst/>
            </a:prstGeom>
            <a:solidFill>
              <a:schemeClr val="accent2">
                <a:lumMod val="20000"/>
                <a:lumOff val="80000"/>
              </a:schemeClr>
            </a:solidFill>
            <a:ln w="9525">
              <a:noFill/>
            </a:ln>
          </p:spPr>
          <p:txBody>
            <a:bodyPr>
              <a:spAutoFit/>
            </a:bodyPr>
            <a:lstStyle/>
            <a:p>
              <a:pPr>
                <a:lnSpc>
                  <a:spcPct val="125000"/>
                </a:lnSpc>
              </a:pPr>
              <a:r>
                <a:rPr lang="zh-CN" altLang="en-US" sz="1600" b="1" noProof="1">
                  <a:solidFill>
                    <a:srgbClr val="C00000"/>
                  </a:solidFill>
                  <a:latin typeface="幼圆" panose="02010509060101010101" pitchFamily="49" charset="-122"/>
                  <a:cs typeface="幼圆" panose="02010509060101010101" pitchFamily="49" charset="-122"/>
                </a:rPr>
                <a:t>（</a:t>
              </a:r>
              <a:r>
                <a:rPr lang="en-US" altLang="zh-CN" sz="1600" b="1" noProof="1">
                  <a:solidFill>
                    <a:srgbClr val="C00000"/>
                  </a:solidFill>
                  <a:latin typeface="幼圆" panose="02010509060101010101" pitchFamily="49" charset="-122"/>
                  <a:cs typeface="幼圆" panose="02010509060101010101" pitchFamily="49" charset="-122"/>
                </a:rPr>
                <a:t>2</a:t>
              </a:r>
              <a:r>
                <a:rPr lang="zh-CN" altLang="en-US" sz="1600" b="1" noProof="1">
                  <a:solidFill>
                    <a:srgbClr val="C00000"/>
                  </a:solidFill>
                  <a:latin typeface="幼圆" panose="02010509060101010101" pitchFamily="49" charset="-122"/>
                  <a:cs typeface="幼圆" panose="02010509060101010101" pitchFamily="49" charset="-122"/>
                </a:rPr>
                <a:t>）发展科学技术的一系列战略举措</a:t>
              </a:r>
              <a:r>
                <a:rPr lang="en-US" altLang="zh-CN" sz="1600" b="1" noProof="1">
                  <a:solidFill>
                    <a:srgbClr val="C00000"/>
                  </a:solidFill>
                  <a:latin typeface="幼圆" panose="02010509060101010101" pitchFamily="49" charset="-122"/>
                </a:rPr>
                <a:t> </a:t>
              </a:r>
            </a:p>
          </p:txBody>
        </p:sp>
      </p:grpSp>
    </p:spTree>
    <p:extLst>
      <p:ext uri="{BB962C8B-B14F-4D97-AF65-F5344CB8AC3E}">
        <p14:creationId xmlns:p14="http://schemas.microsoft.com/office/powerpoint/2010/main" xmlns="" val="172356167"/>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图片 33794" descr="u=3901900897,3333299309&amp;fm=0&amp;gp=4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47851" y="549276"/>
            <a:ext cx="714375"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26" name="矩形 33795"/>
          <p:cNvSpPr>
            <a:spLocks noChangeArrowheads="1"/>
          </p:cNvSpPr>
          <p:nvPr/>
        </p:nvSpPr>
        <p:spPr bwMode="auto">
          <a:xfrm>
            <a:off x="1955800" y="1406525"/>
            <a:ext cx="8280400" cy="2014538"/>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 </a:t>
            </a:r>
            <a:r>
              <a:rPr lang="zh-CN" altLang="en-US" sz="2000" b="1" dirty="0">
                <a:solidFill>
                  <a:srgbClr val="990000"/>
                </a:solidFill>
                <a:latin typeface="楷体" panose="02010609060101010101" pitchFamily="49" charset="-122"/>
                <a:ea typeface="楷体" panose="02010609060101010101" pitchFamily="49" charset="-122"/>
              </a:rPr>
              <a:t>邓小平强调的发展是硬道理，主要是说</a:t>
            </a:r>
            <a:r>
              <a:rPr lang="en-US" altLang="zh-CN" sz="2000" b="1" dirty="0">
                <a:solidFill>
                  <a:srgbClr val="990000"/>
                </a:solidFill>
                <a:latin typeface="楷体" panose="02010609060101010101" pitchFamily="49" charset="-122"/>
                <a:ea typeface="楷体" panose="02010609060101010101" pitchFamily="49" charset="-122"/>
              </a:rPr>
              <a:t>:</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中国解决所有问题的关键是要靠自己的</a:t>
            </a:r>
            <a:r>
              <a:rPr lang="zh-CN" altLang="en-US" sz="2000" b="1" dirty="0" smtClean="0">
                <a:solidFill>
                  <a:srgbClr val="990000"/>
                </a:solidFill>
                <a:latin typeface="楷体" panose="02010609060101010101" pitchFamily="49" charset="-122"/>
                <a:ea typeface="楷体" panose="02010609060101010101" pitchFamily="49" charset="-122"/>
              </a:rPr>
              <a:t>发展  </a:t>
            </a:r>
            <a:endParaRPr lang="zh-CN" altLang="en-US" sz="2000" b="1" dirty="0">
              <a:solidFill>
                <a:srgbClr val="990000"/>
              </a:solidFill>
              <a:latin typeface="楷体" panose="02010609060101010101" pitchFamily="49" charset="-122"/>
              <a:ea typeface="楷体" panose="02010609060101010101" pitchFamily="49" charset="-122"/>
            </a:endParaRP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相对于文化建设，经济发展硬一些</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发展就是指经济发展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发展就是发展生产力</a:t>
            </a:r>
          </a:p>
        </p:txBody>
      </p:sp>
      <p:sp>
        <p:nvSpPr>
          <p:cNvPr id="103427" name="矩形 33796"/>
          <p:cNvSpPr>
            <a:spLocks noChangeArrowheads="1"/>
          </p:cNvSpPr>
          <p:nvPr/>
        </p:nvSpPr>
        <p:spPr bwMode="auto">
          <a:xfrm>
            <a:off x="1955800" y="3525839"/>
            <a:ext cx="8280400" cy="2014537"/>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_GB2312" pitchFamily="49" charset="-122"/>
                <a:ea typeface="楷体_GB2312" pitchFamily="49" charset="-122"/>
              </a:rPr>
              <a:t> </a:t>
            </a:r>
            <a:r>
              <a:rPr lang="zh-CN" altLang="en-US" sz="2000" b="1" dirty="0">
                <a:solidFill>
                  <a:srgbClr val="990000"/>
                </a:solidFill>
                <a:latin typeface="楷体" panose="02010609060101010101" pitchFamily="49" charset="-122"/>
                <a:ea typeface="楷体" panose="02010609060101010101" pitchFamily="49" charset="-122"/>
              </a:rPr>
              <a:t>邓小平深刻地概括出</a:t>
            </a:r>
            <a:r>
              <a:rPr lang="en-US" altLang="zh-CN" sz="2000" b="1" dirty="0">
                <a:solidFill>
                  <a:srgbClr val="990000"/>
                </a:solidFill>
                <a:latin typeface="楷体" panose="02010609060101010101" pitchFamily="49" charset="-122"/>
                <a:ea typeface="楷体" panose="02010609060101010101" pitchFamily="49" charset="-122"/>
              </a:rPr>
              <a:t>“</a:t>
            </a:r>
            <a:r>
              <a:rPr lang="zh-CN" altLang="en-US" sz="2000" b="1" dirty="0">
                <a:solidFill>
                  <a:srgbClr val="990000"/>
                </a:solidFill>
                <a:latin typeface="楷体" panose="02010609060101010101" pitchFamily="49" charset="-122"/>
                <a:ea typeface="楷体" panose="02010609060101010101" pitchFamily="49" charset="-122"/>
              </a:rPr>
              <a:t>科学技术是第一生产力</a:t>
            </a:r>
            <a:r>
              <a:rPr lang="en-US" altLang="zh-CN" sz="2000" b="1" dirty="0">
                <a:solidFill>
                  <a:srgbClr val="990000"/>
                </a:solidFill>
                <a:latin typeface="楷体" panose="02010609060101010101" pitchFamily="49" charset="-122"/>
                <a:ea typeface="楷体" panose="02010609060101010101" pitchFamily="49" charset="-122"/>
              </a:rPr>
              <a:t>”</a:t>
            </a:r>
            <a:r>
              <a:rPr lang="zh-CN" altLang="en-US" sz="2000" b="1" dirty="0">
                <a:solidFill>
                  <a:srgbClr val="990000"/>
                </a:solidFill>
                <a:latin typeface="楷体" panose="02010609060101010101" pitchFamily="49" charset="-122"/>
                <a:ea typeface="楷体" panose="02010609060101010101" pitchFamily="49" charset="-122"/>
              </a:rPr>
              <a:t>这个新论断，反映了</a:t>
            </a:r>
            <a:r>
              <a:rPr lang="en-US" altLang="zh-CN" sz="2000" b="1" dirty="0">
                <a:solidFill>
                  <a:srgbClr val="990000"/>
                </a:solidFill>
                <a:latin typeface="楷体" panose="02010609060101010101" pitchFamily="49" charset="-122"/>
                <a:ea typeface="楷体" panose="02010609060101010101" pitchFamily="49" charset="-122"/>
              </a:rPr>
              <a:t>:</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邓小平认为科学技术比经济还重要</a:t>
            </a:r>
            <a:r>
              <a:rPr lang="en-US" altLang="zh-CN" sz="2000" b="1" dirty="0">
                <a:solidFill>
                  <a:srgbClr val="990000"/>
                </a:solidFill>
                <a:latin typeface="楷体" panose="02010609060101010101" pitchFamily="49" charset="-122"/>
                <a:ea typeface="楷体" panose="02010609060101010101" pitchFamily="49" charset="-122"/>
              </a:rPr>
              <a:t> </a:t>
            </a:r>
            <a:r>
              <a:rPr lang="zh-CN" altLang="en-US" sz="2000" b="1" dirty="0">
                <a:solidFill>
                  <a:srgbClr val="990000"/>
                </a:solidFill>
                <a:latin typeface="楷体" panose="02010609060101010101" pitchFamily="49" charset="-122"/>
                <a:ea typeface="楷体" panose="02010609060101010101" pitchFamily="49" charset="-122"/>
              </a:rPr>
              <a:t>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科学技术在当代发展的新形势和对我国现代化建设的新</a:t>
            </a:r>
            <a:r>
              <a:rPr lang="zh-CN" altLang="en-US" sz="2000" b="1" dirty="0" smtClean="0">
                <a:solidFill>
                  <a:srgbClr val="990000"/>
                </a:solidFill>
                <a:latin typeface="楷体" panose="02010609060101010101" pitchFamily="49" charset="-122"/>
                <a:ea typeface="楷体" panose="02010609060101010101" pitchFamily="49" charset="-122"/>
              </a:rPr>
              <a:t>要求</a:t>
            </a:r>
            <a:r>
              <a:rPr lang="zh-CN" altLang="en-US" sz="2000" b="1" dirty="0">
                <a:solidFill>
                  <a:srgbClr val="990000"/>
                </a:solidFill>
                <a:latin typeface="楷体" panose="02010609060101010101" pitchFamily="49" charset="-122"/>
                <a:ea typeface="楷体" panose="02010609060101010101" pitchFamily="49" charset="-122"/>
              </a:rPr>
              <a:t>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在生产力所有要素中，科学技术是一个排在第一位的独立要素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第一生产力特指新技术革命时代出现的一个新产业</a:t>
            </a:r>
          </a:p>
        </p:txBody>
      </p:sp>
      <p:sp>
        <p:nvSpPr>
          <p:cNvPr id="37890" name="横卷形 37889"/>
          <p:cNvSpPr/>
          <p:nvPr/>
        </p:nvSpPr>
        <p:spPr>
          <a:xfrm>
            <a:off x="2698751" y="611188"/>
            <a:ext cx="1120775" cy="590550"/>
          </a:xfrm>
          <a:prstGeom prst="horizontalScroll">
            <a:avLst>
              <a:gd name="adj" fmla="val 12500"/>
            </a:avLst>
          </a:prstGeom>
          <a:solidFill>
            <a:srgbClr val="0000FF"/>
          </a:solidFill>
          <a:ln w="9525" cap="flat" cmpd="sng">
            <a:solidFill>
              <a:srgbClr val="FF0000"/>
            </a:solidFill>
            <a:prstDash val="solid"/>
            <a:headEnd type="none" w="med" len="med"/>
            <a:tailEnd type="none" w="med" len="med"/>
          </a:ln>
        </p:spPr>
        <p:txBody>
          <a:bodyPr wrap="none" anchor="ctr"/>
          <a:lstStyle/>
          <a:p>
            <a:pPr algn="ctr">
              <a:buFont typeface="Arial" panose="020B0604020202020204" pitchFamily="34" charset="0"/>
              <a:buNone/>
              <a:defRPr/>
            </a:pPr>
            <a:r>
              <a:rPr lang="zh-CN" altLang="en-US" sz="2400" b="1" noProof="1">
                <a:solidFill>
                  <a:srgbClr val="FF0000"/>
                </a:solidFill>
                <a:effectLst>
                  <a:outerShdw blurRad="38100" dist="38100" dir="2700000">
                    <a:srgbClr val="000000"/>
                  </a:outerShdw>
                </a:effectLst>
                <a:latin typeface="楷体" panose="02010609060101010101" pitchFamily="49" charset="-122"/>
                <a:ea typeface="楷体" panose="02010609060101010101" pitchFamily="49" charset="-122"/>
                <a:sym typeface="+mn-ea"/>
              </a:rPr>
              <a:t>练 习</a:t>
            </a:r>
          </a:p>
        </p:txBody>
      </p:sp>
      <p:grpSp>
        <p:nvGrpSpPr>
          <p:cNvPr id="103430" name="组合 913413"/>
          <p:cNvGrpSpPr>
            <a:grpSpLocks/>
          </p:cNvGrpSpPr>
          <p:nvPr/>
        </p:nvGrpSpPr>
        <p:grpSpPr bwMode="auto">
          <a:xfrm>
            <a:off x="1524001" y="9526"/>
            <a:ext cx="2428875" cy="423863"/>
            <a:chOff x="1338" y="1069"/>
            <a:chExt cx="2919" cy="423"/>
          </a:xfrm>
        </p:grpSpPr>
        <p:sp>
          <p:nvSpPr>
            <p:cNvPr id="103431" name="圆角矩形 913414"/>
            <p:cNvSpPr>
              <a:spLocks noChangeArrowheads="1"/>
            </p:cNvSpPr>
            <p:nvPr/>
          </p:nvSpPr>
          <p:spPr bwMode="auto">
            <a:xfrm>
              <a:off x="1338" y="1089"/>
              <a:ext cx="2919" cy="40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103432" name="文本框 913415"/>
            <p:cNvSpPr txBox="1">
              <a:spLocks noChangeArrowheads="1"/>
            </p:cNvSpPr>
            <p:nvPr/>
          </p:nvSpPr>
          <p:spPr bwMode="auto">
            <a:xfrm>
              <a:off x="1368" y="1069"/>
              <a:ext cx="2859" cy="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en-US" altLang="zh-CN" sz="1400" b="1">
                  <a:solidFill>
                    <a:schemeClr val="bg1"/>
                  </a:solidFill>
                  <a:latin typeface="幼圆" panose="02010509060101010101" pitchFamily="49" charset="-122"/>
                </a:rPr>
                <a:t>4 </a:t>
              </a:r>
              <a:r>
                <a:rPr lang="zh-CN" altLang="en-US" sz="1400" b="1">
                  <a:solidFill>
                    <a:schemeClr val="bg1"/>
                  </a:solidFill>
                  <a:latin typeface="幼圆" panose="02010509060101010101" pitchFamily="49" charset="-122"/>
                </a:rPr>
                <a:t>社会主义根本任务的理论</a:t>
              </a:r>
              <a:endParaRPr lang="zh-CN" altLang="en-US" sz="1400" b="1">
                <a:solidFill>
                  <a:schemeClr val="bg1"/>
                </a:solidFill>
                <a:latin typeface="幼圆" panose="02010509060101010101" pitchFamily="49" charset="-122"/>
                <a:sym typeface="宋体" panose="02010600030101010101" pitchFamily="2" charset="-122"/>
              </a:endParaRPr>
            </a:p>
          </p:txBody>
        </p:sp>
      </p:grpSp>
    </p:spTree>
    <p:extLst>
      <p:ext uri="{BB962C8B-B14F-4D97-AF65-F5344CB8AC3E}">
        <p14:creationId xmlns:p14="http://schemas.microsoft.com/office/powerpoint/2010/main" xmlns="" val="15251692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15728" descr="4921229372155625">
            <a:extLst>
              <a:ext uri="{FF2B5EF4-FFF2-40B4-BE49-F238E27FC236}">
                <a16:creationId xmlns="" xmlns:a16="http://schemas.microsoft.com/office/drawing/2014/main" id="{D25E122F-E207-40EA-8D09-70001F382B4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231064" y="709614"/>
            <a:ext cx="3121025" cy="220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5730" name="矩形 2051">
            <a:extLst>
              <a:ext uri="{FF2B5EF4-FFF2-40B4-BE49-F238E27FC236}">
                <a16:creationId xmlns="" xmlns:a16="http://schemas.microsoft.com/office/drawing/2014/main" id="{CBF0044E-0AC4-4C24-AF14-851BADD7EA27}"/>
              </a:ext>
            </a:extLst>
          </p:cNvPr>
          <p:cNvSpPr/>
          <p:nvPr/>
        </p:nvSpPr>
        <p:spPr>
          <a:xfrm>
            <a:off x="2522603" y="51478"/>
            <a:ext cx="4572000" cy="556884"/>
          </a:xfrm>
          <a:prstGeom prst="rect">
            <a:avLst/>
          </a:prstGeom>
          <a:solidFill>
            <a:srgbClr val="CCECFF"/>
          </a:solidFill>
          <a:ln w="38100">
            <a:noFill/>
          </a:ln>
        </p:spPr>
        <p:txBody>
          <a:bodyPr>
            <a:spAutoFit/>
          </a:bodyPr>
          <a:lstStyle/>
          <a:p>
            <a:pPr eaLnBrk="1" hangingPunct="1">
              <a:lnSpc>
                <a:spcPct val="125000"/>
              </a:lnSpc>
              <a:buFont typeface="Arial" panose="020B0604020202020204" pitchFamily="34" charset="0"/>
              <a:buNone/>
              <a:defRPr/>
            </a:pPr>
            <a:r>
              <a:rPr lang="zh-CN" altLang="en-US" sz="28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二 邓小平理论的主要内容</a:t>
            </a:r>
          </a:p>
        </p:txBody>
      </p:sp>
      <p:grpSp>
        <p:nvGrpSpPr>
          <p:cNvPr id="9220" name="组合 2053">
            <a:extLst>
              <a:ext uri="{FF2B5EF4-FFF2-40B4-BE49-F238E27FC236}">
                <a16:creationId xmlns="" xmlns:a16="http://schemas.microsoft.com/office/drawing/2014/main" id="{B6FDBDBD-CECE-492A-9AE2-39C4FDBBAFC3}"/>
              </a:ext>
            </a:extLst>
          </p:cNvPr>
          <p:cNvGrpSpPr>
            <a:grpSpLocks/>
          </p:cNvGrpSpPr>
          <p:nvPr/>
        </p:nvGrpSpPr>
        <p:grpSpPr bwMode="auto">
          <a:xfrm>
            <a:off x="1578283" y="3324225"/>
            <a:ext cx="3925888" cy="493713"/>
            <a:chOff x="1338" y="1109"/>
            <a:chExt cx="3696" cy="384"/>
          </a:xfrm>
        </p:grpSpPr>
        <p:sp>
          <p:nvSpPr>
            <p:cNvPr id="9254" name="圆角矩形 2054">
              <a:extLst>
                <a:ext uri="{FF2B5EF4-FFF2-40B4-BE49-F238E27FC236}">
                  <a16:creationId xmlns="" xmlns:a16="http://schemas.microsoft.com/office/drawing/2014/main" id="{A23A6930-C969-4AAB-86D5-258D3B42F0A6}"/>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9255" name="文本框 2055">
              <a:extLst>
                <a:ext uri="{FF2B5EF4-FFF2-40B4-BE49-F238E27FC236}">
                  <a16:creationId xmlns="" xmlns:a16="http://schemas.microsoft.com/office/drawing/2014/main" id="{D858CCD0-FA0C-4069-867C-9EF641A8C0F5}"/>
                </a:ext>
              </a:extLst>
            </p:cNvPr>
            <p:cNvSpPr txBox="1">
              <a:spLocks noChangeArrowheads="1"/>
            </p:cNvSpPr>
            <p:nvPr/>
          </p:nvSpPr>
          <p:spPr bwMode="auto">
            <a:xfrm>
              <a:off x="1412" y="1167"/>
              <a:ext cx="3549" cy="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chemeClr val="bg1"/>
                  </a:solidFill>
                  <a:latin typeface="楷体" panose="02010609060101010101" pitchFamily="49" charset="-122"/>
                  <a:ea typeface="楷体" panose="02010609060101010101" pitchFamily="49" charset="-122"/>
                </a:rPr>
                <a:t>1 </a:t>
              </a:r>
              <a:r>
                <a:rPr lang="zh-CN" altLang="en-US" sz="1800" b="1">
                  <a:solidFill>
                    <a:schemeClr val="bg1"/>
                  </a:solidFill>
                  <a:latin typeface="楷体" panose="02010609060101010101" pitchFamily="49" charset="-122"/>
                  <a:ea typeface="楷体" panose="02010609060101010101" pitchFamily="49" charset="-122"/>
                </a:rPr>
                <a:t>解放思想、实事求是的思想路线</a:t>
              </a:r>
            </a:p>
          </p:txBody>
        </p:sp>
      </p:grpSp>
      <p:sp>
        <p:nvSpPr>
          <p:cNvPr id="9222" name="矩形 115726">
            <a:extLst>
              <a:ext uri="{FF2B5EF4-FFF2-40B4-BE49-F238E27FC236}">
                <a16:creationId xmlns="" xmlns:a16="http://schemas.microsoft.com/office/drawing/2014/main" id="{E4D1AD76-3F60-4402-9668-D4FD457979BB}"/>
              </a:ext>
            </a:extLst>
          </p:cNvPr>
          <p:cNvSpPr>
            <a:spLocks noChangeArrowheads="1"/>
          </p:cNvSpPr>
          <p:nvPr/>
        </p:nvSpPr>
        <p:spPr bwMode="auto">
          <a:xfrm>
            <a:off x="7094603" y="118456"/>
            <a:ext cx="114031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a:solidFill>
                  <a:srgbClr val="CC0000"/>
                </a:solidFill>
              </a:rPr>
              <a:t>P96-114</a:t>
            </a:r>
          </a:p>
        </p:txBody>
      </p:sp>
      <p:grpSp>
        <p:nvGrpSpPr>
          <p:cNvPr id="9223" name="组合 2053">
            <a:extLst>
              <a:ext uri="{FF2B5EF4-FFF2-40B4-BE49-F238E27FC236}">
                <a16:creationId xmlns="" xmlns:a16="http://schemas.microsoft.com/office/drawing/2014/main" id="{94BBF51C-AF6C-46E3-BFEB-34AA91B69CD5}"/>
              </a:ext>
            </a:extLst>
          </p:cNvPr>
          <p:cNvGrpSpPr>
            <a:grpSpLocks/>
          </p:cNvGrpSpPr>
          <p:nvPr/>
        </p:nvGrpSpPr>
        <p:grpSpPr bwMode="auto">
          <a:xfrm>
            <a:off x="1552884" y="3817937"/>
            <a:ext cx="2994025" cy="368300"/>
            <a:chOff x="1338" y="1109"/>
            <a:chExt cx="3696" cy="407"/>
          </a:xfrm>
        </p:grpSpPr>
        <p:sp>
          <p:nvSpPr>
            <p:cNvPr id="9249" name="圆角矩形 2054">
              <a:extLst>
                <a:ext uri="{FF2B5EF4-FFF2-40B4-BE49-F238E27FC236}">
                  <a16:creationId xmlns="" xmlns:a16="http://schemas.microsoft.com/office/drawing/2014/main" id="{4205D951-3804-47D5-86EB-3C2CC0D1EFEF}"/>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11277" name="文本框 2055">
              <a:extLst>
                <a:ext uri="{FF2B5EF4-FFF2-40B4-BE49-F238E27FC236}">
                  <a16:creationId xmlns="" xmlns:a16="http://schemas.microsoft.com/office/drawing/2014/main" id="{58990422-CB2F-430E-9765-86A0F230B2C2}"/>
                </a:ext>
              </a:extLst>
            </p:cNvPr>
            <p:cNvSpPr txBox="1"/>
            <p:nvPr/>
          </p:nvSpPr>
          <p:spPr>
            <a:xfrm>
              <a:off x="1477" y="1109"/>
              <a:ext cx="3549" cy="407"/>
            </a:xfrm>
            <a:prstGeom prst="rect">
              <a:avLst/>
            </a:prstGeom>
            <a:noFill/>
            <a:ln w="9525">
              <a:noFill/>
            </a:ln>
          </p:spPr>
          <p:txBody>
            <a:bodyPr>
              <a:spAutoFit/>
            </a:bodyPr>
            <a:lstStyle/>
            <a:p>
              <a:pPr eaLnBrk="1" hangingPunct="1">
                <a:buFont typeface="Arial" panose="020B0604020202020204" pitchFamily="34" charset="0"/>
                <a:buNone/>
                <a:defRPr/>
              </a:pPr>
              <a:r>
                <a:rPr lang="en-US" altLang="zh-CN" b="1" noProof="1">
                  <a:solidFill>
                    <a:schemeClr val="bg1"/>
                  </a:solidFill>
                  <a:effectLst>
                    <a:outerShdw blurRad="38100" dist="38100" dir="2700000" algn="tl">
                      <a:srgbClr val="000000">
                        <a:alpha val="43137"/>
                      </a:srgbClr>
                    </a:outerShdw>
                  </a:effectLst>
                  <a:latin typeface="楷体" panose="02010609060101010101" charset="-122"/>
                  <a:ea typeface="楷体" panose="02010609060101010101" charset="-122"/>
                </a:rPr>
                <a:t>2 </a:t>
              </a:r>
              <a:r>
                <a:rPr lang="zh-CN" altLang="en-US" b="1" noProof="1">
                  <a:solidFill>
                    <a:schemeClr val="bg1"/>
                  </a:solidFill>
                  <a:effectLst>
                    <a:outerShdw blurRad="38100" dist="38100" dir="2700000" algn="tl">
                      <a:srgbClr val="000000">
                        <a:alpha val="43137"/>
                      </a:srgbClr>
                    </a:outerShdw>
                  </a:effectLst>
                  <a:latin typeface="楷体" panose="02010609060101010101" charset="-122"/>
                  <a:ea typeface="楷体" panose="02010609060101010101" charset="-122"/>
                </a:rPr>
                <a:t>社会主义初级阶段理论</a:t>
              </a:r>
            </a:p>
          </p:txBody>
        </p:sp>
      </p:grpSp>
      <p:grpSp>
        <p:nvGrpSpPr>
          <p:cNvPr id="9224" name="组合 2053">
            <a:extLst>
              <a:ext uri="{FF2B5EF4-FFF2-40B4-BE49-F238E27FC236}">
                <a16:creationId xmlns="" xmlns:a16="http://schemas.microsoft.com/office/drawing/2014/main" id="{905D8F59-E5E8-4F49-B8FA-BFBEE5128963}"/>
              </a:ext>
            </a:extLst>
          </p:cNvPr>
          <p:cNvGrpSpPr>
            <a:grpSpLocks/>
          </p:cNvGrpSpPr>
          <p:nvPr/>
        </p:nvGrpSpPr>
        <p:grpSpPr bwMode="auto">
          <a:xfrm>
            <a:off x="1581458" y="4162424"/>
            <a:ext cx="2108200" cy="400050"/>
            <a:chOff x="1338" y="1109"/>
            <a:chExt cx="3696" cy="384"/>
          </a:xfrm>
        </p:grpSpPr>
        <p:sp>
          <p:nvSpPr>
            <p:cNvPr id="9247" name="圆角矩形 2054">
              <a:extLst>
                <a:ext uri="{FF2B5EF4-FFF2-40B4-BE49-F238E27FC236}">
                  <a16:creationId xmlns="" xmlns:a16="http://schemas.microsoft.com/office/drawing/2014/main" id="{EC2E2E74-C53F-47B6-88D9-59F839B6C5C7}"/>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11280" name="文本框 2055">
              <a:extLst>
                <a:ext uri="{FF2B5EF4-FFF2-40B4-BE49-F238E27FC236}">
                  <a16:creationId xmlns="" xmlns:a16="http://schemas.microsoft.com/office/drawing/2014/main" id="{06BB4C7D-FA73-414C-ACA9-F9CFC6EA4883}"/>
                </a:ext>
              </a:extLst>
            </p:cNvPr>
            <p:cNvSpPr txBox="1"/>
            <p:nvPr/>
          </p:nvSpPr>
          <p:spPr>
            <a:xfrm>
              <a:off x="1486" y="1109"/>
              <a:ext cx="3548" cy="354"/>
            </a:xfrm>
            <a:prstGeom prst="rect">
              <a:avLst/>
            </a:prstGeom>
            <a:noFill/>
            <a:ln w="9525">
              <a:noFill/>
            </a:ln>
          </p:spPr>
          <p:txBody>
            <a:bodyPr>
              <a:spAutoFit/>
            </a:bodyPr>
            <a:lstStyle/>
            <a:p>
              <a:pPr eaLnBrk="1" hangingPunct="1">
                <a:buFont typeface="Arial" panose="020B0604020202020204" pitchFamily="34" charset="0"/>
                <a:buNone/>
                <a:defRPr/>
              </a:pPr>
              <a:r>
                <a:rPr lang="en-US" altLang="zh-CN" b="1" noProof="1">
                  <a:solidFill>
                    <a:schemeClr val="bg1"/>
                  </a:solidFill>
                  <a:effectLst>
                    <a:outerShdw blurRad="38100" dist="38100" dir="2700000" algn="tl">
                      <a:srgbClr val="000000">
                        <a:alpha val="43137"/>
                      </a:srgbClr>
                    </a:outerShdw>
                  </a:effectLst>
                  <a:latin typeface="楷体" panose="02010609060101010101" charset="-122"/>
                  <a:ea typeface="楷体" panose="02010609060101010101" charset="-122"/>
                </a:rPr>
                <a:t>3 </a:t>
              </a:r>
              <a:r>
                <a:rPr lang="zh-CN" altLang="en-US" b="1" noProof="1">
                  <a:solidFill>
                    <a:schemeClr val="bg1"/>
                  </a:solidFill>
                  <a:effectLst>
                    <a:outerShdw blurRad="38100" dist="38100" dir="2700000" algn="tl">
                      <a:srgbClr val="000000">
                        <a:alpha val="43137"/>
                      </a:srgbClr>
                    </a:outerShdw>
                  </a:effectLst>
                  <a:latin typeface="楷体" panose="02010609060101010101" charset="-122"/>
                  <a:ea typeface="楷体" panose="02010609060101010101" charset="-122"/>
                </a:rPr>
                <a:t>党的基本路线</a:t>
              </a:r>
            </a:p>
          </p:txBody>
        </p:sp>
      </p:grpSp>
      <p:grpSp>
        <p:nvGrpSpPr>
          <p:cNvPr id="9225" name="组合 2053">
            <a:extLst>
              <a:ext uri="{FF2B5EF4-FFF2-40B4-BE49-F238E27FC236}">
                <a16:creationId xmlns="" xmlns:a16="http://schemas.microsoft.com/office/drawing/2014/main" id="{AFBA7D53-A005-4C0E-8EF9-124C3BCC222C}"/>
              </a:ext>
            </a:extLst>
          </p:cNvPr>
          <p:cNvGrpSpPr>
            <a:grpSpLocks/>
          </p:cNvGrpSpPr>
          <p:nvPr/>
        </p:nvGrpSpPr>
        <p:grpSpPr bwMode="auto">
          <a:xfrm>
            <a:off x="1563996" y="4532312"/>
            <a:ext cx="3179762" cy="398462"/>
            <a:chOff x="1338" y="1109"/>
            <a:chExt cx="3697" cy="384"/>
          </a:xfrm>
        </p:grpSpPr>
        <p:sp>
          <p:nvSpPr>
            <p:cNvPr id="9245" name="圆角矩形 2054">
              <a:extLst>
                <a:ext uri="{FF2B5EF4-FFF2-40B4-BE49-F238E27FC236}">
                  <a16:creationId xmlns="" xmlns:a16="http://schemas.microsoft.com/office/drawing/2014/main" id="{2C065777-6812-4C28-9B33-DB5A6F519873}"/>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9246" name="文本框 2055">
              <a:extLst>
                <a:ext uri="{FF2B5EF4-FFF2-40B4-BE49-F238E27FC236}">
                  <a16:creationId xmlns="" xmlns:a16="http://schemas.microsoft.com/office/drawing/2014/main" id="{3DF9F48A-D1D4-4FF5-AE8F-9466164D1588}"/>
                </a:ext>
              </a:extLst>
            </p:cNvPr>
            <p:cNvSpPr txBox="1">
              <a:spLocks noChangeArrowheads="1"/>
            </p:cNvSpPr>
            <p:nvPr/>
          </p:nvSpPr>
          <p:spPr bwMode="auto">
            <a:xfrm>
              <a:off x="1486" y="1119"/>
              <a:ext cx="3549" cy="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chemeClr val="bg1"/>
                  </a:solidFill>
                  <a:latin typeface="楷体" panose="02010609060101010101" pitchFamily="49" charset="-122"/>
                  <a:ea typeface="楷体" panose="02010609060101010101" pitchFamily="49" charset="-122"/>
                </a:rPr>
                <a:t>4 </a:t>
              </a:r>
              <a:r>
                <a:rPr lang="zh-CN" altLang="en-US" sz="1800" b="1">
                  <a:solidFill>
                    <a:schemeClr val="bg1"/>
                  </a:solidFill>
                  <a:latin typeface="楷体" panose="02010609060101010101" pitchFamily="49" charset="-122"/>
                  <a:ea typeface="楷体" panose="02010609060101010101" pitchFamily="49" charset="-122"/>
                </a:rPr>
                <a:t>社会主义根本任务的理论</a:t>
              </a:r>
            </a:p>
          </p:txBody>
        </p:sp>
      </p:grpSp>
      <p:grpSp>
        <p:nvGrpSpPr>
          <p:cNvPr id="9226" name="组合 2053">
            <a:extLst>
              <a:ext uri="{FF2B5EF4-FFF2-40B4-BE49-F238E27FC236}">
                <a16:creationId xmlns="" xmlns:a16="http://schemas.microsoft.com/office/drawing/2014/main" id="{66763AEA-2A88-45D3-AE88-1A11E472307B}"/>
              </a:ext>
            </a:extLst>
          </p:cNvPr>
          <p:cNvGrpSpPr>
            <a:grpSpLocks/>
          </p:cNvGrpSpPr>
          <p:nvPr/>
        </p:nvGrpSpPr>
        <p:grpSpPr bwMode="auto">
          <a:xfrm>
            <a:off x="1578284" y="4910137"/>
            <a:ext cx="2498725" cy="368300"/>
            <a:chOff x="1338" y="1109"/>
            <a:chExt cx="3716" cy="418"/>
          </a:xfrm>
        </p:grpSpPr>
        <p:sp>
          <p:nvSpPr>
            <p:cNvPr id="9243" name="圆角矩形 2054">
              <a:extLst>
                <a:ext uri="{FF2B5EF4-FFF2-40B4-BE49-F238E27FC236}">
                  <a16:creationId xmlns="" xmlns:a16="http://schemas.microsoft.com/office/drawing/2014/main" id="{6E54BFD3-CD9E-4F22-A158-5C75704457CC}"/>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9244" name="文本框 2055">
              <a:extLst>
                <a:ext uri="{FF2B5EF4-FFF2-40B4-BE49-F238E27FC236}">
                  <a16:creationId xmlns="" xmlns:a16="http://schemas.microsoft.com/office/drawing/2014/main" id="{F70E2C64-8DF7-4930-BFAB-2537D6CB2514}"/>
                </a:ext>
              </a:extLst>
            </p:cNvPr>
            <p:cNvSpPr txBox="1">
              <a:spLocks noChangeArrowheads="1"/>
            </p:cNvSpPr>
            <p:nvPr/>
          </p:nvSpPr>
          <p:spPr bwMode="auto">
            <a:xfrm>
              <a:off x="1505" y="1109"/>
              <a:ext cx="3549" cy="4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chemeClr val="bg1"/>
                  </a:solidFill>
                  <a:latin typeface="楷体" panose="02010609060101010101" pitchFamily="49" charset="-122"/>
                  <a:ea typeface="楷体" panose="02010609060101010101" pitchFamily="49" charset="-122"/>
                </a:rPr>
                <a:t>5 “</a:t>
              </a:r>
              <a:r>
                <a:rPr lang="zh-CN" altLang="en-US" sz="1800" b="1">
                  <a:solidFill>
                    <a:schemeClr val="bg1"/>
                  </a:solidFill>
                  <a:latin typeface="楷体" panose="02010609060101010101" pitchFamily="49" charset="-122"/>
                  <a:ea typeface="楷体" panose="02010609060101010101" pitchFamily="49" charset="-122"/>
                </a:rPr>
                <a:t>三步走</a:t>
              </a:r>
              <a:r>
                <a:rPr lang="en-US" altLang="zh-CN" sz="1800" b="1">
                  <a:solidFill>
                    <a:schemeClr val="bg1"/>
                  </a:solidFill>
                  <a:latin typeface="楷体" panose="02010609060101010101" pitchFamily="49" charset="-122"/>
                  <a:ea typeface="楷体" panose="02010609060101010101" pitchFamily="49" charset="-122"/>
                </a:rPr>
                <a:t>”</a:t>
              </a:r>
              <a:r>
                <a:rPr lang="zh-CN" altLang="en-US" sz="1800" b="1">
                  <a:solidFill>
                    <a:schemeClr val="bg1"/>
                  </a:solidFill>
                  <a:latin typeface="楷体" panose="02010609060101010101" pitchFamily="49" charset="-122"/>
                  <a:ea typeface="楷体" panose="02010609060101010101" pitchFamily="49" charset="-122"/>
                </a:rPr>
                <a:t>战略</a:t>
              </a:r>
            </a:p>
          </p:txBody>
        </p:sp>
      </p:grpSp>
      <p:grpSp>
        <p:nvGrpSpPr>
          <p:cNvPr id="9227" name="组合 2053">
            <a:extLst>
              <a:ext uri="{FF2B5EF4-FFF2-40B4-BE49-F238E27FC236}">
                <a16:creationId xmlns="" xmlns:a16="http://schemas.microsoft.com/office/drawing/2014/main" id="{DFEDC579-11F4-4C8B-B346-FDAC943FA194}"/>
              </a:ext>
            </a:extLst>
          </p:cNvPr>
          <p:cNvGrpSpPr>
            <a:grpSpLocks/>
          </p:cNvGrpSpPr>
          <p:nvPr/>
        </p:nvGrpSpPr>
        <p:grpSpPr bwMode="auto">
          <a:xfrm>
            <a:off x="1563996" y="5481637"/>
            <a:ext cx="3192462" cy="571500"/>
            <a:chOff x="1338" y="1109"/>
            <a:chExt cx="3696" cy="384"/>
          </a:xfrm>
        </p:grpSpPr>
        <p:sp>
          <p:nvSpPr>
            <p:cNvPr id="9241" name="圆角矩形 2054">
              <a:extLst>
                <a:ext uri="{FF2B5EF4-FFF2-40B4-BE49-F238E27FC236}">
                  <a16:creationId xmlns="" xmlns:a16="http://schemas.microsoft.com/office/drawing/2014/main" id="{019893F2-31A8-4128-B77E-01FF8F9DF01E}"/>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9242" name="文本框 2055">
              <a:extLst>
                <a:ext uri="{FF2B5EF4-FFF2-40B4-BE49-F238E27FC236}">
                  <a16:creationId xmlns="" xmlns:a16="http://schemas.microsoft.com/office/drawing/2014/main" id="{7DCE8146-71D6-4369-9099-3EEF48EE98F8}"/>
                </a:ext>
              </a:extLst>
            </p:cNvPr>
            <p:cNvSpPr txBox="1">
              <a:spLocks noChangeArrowheads="1"/>
            </p:cNvSpPr>
            <p:nvPr/>
          </p:nvSpPr>
          <p:spPr bwMode="auto">
            <a:xfrm>
              <a:off x="1485" y="1167"/>
              <a:ext cx="3549" cy="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solidFill>
                    <a:schemeClr val="bg1"/>
                  </a:solidFill>
                  <a:latin typeface="楷体" panose="02010609060101010101" pitchFamily="49" charset="-122"/>
                  <a:ea typeface="楷体" panose="02010609060101010101" pitchFamily="49" charset="-122"/>
                </a:rPr>
                <a:t>6 </a:t>
              </a:r>
              <a:r>
                <a:rPr lang="zh-CN" altLang="en-US" sz="2000" b="1">
                  <a:solidFill>
                    <a:schemeClr val="bg1"/>
                  </a:solidFill>
                  <a:latin typeface="楷体" panose="02010609060101010101" pitchFamily="49" charset="-122"/>
                  <a:ea typeface="楷体" panose="02010609060101010101" pitchFamily="49" charset="-122"/>
                </a:rPr>
                <a:t>改革开放理论</a:t>
              </a:r>
            </a:p>
          </p:txBody>
        </p:sp>
      </p:grpSp>
      <p:grpSp>
        <p:nvGrpSpPr>
          <p:cNvPr id="9228" name="组合 2053">
            <a:extLst>
              <a:ext uri="{FF2B5EF4-FFF2-40B4-BE49-F238E27FC236}">
                <a16:creationId xmlns="" xmlns:a16="http://schemas.microsoft.com/office/drawing/2014/main" id="{0A75CA4F-02B4-48AA-9804-A5C7C7FE3370}"/>
              </a:ext>
            </a:extLst>
          </p:cNvPr>
          <p:cNvGrpSpPr>
            <a:grpSpLocks/>
          </p:cNvGrpSpPr>
          <p:nvPr/>
        </p:nvGrpSpPr>
        <p:grpSpPr bwMode="auto">
          <a:xfrm>
            <a:off x="5885172" y="3716337"/>
            <a:ext cx="3559175" cy="571500"/>
            <a:chOff x="1338" y="1109"/>
            <a:chExt cx="3696" cy="384"/>
          </a:xfrm>
        </p:grpSpPr>
        <p:sp>
          <p:nvSpPr>
            <p:cNvPr id="9239" name="圆角矩形 2054">
              <a:extLst>
                <a:ext uri="{FF2B5EF4-FFF2-40B4-BE49-F238E27FC236}">
                  <a16:creationId xmlns="" xmlns:a16="http://schemas.microsoft.com/office/drawing/2014/main" id="{92E3EA20-87A9-4D0E-9D1B-0D39D026C3FC}"/>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9240" name="文本框 2055">
              <a:extLst>
                <a:ext uri="{FF2B5EF4-FFF2-40B4-BE49-F238E27FC236}">
                  <a16:creationId xmlns="" xmlns:a16="http://schemas.microsoft.com/office/drawing/2014/main" id="{22FA6FC6-21AC-45FA-83EC-726D852AF275}"/>
                </a:ext>
              </a:extLst>
            </p:cNvPr>
            <p:cNvSpPr txBox="1">
              <a:spLocks noChangeArrowheads="1"/>
            </p:cNvSpPr>
            <p:nvPr/>
          </p:nvSpPr>
          <p:spPr bwMode="auto">
            <a:xfrm>
              <a:off x="1485" y="1167"/>
              <a:ext cx="3549" cy="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solidFill>
                    <a:schemeClr val="bg1"/>
                  </a:solidFill>
                  <a:latin typeface="楷体" panose="02010609060101010101" pitchFamily="49" charset="-122"/>
                  <a:ea typeface="楷体" panose="02010609060101010101" pitchFamily="49" charset="-122"/>
                </a:rPr>
                <a:t>7 </a:t>
              </a:r>
              <a:r>
                <a:rPr lang="zh-CN" altLang="en-US" sz="2000" b="1">
                  <a:solidFill>
                    <a:schemeClr val="bg1"/>
                  </a:solidFill>
                  <a:latin typeface="楷体" panose="02010609060101010101" pitchFamily="49" charset="-122"/>
                  <a:ea typeface="楷体" panose="02010609060101010101" pitchFamily="49" charset="-122"/>
                </a:rPr>
                <a:t>社会主义市场经济理论</a:t>
              </a:r>
            </a:p>
          </p:txBody>
        </p:sp>
      </p:grpSp>
      <p:grpSp>
        <p:nvGrpSpPr>
          <p:cNvPr id="9229" name="组合 2053">
            <a:extLst>
              <a:ext uri="{FF2B5EF4-FFF2-40B4-BE49-F238E27FC236}">
                <a16:creationId xmlns="" xmlns:a16="http://schemas.microsoft.com/office/drawing/2014/main" id="{9EAD13A2-5A14-46BD-BD62-E1281EBC1412}"/>
              </a:ext>
            </a:extLst>
          </p:cNvPr>
          <p:cNvGrpSpPr>
            <a:grpSpLocks/>
          </p:cNvGrpSpPr>
          <p:nvPr/>
        </p:nvGrpSpPr>
        <p:grpSpPr bwMode="auto">
          <a:xfrm>
            <a:off x="5885172" y="4338637"/>
            <a:ext cx="3559175" cy="571500"/>
            <a:chOff x="1338" y="1109"/>
            <a:chExt cx="3696" cy="384"/>
          </a:xfrm>
        </p:grpSpPr>
        <p:sp>
          <p:nvSpPr>
            <p:cNvPr id="9237" name="圆角矩形 2054">
              <a:extLst>
                <a:ext uri="{FF2B5EF4-FFF2-40B4-BE49-F238E27FC236}">
                  <a16:creationId xmlns="" xmlns:a16="http://schemas.microsoft.com/office/drawing/2014/main" id="{BD9135FD-77CD-4D6D-B517-01BC76FCAEB1}"/>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9238" name="文本框 2055">
              <a:extLst>
                <a:ext uri="{FF2B5EF4-FFF2-40B4-BE49-F238E27FC236}">
                  <a16:creationId xmlns="" xmlns:a16="http://schemas.microsoft.com/office/drawing/2014/main" id="{31AFEF7B-B104-445F-A6F3-791398125843}"/>
                </a:ext>
              </a:extLst>
            </p:cNvPr>
            <p:cNvSpPr txBox="1">
              <a:spLocks noChangeArrowheads="1"/>
            </p:cNvSpPr>
            <p:nvPr/>
          </p:nvSpPr>
          <p:spPr bwMode="auto">
            <a:xfrm>
              <a:off x="1485" y="1167"/>
              <a:ext cx="3549" cy="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solidFill>
                    <a:schemeClr val="bg1"/>
                  </a:solidFill>
                  <a:latin typeface="楷体" panose="02010609060101010101" pitchFamily="49" charset="-122"/>
                  <a:ea typeface="楷体" panose="02010609060101010101" pitchFamily="49" charset="-122"/>
                </a:rPr>
                <a:t>8 “</a:t>
              </a:r>
              <a:r>
                <a:rPr lang="zh-CN" altLang="en-US" sz="2000" b="1">
                  <a:solidFill>
                    <a:schemeClr val="bg1"/>
                  </a:solidFill>
                  <a:latin typeface="楷体" panose="02010609060101010101" pitchFamily="49" charset="-122"/>
                  <a:ea typeface="楷体" panose="02010609060101010101" pitchFamily="49" charset="-122"/>
                </a:rPr>
                <a:t>两手抓，两手都要硬</a:t>
              </a:r>
              <a:r>
                <a:rPr lang="en-US" altLang="zh-CN" sz="2000" b="1">
                  <a:solidFill>
                    <a:schemeClr val="bg1"/>
                  </a:solidFill>
                  <a:latin typeface="楷体" panose="02010609060101010101" pitchFamily="49" charset="-122"/>
                  <a:ea typeface="楷体" panose="02010609060101010101" pitchFamily="49" charset="-122"/>
                </a:rPr>
                <a:t>”</a:t>
              </a:r>
              <a:endParaRPr lang="zh-CN" altLang="en-US" sz="2000" b="1">
                <a:solidFill>
                  <a:schemeClr val="bg1"/>
                </a:solidFill>
                <a:latin typeface="楷体" panose="02010609060101010101" pitchFamily="49" charset="-122"/>
                <a:ea typeface="楷体" panose="02010609060101010101" pitchFamily="49" charset="-122"/>
              </a:endParaRPr>
            </a:p>
          </p:txBody>
        </p:sp>
      </p:grpSp>
      <p:grpSp>
        <p:nvGrpSpPr>
          <p:cNvPr id="9230" name="组合 2053">
            <a:extLst>
              <a:ext uri="{FF2B5EF4-FFF2-40B4-BE49-F238E27FC236}">
                <a16:creationId xmlns="" xmlns:a16="http://schemas.microsoft.com/office/drawing/2014/main" id="{CCDFEB18-3E77-4D1E-93DD-695DA8332085}"/>
              </a:ext>
            </a:extLst>
          </p:cNvPr>
          <p:cNvGrpSpPr>
            <a:grpSpLocks/>
          </p:cNvGrpSpPr>
          <p:nvPr/>
        </p:nvGrpSpPr>
        <p:grpSpPr bwMode="auto">
          <a:xfrm>
            <a:off x="5850247" y="4995862"/>
            <a:ext cx="3559175" cy="571500"/>
            <a:chOff x="1338" y="1109"/>
            <a:chExt cx="3696" cy="384"/>
          </a:xfrm>
        </p:grpSpPr>
        <p:sp>
          <p:nvSpPr>
            <p:cNvPr id="9235" name="圆角矩形 2054">
              <a:extLst>
                <a:ext uri="{FF2B5EF4-FFF2-40B4-BE49-F238E27FC236}">
                  <a16:creationId xmlns="" xmlns:a16="http://schemas.microsoft.com/office/drawing/2014/main" id="{67771C09-F77B-4108-A7DA-1DDD91AD3C89}"/>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9236" name="文本框 2055">
              <a:extLst>
                <a:ext uri="{FF2B5EF4-FFF2-40B4-BE49-F238E27FC236}">
                  <a16:creationId xmlns="" xmlns:a16="http://schemas.microsoft.com/office/drawing/2014/main" id="{6391E2E5-61CF-4473-8B3E-7B6800BE2FFD}"/>
                </a:ext>
              </a:extLst>
            </p:cNvPr>
            <p:cNvSpPr txBox="1">
              <a:spLocks noChangeArrowheads="1"/>
            </p:cNvSpPr>
            <p:nvPr/>
          </p:nvSpPr>
          <p:spPr bwMode="auto">
            <a:xfrm>
              <a:off x="1485" y="1167"/>
              <a:ext cx="3549" cy="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solidFill>
                    <a:schemeClr val="bg1"/>
                  </a:solidFill>
                  <a:latin typeface="楷体" panose="02010609060101010101" pitchFamily="49" charset="-122"/>
                  <a:ea typeface="楷体" panose="02010609060101010101" pitchFamily="49" charset="-122"/>
                </a:rPr>
                <a:t>9 “</a:t>
              </a:r>
              <a:r>
                <a:rPr lang="zh-CN" altLang="en-US" sz="2000" b="1">
                  <a:solidFill>
                    <a:schemeClr val="bg1"/>
                  </a:solidFill>
                  <a:latin typeface="楷体" panose="02010609060101010101" pitchFamily="49" charset="-122"/>
                  <a:ea typeface="楷体" panose="02010609060101010101" pitchFamily="49" charset="-122"/>
                </a:rPr>
                <a:t>一国两制</a:t>
              </a:r>
              <a:r>
                <a:rPr lang="en-US" altLang="zh-CN" sz="2000" b="1">
                  <a:solidFill>
                    <a:schemeClr val="bg1"/>
                  </a:solidFill>
                  <a:latin typeface="楷体" panose="02010609060101010101" pitchFamily="49" charset="-122"/>
                  <a:ea typeface="楷体" panose="02010609060101010101" pitchFamily="49" charset="-122"/>
                </a:rPr>
                <a:t>”</a:t>
              </a:r>
              <a:endParaRPr lang="zh-CN" altLang="en-US" sz="2000" b="1">
                <a:solidFill>
                  <a:schemeClr val="bg1"/>
                </a:solidFill>
                <a:latin typeface="楷体" panose="02010609060101010101" pitchFamily="49" charset="-122"/>
                <a:ea typeface="楷体" panose="02010609060101010101" pitchFamily="49" charset="-122"/>
              </a:endParaRPr>
            </a:p>
          </p:txBody>
        </p:sp>
      </p:grpSp>
      <p:grpSp>
        <p:nvGrpSpPr>
          <p:cNvPr id="9231" name="组合 2053">
            <a:extLst>
              <a:ext uri="{FF2B5EF4-FFF2-40B4-BE49-F238E27FC236}">
                <a16:creationId xmlns="" xmlns:a16="http://schemas.microsoft.com/office/drawing/2014/main" id="{4E9D9D96-DA6E-48A1-940F-15106B31C42D}"/>
              </a:ext>
            </a:extLst>
          </p:cNvPr>
          <p:cNvGrpSpPr>
            <a:grpSpLocks/>
          </p:cNvGrpSpPr>
          <p:nvPr/>
        </p:nvGrpSpPr>
        <p:grpSpPr bwMode="auto">
          <a:xfrm>
            <a:off x="5885172" y="5646737"/>
            <a:ext cx="3559175" cy="571500"/>
            <a:chOff x="1338" y="1109"/>
            <a:chExt cx="3696" cy="384"/>
          </a:xfrm>
        </p:grpSpPr>
        <p:sp>
          <p:nvSpPr>
            <p:cNvPr id="9233" name="圆角矩形 2054">
              <a:extLst>
                <a:ext uri="{FF2B5EF4-FFF2-40B4-BE49-F238E27FC236}">
                  <a16:creationId xmlns="" xmlns:a16="http://schemas.microsoft.com/office/drawing/2014/main" id="{AB46634B-71B8-47D6-94FF-F65298B44249}"/>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9234" name="文本框 2055">
              <a:extLst>
                <a:ext uri="{FF2B5EF4-FFF2-40B4-BE49-F238E27FC236}">
                  <a16:creationId xmlns="" xmlns:a16="http://schemas.microsoft.com/office/drawing/2014/main" id="{98D4F781-FAE5-499F-96A3-5304B352D215}"/>
                </a:ext>
              </a:extLst>
            </p:cNvPr>
            <p:cNvSpPr txBox="1">
              <a:spLocks noChangeArrowheads="1"/>
            </p:cNvSpPr>
            <p:nvPr/>
          </p:nvSpPr>
          <p:spPr bwMode="auto">
            <a:xfrm>
              <a:off x="1485" y="1167"/>
              <a:ext cx="3549" cy="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solidFill>
                    <a:schemeClr val="bg1"/>
                  </a:solidFill>
                  <a:latin typeface="楷体" panose="02010609060101010101" pitchFamily="49" charset="-122"/>
                  <a:ea typeface="楷体" panose="02010609060101010101" pitchFamily="49" charset="-122"/>
                </a:rPr>
                <a:t>10 </a:t>
              </a:r>
              <a:r>
                <a:rPr lang="zh-CN" altLang="en-US" sz="2000" b="1">
                  <a:solidFill>
                    <a:schemeClr val="bg1"/>
                  </a:solidFill>
                  <a:latin typeface="楷体" panose="02010609060101010101" pitchFamily="49" charset="-122"/>
                  <a:ea typeface="楷体" panose="02010609060101010101" pitchFamily="49" charset="-122"/>
                </a:rPr>
                <a:t>中国的问题关键在于党</a:t>
              </a:r>
            </a:p>
          </p:txBody>
        </p:sp>
      </p:grpSp>
      <p:sp>
        <p:nvSpPr>
          <p:cNvPr id="9232" name="圆角矩形 6">
            <a:extLst>
              <a:ext uri="{FF2B5EF4-FFF2-40B4-BE49-F238E27FC236}">
                <a16:creationId xmlns="" xmlns:a16="http://schemas.microsoft.com/office/drawing/2014/main" id="{9F2E02C8-DD36-466C-9F5E-1B1713BCF94B}"/>
              </a:ext>
            </a:extLst>
          </p:cNvPr>
          <p:cNvSpPr>
            <a:spLocks noChangeArrowheads="1"/>
          </p:cNvSpPr>
          <p:nvPr/>
        </p:nvSpPr>
        <p:spPr bwMode="auto">
          <a:xfrm>
            <a:off x="996464" y="1178940"/>
            <a:ext cx="5386387" cy="1533525"/>
          </a:xfrm>
          <a:prstGeom prst="roundRect">
            <a:avLst>
              <a:gd name="adj" fmla="val 16667"/>
            </a:avLst>
          </a:prstGeom>
          <a:solidFill>
            <a:srgbClr val="DDF0C8"/>
          </a:solidFill>
          <a:ln w="19050">
            <a:solidFill>
              <a:srgbClr val="800000"/>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lang="en-US" altLang="zh-CN" sz="1600" dirty="0">
                <a:solidFill>
                  <a:srgbClr val="960000"/>
                </a:solidFill>
                <a:latin typeface="华文新魏" panose="02010800040101010101" pitchFamily="2" charset="-122"/>
                <a:ea typeface="华文新魏" panose="02010800040101010101" pitchFamily="2" charset="-122"/>
              </a:rPr>
              <a:t> </a:t>
            </a:r>
            <a:r>
              <a:rPr lang="en-US" altLang="zh-CN" sz="1600" b="1" dirty="0">
                <a:solidFill>
                  <a:schemeClr val="accent2"/>
                </a:solidFill>
                <a:latin typeface="幼圆" panose="02010509060101010101" pitchFamily="49" charset="-122"/>
                <a:ea typeface="幼圆" panose="02010509060101010101" pitchFamily="49" charset="-122"/>
              </a:rPr>
              <a:t> </a:t>
            </a:r>
            <a:r>
              <a:rPr lang="zh-CN" altLang="en-US" sz="1800" b="1" dirty="0">
                <a:solidFill>
                  <a:schemeClr val="accent2"/>
                </a:solidFill>
                <a:latin typeface="幼圆" panose="02010509060101010101" pitchFamily="49" charset="-122"/>
                <a:ea typeface="幼圆" panose="02010509060101010101" pitchFamily="49" charset="-122"/>
              </a:rPr>
              <a:t>邓小平思想</a:t>
            </a:r>
            <a:r>
              <a:rPr lang="zh-CN" altLang="en-US" sz="1800" b="1" dirty="0">
                <a:solidFill>
                  <a:srgbClr val="FF0000"/>
                </a:solidFill>
                <a:latin typeface="幼圆" panose="02010509060101010101" pitchFamily="49" charset="-122"/>
                <a:ea typeface="幼圆" panose="02010509060101010101" pitchFamily="49" charset="-122"/>
              </a:rPr>
              <a:t>贯穿解放思想、实事求是的思想路线</a:t>
            </a:r>
            <a:r>
              <a:rPr lang="zh-CN" altLang="en-US" sz="1800" b="1" dirty="0">
                <a:solidFill>
                  <a:schemeClr val="accent2"/>
                </a:solidFill>
                <a:latin typeface="幼圆" panose="02010509060101010101" pitchFamily="49" charset="-122"/>
                <a:ea typeface="幼圆" panose="02010509060101010101" pitchFamily="49" charset="-122"/>
              </a:rPr>
              <a:t>，</a:t>
            </a:r>
            <a:r>
              <a:rPr lang="zh-CN" altLang="en-US" sz="1800" b="1" dirty="0">
                <a:solidFill>
                  <a:srgbClr val="FF0000"/>
                </a:solidFill>
                <a:latin typeface="幼圆" panose="02010509060101010101" pitchFamily="49" charset="-122"/>
                <a:ea typeface="幼圆" panose="02010509060101010101" pitchFamily="49" charset="-122"/>
              </a:rPr>
              <a:t>围绕着</a:t>
            </a:r>
            <a:r>
              <a:rPr lang="en-US" altLang="zh-CN" sz="1800" b="1" dirty="0">
                <a:solidFill>
                  <a:srgbClr val="FF0000"/>
                </a:solidFill>
                <a:latin typeface="幼圆" panose="02010509060101010101" pitchFamily="49" charset="-122"/>
                <a:ea typeface="幼圆" panose="02010509060101010101" pitchFamily="49" charset="-122"/>
              </a:rPr>
              <a:t>“</a:t>
            </a:r>
            <a:r>
              <a:rPr lang="zh-CN" altLang="en-US" sz="1800" b="1" dirty="0">
                <a:solidFill>
                  <a:srgbClr val="FF0000"/>
                </a:solidFill>
                <a:latin typeface="幼圆" panose="02010509060101010101" pitchFamily="49" charset="-122"/>
                <a:ea typeface="幼圆" panose="02010509060101010101" pitchFamily="49" charset="-122"/>
              </a:rPr>
              <a:t>什么是社会主义、怎样建设社会主义</a:t>
            </a:r>
            <a:r>
              <a:rPr lang="en-US" altLang="zh-CN" sz="1800" b="1" dirty="0">
                <a:solidFill>
                  <a:srgbClr val="FF0000"/>
                </a:solidFill>
                <a:latin typeface="幼圆" panose="02010509060101010101" pitchFamily="49" charset="-122"/>
                <a:ea typeface="幼圆" panose="02010509060101010101" pitchFamily="49" charset="-122"/>
              </a:rPr>
              <a:t>”</a:t>
            </a:r>
            <a:r>
              <a:rPr lang="zh-CN" altLang="en-US" sz="1800" b="1" dirty="0">
                <a:solidFill>
                  <a:schemeClr val="accent2"/>
                </a:solidFill>
                <a:latin typeface="幼圆" panose="02010509060101010101" pitchFamily="49" charset="-122"/>
                <a:ea typeface="幼圆" panose="02010509060101010101" pitchFamily="49" charset="-122"/>
              </a:rPr>
              <a:t>这个基本的理论问题，</a:t>
            </a:r>
            <a:r>
              <a:rPr lang="zh-CN" altLang="en-US" sz="1800" b="1" dirty="0">
                <a:solidFill>
                  <a:srgbClr val="FF0000"/>
                </a:solidFill>
                <a:latin typeface="幼圆" panose="02010509060101010101" pitchFamily="49" charset="-122"/>
                <a:ea typeface="幼圆" panose="02010509060101010101" pitchFamily="49" charset="-122"/>
              </a:rPr>
              <a:t>第一次</a:t>
            </a:r>
            <a:r>
              <a:rPr lang="zh-CN" altLang="en-US" sz="1800" b="1" dirty="0">
                <a:solidFill>
                  <a:schemeClr val="accent2"/>
                </a:solidFill>
                <a:latin typeface="幼圆" panose="02010509060101010101" pitchFamily="49" charset="-122"/>
                <a:ea typeface="幼圆" panose="02010509060101010101" pitchFamily="49" charset="-122"/>
              </a:rPr>
              <a:t>比较系统地回答了建设中国特色社会主义的一系列基本问题。</a:t>
            </a:r>
          </a:p>
          <a:p>
            <a:pPr eaLnBrk="1" hangingPunct="1">
              <a:lnSpc>
                <a:spcPct val="125000"/>
              </a:lnSpc>
              <a:spcBef>
                <a:spcPct val="0"/>
              </a:spcBef>
              <a:buFontTx/>
              <a:buNone/>
            </a:pPr>
            <a:endParaRPr lang="zh-CN" altLang="en-US" sz="1800" b="1" dirty="0">
              <a:solidFill>
                <a:schemeClr val="accent2"/>
              </a:solidFill>
              <a:latin typeface="幼圆" panose="02010509060101010101" pitchFamily="49" charset="-122"/>
              <a:ea typeface="幼圆" panose="02010509060101010101" pitchFamily="49" charset="-122"/>
            </a:endParaRPr>
          </a:p>
        </p:txBody>
      </p:sp>
    </p:spTree>
  </p:cSld>
  <p:clrMapOvr>
    <a:masterClrMapping/>
  </p:clrMapOvr>
  <p:transition>
    <p:wedg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481639" y="669926"/>
            <a:ext cx="1508125" cy="398463"/>
          </a:xfrm>
          <a:prstGeom prst="rect">
            <a:avLst/>
          </a:prstGeom>
          <a:noFill/>
          <a:ln w="9525">
            <a:noFill/>
          </a:ln>
        </p:spPr>
        <p:txBody>
          <a:bodyPr>
            <a:spAutoFit/>
          </a:bodyPr>
          <a:lstStyle/>
          <a:p>
            <a:pPr>
              <a:defRPr/>
            </a:pPr>
            <a:r>
              <a:rPr lang="en-US" altLang="zh-CN" sz="2000" b="1" noProof="1">
                <a:solidFill>
                  <a:srgbClr val="993300"/>
                </a:solidFill>
                <a:effectLst>
                  <a:outerShdw blurRad="38100" dist="38100" dir="2700000">
                    <a:srgbClr val="C0C0C0"/>
                  </a:outerShdw>
                </a:effectLst>
              </a:rPr>
              <a:t>P103-105</a:t>
            </a:r>
          </a:p>
        </p:txBody>
      </p:sp>
      <p:grpSp>
        <p:nvGrpSpPr>
          <p:cNvPr id="104451" name="组合 6"/>
          <p:cNvGrpSpPr>
            <a:grpSpLocks/>
          </p:cNvGrpSpPr>
          <p:nvPr/>
        </p:nvGrpSpPr>
        <p:grpSpPr bwMode="auto">
          <a:xfrm>
            <a:off x="6400800" y="508001"/>
            <a:ext cx="3257550" cy="1939925"/>
            <a:chOff x="8270" y="487"/>
            <a:chExt cx="5129" cy="3239"/>
          </a:xfrm>
        </p:grpSpPr>
        <p:pic>
          <p:nvPicPr>
            <p:cNvPr id="104452" name="图片 403459" descr="20041119959432336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270" y="938"/>
              <a:ext cx="2028" cy="2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453" name="图片 403460" descr="200411199594323366"/>
            <p:cNvPicPr>
              <a:picLocks noChangeAspect="1" noChangeArrowheads="1"/>
            </p:cNvPicPr>
            <p:nvPr/>
          </p:nvPicPr>
          <p:blipFill>
            <a:blip r:embed="rId3">
              <a:clrChange>
                <a:clrFrom>
                  <a:srgbClr val="FFFFFB"/>
                </a:clrFrom>
                <a:clrTo>
                  <a:srgbClr val="FFFFFB">
                    <a:alpha val="0"/>
                  </a:srgbClr>
                </a:clrTo>
              </a:clrChange>
              <a:extLst>
                <a:ext uri="{28A0092B-C50C-407E-A947-70E740481C1C}">
                  <a14:useLocalDpi xmlns:a14="http://schemas.microsoft.com/office/drawing/2010/main" xmlns="" val="0"/>
                </a:ext>
              </a:extLst>
            </a:blip>
            <a:srcRect/>
            <a:stretch>
              <a:fillRect/>
            </a:stretch>
          </p:blipFill>
          <p:spPr bwMode="auto">
            <a:xfrm>
              <a:off x="9763" y="757"/>
              <a:ext cx="2028" cy="2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454" name="图片 403461" descr="20041119959432336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1371" y="487"/>
              <a:ext cx="2028" cy="2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4455" name="组合 2053"/>
          <p:cNvGrpSpPr>
            <a:grpSpLocks/>
          </p:cNvGrpSpPr>
          <p:nvPr/>
        </p:nvGrpSpPr>
        <p:grpSpPr bwMode="auto">
          <a:xfrm>
            <a:off x="2351088" y="584200"/>
            <a:ext cx="2755900" cy="571500"/>
            <a:chOff x="1338" y="1109"/>
            <a:chExt cx="3696" cy="384"/>
          </a:xfrm>
        </p:grpSpPr>
        <p:sp>
          <p:nvSpPr>
            <p:cNvPr id="104456"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104457" name="文本框 2055"/>
            <p:cNvSpPr txBox="1">
              <a:spLocks noChangeArrowheads="1"/>
            </p:cNvSpPr>
            <p:nvPr/>
          </p:nvSpPr>
          <p:spPr bwMode="auto">
            <a:xfrm>
              <a:off x="1485" y="1167"/>
              <a:ext cx="3549" cy="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2000" b="1">
                  <a:solidFill>
                    <a:schemeClr val="bg1"/>
                  </a:solidFill>
                  <a:latin typeface="楷体" panose="02010609060101010101" pitchFamily="49" charset="-122"/>
                  <a:ea typeface="楷体" panose="02010609060101010101" pitchFamily="49" charset="-122"/>
                </a:rPr>
                <a:t>5 “</a:t>
              </a:r>
              <a:r>
                <a:rPr lang="zh-CN" altLang="en-US" sz="2000" b="1">
                  <a:solidFill>
                    <a:schemeClr val="bg1"/>
                  </a:solidFill>
                  <a:latin typeface="楷体" panose="02010609060101010101" pitchFamily="49" charset="-122"/>
                  <a:ea typeface="楷体" panose="02010609060101010101" pitchFamily="49" charset="-122"/>
                </a:rPr>
                <a:t>三步走</a:t>
              </a:r>
              <a:r>
                <a:rPr lang="en-US" altLang="zh-CN" sz="2000" b="1">
                  <a:solidFill>
                    <a:schemeClr val="bg1"/>
                  </a:solidFill>
                  <a:latin typeface="楷体" panose="02010609060101010101" pitchFamily="49" charset="-122"/>
                  <a:ea typeface="楷体" panose="02010609060101010101" pitchFamily="49" charset="-122"/>
                </a:rPr>
                <a:t>”</a:t>
              </a:r>
              <a:r>
                <a:rPr lang="zh-CN" altLang="en-US" sz="2000" b="1">
                  <a:solidFill>
                    <a:schemeClr val="bg1"/>
                  </a:solidFill>
                  <a:latin typeface="楷体" panose="02010609060101010101" pitchFamily="49" charset="-122"/>
                  <a:ea typeface="楷体" panose="02010609060101010101" pitchFamily="49" charset="-122"/>
                </a:rPr>
                <a:t>战略</a:t>
              </a:r>
            </a:p>
          </p:txBody>
        </p:sp>
      </p:grpSp>
      <p:sp>
        <p:nvSpPr>
          <p:cNvPr id="115730" name="矩形 2051"/>
          <p:cNvSpPr/>
          <p:nvPr/>
        </p:nvSpPr>
        <p:spPr>
          <a:xfrm>
            <a:off x="1527176" y="-9525"/>
            <a:ext cx="2524125" cy="361950"/>
          </a:xfrm>
          <a:prstGeom prst="rect">
            <a:avLst/>
          </a:prstGeom>
          <a:solidFill>
            <a:srgbClr val="CCECFF"/>
          </a:solidFill>
          <a:ln w="38100">
            <a:noFill/>
          </a:ln>
        </p:spPr>
        <p:txBody>
          <a:bodyPr>
            <a:spAutoFit/>
          </a:bodyPr>
          <a:lstStyle/>
          <a:p>
            <a:pPr>
              <a:lnSpc>
                <a:spcPct val="125000"/>
              </a:lnSpc>
              <a:buFont typeface="Arial" panose="020B0604020202020204" pitchFamily="34" charset="0"/>
              <a:buNone/>
              <a:defRPr/>
            </a:pPr>
            <a:r>
              <a:rPr lang="zh-CN" altLang="en-US" sz="1400" b="1" noProof="1">
                <a:solidFill>
                  <a:srgbClr val="FF0066"/>
                </a:solidFill>
                <a:effectLst>
                  <a:outerShdw blurRad="38100" dist="38100" dir="2700000">
                    <a:srgbClr val="000000"/>
                  </a:outerShdw>
                </a:effectLst>
                <a:latin typeface="幼圆" panose="02010509060101010101" pitchFamily="49" charset="-122"/>
                <a:sym typeface="+mn-ea"/>
              </a:rPr>
              <a:t>二 邓小平理论的主要内容</a:t>
            </a:r>
          </a:p>
        </p:txBody>
      </p:sp>
      <p:sp>
        <p:nvSpPr>
          <p:cNvPr id="104459" name="圆角矩形 2"/>
          <p:cNvSpPr>
            <a:spLocks noChangeArrowheads="1"/>
          </p:cNvSpPr>
          <p:nvPr/>
        </p:nvSpPr>
        <p:spPr bwMode="auto">
          <a:xfrm>
            <a:off x="1795463" y="1565276"/>
            <a:ext cx="3505200" cy="1947863"/>
          </a:xfrm>
          <a:prstGeom prst="roundRect">
            <a:avLst>
              <a:gd name="adj" fmla="val 16796"/>
            </a:avLst>
          </a:prstGeom>
          <a:solidFill>
            <a:srgbClr val="FFFED5"/>
          </a:solidFill>
          <a:ln w="19050">
            <a:solidFill>
              <a:srgbClr val="FF00FF"/>
            </a:solidFill>
            <a:round/>
            <a:headEnd/>
            <a:tailEnd/>
          </a:ln>
        </p:spPr>
        <p:txBody>
          <a:bodyPr/>
          <a:lstStyle/>
          <a:p>
            <a:pPr>
              <a:lnSpc>
                <a:spcPct val="130000"/>
              </a:lnSpc>
              <a:buClr>
                <a:schemeClr val="bg1"/>
              </a:buClr>
            </a:pP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在我国落后的生产力基础上实现社会主义现代化是一项十分艰巨的事业，必须有步骤分阶段实现。</a:t>
            </a:r>
          </a:p>
        </p:txBody>
      </p:sp>
      <p:grpSp>
        <p:nvGrpSpPr>
          <p:cNvPr id="104460" name="组合 2079"/>
          <p:cNvGrpSpPr>
            <a:grpSpLocks/>
          </p:cNvGrpSpPr>
          <p:nvPr/>
        </p:nvGrpSpPr>
        <p:grpSpPr bwMode="auto">
          <a:xfrm>
            <a:off x="5608638" y="2132013"/>
            <a:ext cx="2508250" cy="495300"/>
            <a:chOff x="0" y="0"/>
            <a:chExt cx="2085" cy="384"/>
          </a:xfrm>
        </p:grpSpPr>
        <p:sp>
          <p:nvSpPr>
            <p:cNvPr id="104461"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04462"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补充：历史的回顾</a:t>
              </a:r>
            </a:p>
          </p:txBody>
        </p:sp>
      </p:grpSp>
      <p:grpSp>
        <p:nvGrpSpPr>
          <p:cNvPr id="104463" name="组合 2079"/>
          <p:cNvGrpSpPr>
            <a:grpSpLocks/>
          </p:cNvGrpSpPr>
          <p:nvPr/>
        </p:nvGrpSpPr>
        <p:grpSpPr bwMode="auto">
          <a:xfrm>
            <a:off x="5608638" y="3017838"/>
            <a:ext cx="4049712" cy="495300"/>
            <a:chOff x="0" y="0"/>
            <a:chExt cx="2085" cy="384"/>
          </a:xfrm>
        </p:grpSpPr>
        <p:sp>
          <p:nvSpPr>
            <p:cNvPr id="104464"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04465"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三步走</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发展战略的内容</a:t>
              </a:r>
            </a:p>
          </p:txBody>
        </p:sp>
      </p:grpSp>
      <p:grpSp>
        <p:nvGrpSpPr>
          <p:cNvPr id="104466" name="组合 2079"/>
          <p:cNvGrpSpPr>
            <a:grpSpLocks/>
          </p:cNvGrpSpPr>
          <p:nvPr/>
        </p:nvGrpSpPr>
        <p:grpSpPr bwMode="auto">
          <a:xfrm>
            <a:off x="5608638" y="3825875"/>
            <a:ext cx="4049712" cy="495300"/>
            <a:chOff x="0" y="0"/>
            <a:chExt cx="2085" cy="384"/>
          </a:xfrm>
        </p:grpSpPr>
        <p:sp>
          <p:nvSpPr>
            <p:cNvPr id="104467"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04468"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2</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三步走</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发展战略的意义</a:t>
              </a:r>
            </a:p>
          </p:txBody>
        </p:sp>
      </p:grpSp>
      <p:grpSp>
        <p:nvGrpSpPr>
          <p:cNvPr id="104469" name="组合 2079"/>
          <p:cNvGrpSpPr>
            <a:grpSpLocks/>
          </p:cNvGrpSpPr>
          <p:nvPr/>
        </p:nvGrpSpPr>
        <p:grpSpPr bwMode="auto">
          <a:xfrm>
            <a:off x="5602288" y="4756150"/>
            <a:ext cx="4895850" cy="495300"/>
            <a:chOff x="0" y="0"/>
            <a:chExt cx="2085" cy="384"/>
          </a:xfrm>
        </p:grpSpPr>
        <p:sp>
          <p:nvSpPr>
            <p:cNvPr id="104470"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04471" name="文本框 2081"/>
            <p:cNvSpPr txBox="1">
              <a:spLocks noChangeArrowheads="1"/>
            </p:cNvSpPr>
            <p:nvPr/>
          </p:nvSpPr>
          <p:spPr bwMode="auto">
            <a:xfrm>
              <a:off x="44" y="28"/>
              <a:ext cx="2041"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3</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三步走</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发展发展战略的保证措施</a:t>
              </a:r>
            </a:p>
          </p:txBody>
        </p:sp>
      </p:grpSp>
      <p:pic>
        <p:nvPicPr>
          <p:cNvPr id="104472" name="图片 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946276" y="3670300"/>
            <a:ext cx="3567113" cy="2674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431593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文本框 409608" descr="白色大理石"/>
          <p:cNvSpPr txBox="1">
            <a:spLocks noChangeArrowheads="1"/>
          </p:cNvSpPr>
          <p:nvPr/>
        </p:nvSpPr>
        <p:spPr bwMode="auto">
          <a:xfrm>
            <a:off x="1878014" y="1697038"/>
            <a:ext cx="2219325" cy="476250"/>
          </a:xfrm>
          <a:prstGeom prst="rect">
            <a:avLst/>
          </a:prstGeom>
          <a:blipFill dpi="0" rotWithShape="1">
            <a:blip r:embed="rId3"/>
            <a:srcRect/>
            <a:tile tx="0" ty="0" sx="100000" sy="100000" flip="none" algn="tl"/>
          </a:blipFill>
          <a:ln w="38100">
            <a:solidFill>
              <a:srgbClr val="FF66FF"/>
            </a:solidFill>
            <a:miter lim="800000"/>
            <a:headEnd/>
            <a:tailEnd/>
          </a:ln>
        </p:spPr>
        <p:txBody>
          <a:bodyPr>
            <a:spAutoFit/>
          </a:bodyPr>
          <a:lstStyle/>
          <a:p>
            <a:pPr algn="ctr">
              <a:lnSpc>
                <a:spcPct val="125000"/>
              </a:lnSpc>
              <a:spcBef>
                <a:spcPct val="50000"/>
              </a:spcBef>
              <a:buClr>
                <a:schemeClr val="bg1"/>
              </a:buClr>
            </a:pPr>
            <a:r>
              <a:rPr lang="zh-CN" altLang="en-US" sz="2000" b="1">
                <a:solidFill>
                  <a:schemeClr val="accent2"/>
                </a:solidFill>
              </a:rPr>
              <a:t>新中国成立前夕</a:t>
            </a:r>
          </a:p>
        </p:txBody>
      </p:sp>
      <p:sp>
        <p:nvSpPr>
          <p:cNvPr id="106499" name="矩形 409601"/>
          <p:cNvSpPr>
            <a:spLocks noChangeArrowheads="1"/>
          </p:cNvSpPr>
          <p:nvPr/>
        </p:nvSpPr>
        <p:spPr bwMode="auto">
          <a:xfrm>
            <a:off x="1714501" y="2468563"/>
            <a:ext cx="4284663" cy="863600"/>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spcBef>
                <a:spcPct val="20000"/>
              </a:spcBef>
            </a:pPr>
            <a:r>
              <a:rPr lang="en-US" altLang="zh-CN" sz="2000" b="1">
                <a:solidFill>
                  <a:schemeClr val="tx2"/>
                </a:solidFill>
                <a:ea typeface="宋体" panose="02010600030101010101" pitchFamily="2" charset="-122"/>
              </a:rPr>
              <a:t>  </a:t>
            </a:r>
            <a:r>
              <a:rPr lang="zh-CN" altLang="en-US" sz="2000" b="1">
                <a:solidFill>
                  <a:srgbClr val="262673"/>
                </a:solidFill>
                <a:latin typeface="幼圆" panose="02010509060101010101" pitchFamily="49" charset="-122"/>
              </a:rPr>
              <a:t>七届二中全会，把我国由农业国变为工业国，实现国家现代化。</a:t>
            </a:r>
          </a:p>
        </p:txBody>
      </p:sp>
      <p:sp>
        <p:nvSpPr>
          <p:cNvPr id="106500" name="文本框 409608" descr="白色大理石"/>
          <p:cNvSpPr txBox="1">
            <a:spLocks noChangeArrowheads="1"/>
          </p:cNvSpPr>
          <p:nvPr/>
        </p:nvSpPr>
        <p:spPr bwMode="auto">
          <a:xfrm>
            <a:off x="6199189" y="4256088"/>
            <a:ext cx="2219325" cy="476250"/>
          </a:xfrm>
          <a:prstGeom prst="rect">
            <a:avLst/>
          </a:prstGeom>
          <a:blipFill dpi="0" rotWithShape="1">
            <a:blip r:embed="rId3"/>
            <a:srcRect/>
            <a:tile tx="0" ty="0" sx="100000" sy="100000" flip="none" algn="tl"/>
          </a:blipFill>
          <a:ln w="38100">
            <a:solidFill>
              <a:srgbClr val="FF66FF"/>
            </a:solidFill>
            <a:miter lim="800000"/>
            <a:headEnd/>
            <a:tailEnd/>
          </a:ln>
        </p:spPr>
        <p:txBody>
          <a:bodyPr>
            <a:spAutoFit/>
          </a:bodyPr>
          <a:lstStyle/>
          <a:p>
            <a:pPr algn="ctr">
              <a:lnSpc>
                <a:spcPct val="125000"/>
              </a:lnSpc>
              <a:spcBef>
                <a:spcPct val="50000"/>
              </a:spcBef>
              <a:buClr>
                <a:schemeClr val="bg1"/>
              </a:buClr>
            </a:pPr>
            <a:r>
              <a:rPr lang="zh-CN" altLang="en-US" sz="2000" b="1">
                <a:solidFill>
                  <a:schemeClr val="accent2"/>
                </a:solidFill>
              </a:rPr>
              <a:t>新中国成立以后</a:t>
            </a:r>
          </a:p>
        </p:txBody>
      </p:sp>
      <p:sp>
        <p:nvSpPr>
          <p:cNvPr id="106501" name="矩形 409601"/>
          <p:cNvSpPr>
            <a:spLocks noChangeArrowheads="1"/>
          </p:cNvSpPr>
          <p:nvPr/>
        </p:nvSpPr>
        <p:spPr bwMode="auto">
          <a:xfrm>
            <a:off x="5999163" y="4868863"/>
            <a:ext cx="4284662" cy="863600"/>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spcBef>
                <a:spcPct val="20000"/>
              </a:spcBef>
            </a:pPr>
            <a:r>
              <a:rPr lang="en-US" altLang="zh-CN" sz="2000" b="1">
                <a:solidFill>
                  <a:schemeClr val="tx2"/>
                </a:solidFill>
                <a:ea typeface="宋体" panose="02010600030101010101" pitchFamily="2" charset="-122"/>
              </a:rPr>
              <a:t>  </a:t>
            </a:r>
            <a:r>
              <a:rPr lang="en-US" altLang="zh-CN" sz="2000" b="1">
                <a:solidFill>
                  <a:srgbClr val="262673"/>
                </a:solidFill>
                <a:latin typeface="幼圆" panose="02010509060101010101" pitchFamily="49" charset="-122"/>
              </a:rPr>
              <a:t>20</a:t>
            </a:r>
            <a:r>
              <a:rPr lang="zh-CN" altLang="en-US" sz="2000" b="1">
                <a:solidFill>
                  <a:srgbClr val="262673"/>
                </a:solidFill>
                <a:latin typeface="幼圆" panose="02010509060101010101" pitchFamily="49" charset="-122"/>
              </a:rPr>
              <a:t>世纪内，分两步把我国建设成为</a:t>
            </a:r>
            <a:r>
              <a:rPr lang="en-US" altLang="zh-CN" sz="2000" b="1">
                <a:solidFill>
                  <a:srgbClr val="262673"/>
                </a:solidFill>
                <a:latin typeface="幼圆" panose="02010509060101010101" pitchFamily="49" charset="-122"/>
              </a:rPr>
              <a:t>“</a:t>
            </a:r>
            <a:r>
              <a:rPr lang="zh-CN" altLang="en-US" sz="2000" b="1">
                <a:solidFill>
                  <a:srgbClr val="262673"/>
                </a:solidFill>
                <a:latin typeface="幼圆" panose="02010509060101010101" pitchFamily="49" charset="-122"/>
              </a:rPr>
              <a:t>四个现代化</a:t>
            </a:r>
            <a:r>
              <a:rPr lang="en-US" altLang="zh-CN" sz="2000" b="1">
                <a:solidFill>
                  <a:srgbClr val="262673"/>
                </a:solidFill>
                <a:latin typeface="幼圆" panose="02010509060101010101" pitchFamily="49" charset="-122"/>
              </a:rPr>
              <a:t>”</a:t>
            </a:r>
            <a:r>
              <a:rPr lang="zh-CN" altLang="en-US" sz="2000" b="1">
                <a:solidFill>
                  <a:srgbClr val="262673"/>
                </a:solidFill>
                <a:latin typeface="幼圆" panose="02010509060101010101" pitchFamily="49" charset="-122"/>
              </a:rPr>
              <a:t>的社会主义国家。</a:t>
            </a:r>
          </a:p>
        </p:txBody>
      </p:sp>
      <p:pic>
        <p:nvPicPr>
          <p:cNvPr id="106502" name="图片 9"/>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039938" y="3454400"/>
            <a:ext cx="3352800" cy="227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6503" name="图片 405508" descr="0d3238393c5c0bf594dc07"/>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48425" y="1697039"/>
            <a:ext cx="3384550" cy="2408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6504" name="组合 2053"/>
          <p:cNvGrpSpPr>
            <a:grpSpLocks/>
          </p:cNvGrpSpPr>
          <p:nvPr/>
        </p:nvGrpSpPr>
        <p:grpSpPr bwMode="auto">
          <a:xfrm>
            <a:off x="1524001" y="-28575"/>
            <a:ext cx="1985963" cy="417513"/>
            <a:chOff x="1338" y="1109"/>
            <a:chExt cx="3696" cy="384"/>
          </a:xfrm>
        </p:grpSpPr>
        <p:sp>
          <p:nvSpPr>
            <p:cNvPr id="106505"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106506" name="文本框 2055"/>
            <p:cNvSpPr txBox="1">
              <a:spLocks noChangeArrowheads="1"/>
            </p:cNvSpPr>
            <p:nvPr/>
          </p:nvSpPr>
          <p:spPr bwMode="auto">
            <a:xfrm>
              <a:off x="1485" y="1167"/>
              <a:ext cx="3549"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600" b="1">
                  <a:solidFill>
                    <a:schemeClr val="bg1"/>
                  </a:solidFill>
                  <a:latin typeface="幼圆" panose="02010509060101010101" pitchFamily="49" charset="-122"/>
                </a:rPr>
                <a:t>5 “</a:t>
              </a:r>
              <a:r>
                <a:rPr lang="zh-CN" altLang="en-US" sz="1600" b="1">
                  <a:solidFill>
                    <a:schemeClr val="bg1"/>
                  </a:solidFill>
                  <a:latin typeface="幼圆" panose="02010509060101010101" pitchFamily="49" charset="-122"/>
                </a:rPr>
                <a:t>三步走</a:t>
              </a:r>
              <a:r>
                <a:rPr lang="en-US" altLang="zh-CN" sz="1600" b="1">
                  <a:solidFill>
                    <a:schemeClr val="bg1"/>
                  </a:solidFill>
                  <a:latin typeface="幼圆" panose="02010509060101010101" pitchFamily="49" charset="-122"/>
                </a:rPr>
                <a:t>”</a:t>
              </a:r>
              <a:r>
                <a:rPr lang="zh-CN" altLang="en-US" sz="1600" b="1">
                  <a:solidFill>
                    <a:schemeClr val="bg1"/>
                  </a:solidFill>
                  <a:latin typeface="幼圆" panose="02010509060101010101" pitchFamily="49" charset="-122"/>
                </a:rPr>
                <a:t>战略</a:t>
              </a:r>
            </a:p>
          </p:txBody>
        </p:sp>
      </p:grpSp>
      <p:grpSp>
        <p:nvGrpSpPr>
          <p:cNvPr id="106507" name="组合 2079"/>
          <p:cNvGrpSpPr>
            <a:grpSpLocks/>
          </p:cNvGrpSpPr>
          <p:nvPr/>
        </p:nvGrpSpPr>
        <p:grpSpPr bwMode="auto">
          <a:xfrm>
            <a:off x="2217738" y="898525"/>
            <a:ext cx="2508250" cy="495300"/>
            <a:chOff x="0" y="0"/>
            <a:chExt cx="2085" cy="384"/>
          </a:xfrm>
        </p:grpSpPr>
        <p:sp>
          <p:nvSpPr>
            <p:cNvPr id="106508"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06509"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补充：历史的回顾</a:t>
              </a:r>
            </a:p>
          </p:txBody>
        </p:sp>
      </p:grpSp>
      <p:sp>
        <p:nvSpPr>
          <p:cNvPr id="106510" name="矩形 95252" descr="白色大理石"/>
          <p:cNvSpPr>
            <a:spLocks noChangeArrowheads="1" noChangeShapeType="1" noTextEdit="1"/>
          </p:cNvSpPr>
          <p:nvPr/>
        </p:nvSpPr>
        <p:spPr bwMode="auto">
          <a:xfrm>
            <a:off x="5062539" y="935038"/>
            <a:ext cx="5495925" cy="552450"/>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r>
              <a:rPr lang="zh-CN" altLang="en-US" sz="3600" b="1">
                <a:solidFill>
                  <a:srgbClr val="FF0000"/>
                </a:solidFill>
                <a:latin typeface="幼圆" panose="02010509060101010101" pitchFamily="49" charset="-122"/>
              </a:rPr>
              <a:t>实现现代化是近代以来中国人民梦寐以求的夙愿 </a:t>
            </a:r>
          </a:p>
        </p:txBody>
      </p:sp>
    </p:spTree>
    <p:extLst>
      <p:ext uri="{BB962C8B-B14F-4D97-AF65-F5344CB8AC3E}">
        <p14:creationId xmlns:p14="http://schemas.microsoft.com/office/powerpoint/2010/main" xmlns="" val="38639222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矩形 451588"/>
          <p:cNvSpPr>
            <a:spLocks noChangeArrowheads="1" noChangeShapeType="1" noTextEdit="1"/>
          </p:cNvSpPr>
          <p:nvPr/>
        </p:nvSpPr>
        <p:spPr bwMode="auto">
          <a:xfrm rot="5400000">
            <a:off x="1104901" y="2876551"/>
            <a:ext cx="2232025" cy="457200"/>
          </a:xfrm>
          <a:prstGeom prst="rect">
            <a:avLst/>
          </a:prstGeom>
          <a:extLst>
            <a:ext uri="{91240B29-F687-4F45-9708-019B960494DF}">
              <a14:hiddenLine xmlns:a14="http://schemas.microsoft.com/office/drawing/2010/main" xmlns="" w="9525">
                <a:noFill/>
                <a:round/>
                <a:headEnd/>
                <a:tailEnd/>
              </a14:hiddenLine>
            </a:ext>
          </a:extLst>
        </p:spPr>
        <p:txBody>
          <a:bodyPr vert="eaVert" wrap="none" fromWordArt="1">
            <a:prstTxWarp prst="textPlain">
              <a:avLst>
                <a:gd name="adj" fmla="val 50000"/>
              </a:avLst>
            </a:prstTxWarp>
            <a:scene3d>
              <a:camera prst="legacyPerspectiveFront">
                <a:rot lat="20639999" lon="20699999" rev="0"/>
              </a:camera>
              <a:lightRig rig="legacyNormal3" dir="l"/>
            </a:scene3d>
            <a:sp3d extrusionH="201600" prstMaterial="legacyPlastic">
              <a:extrusionClr>
                <a:srgbClr val="FF9966"/>
              </a:extrusionClr>
              <a:contourClr>
                <a:srgbClr val="CC0000"/>
              </a:contourClr>
            </a:sp3d>
          </a:bodyPr>
          <a:lstStyle/>
          <a:p>
            <a:pPr algn="ctr" fontAlgn="auto"/>
            <a:r>
              <a:rPr lang="zh-CN" altLang="en-US" sz="3600">
                <a:solidFill>
                  <a:srgbClr val="CC0000"/>
                </a:solidFill>
                <a:latin typeface="宋体" panose="02010600030101010101" pitchFamily="2" charset="-122"/>
                <a:ea typeface="宋体" panose="02010600030101010101" pitchFamily="2" charset="-122"/>
              </a:rPr>
              <a:t>两 步 走</a:t>
            </a:r>
          </a:p>
        </p:txBody>
      </p:sp>
      <p:pic>
        <p:nvPicPr>
          <p:cNvPr id="108546" name="图片 451593" descr="xin_110806251658156115383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283450" y="1462089"/>
            <a:ext cx="3035300" cy="3836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圆角矩形标注 6"/>
          <p:cNvSpPr>
            <a:spLocks noChangeArrowheads="1"/>
          </p:cNvSpPr>
          <p:nvPr/>
        </p:nvSpPr>
        <p:spPr bwMode="auto">
          <a:xfrm>
            <a:off x="2698750" y="1462089"/>
            <a:ext cx="4248150" cy="4243387"/>
          </a:xfrm>
          <a:prstGeom prst="wedgeRoundRectCallout">
            <a:avLst>
              <a:gd name="adj1" fmla="val 60356"/>
              <a:gd name="adj2" fmla="val 5194"/>
              <a:gd name="adj3" fmla="val 16667"/>
            </a:avLst>
          </a:prstGeom>
          <a:blipFill dpi="0" rotWithShape="1">
            <a:blip r:embed="rId3"/>
            <a:srcRect/>
            <a:tile tx="0" ty="0" sx="100000" sy="100000" flip="none" algn="tl"/>
          </a:blipFill>
          <a:ln w="76200">
            <a:solidFill>
              <a:srgbClr val="8585E0"/>
            </a:solidFill>
            <a:round/>
            <a:headEnd/>
            <a:tailEnd/>
          </a:ln>
        </p:spPr>
        <p:txBody>
          <a:bodyPr anchor="ctr"/>
          <a:lstStyle/>
          <a:p>
            <a:pPr>
              <a:lnSpc>
                <a:spcPct val="125000"/>
              </a:lnSpc>
            </a:pPr>
            <a:r>
              <a:rPr lang="en-US" altLang="zh-CN" sz="1600" b="1">
                <a:latin typeface="华文行楷" panose="02010800040101010101" pitchFamily="2" charset="-122"/>
                <a:ea typeface="华文行楷" panose="02010800040101010101" pitchFamily="2" charset="-122"/>
              </a:rPr>
              <a:t>        </a:t>
            </a:r>
            <a:r>
              <a:rPr lang="zh-CN" altLang="en-US" sz="2400" b="1">
                <a:solidFill>
                  <a:srgbClr val="000099"/>
                </a:solidFill>
                <a:latin typeface="楷体" panose="02010609060101010101" pitchFamily="49" charset="-122"/>
                <a:ea typeface="楷体" panose="02010609060101010101" pitchFamily="49" charset="-122"/>
              </a:rPr>
              <a:t>从第三个五年计划开始，我国的国民经济发展，可以按两步来考虑：第一步，建立一个独立的比较完整的工业体系和国民经济体系；第二步，全面实现农业、工业、国防和科学技术的现代化，使我国经济走在世界的前列。</a:t>
            </a:r>
          </a:p>
        </p:txBody>
      </p:sp>
      <p:sp>
        <p:nvSpPr>
          <p:cNvPr id="108549" name="文本框 409608" descr="白色大理石"/>
          <p:cNvSpPr txBox="1">
            <a:spLocks noChangeArrowheads="1"/>
          </p:cNvSpPr>
          <p:nvPr/>
        </p:nvSpPr>
        <p:spPr bwMode="auto">
          <a:xfrm>
            <a:off x="2228851" y="603251"/>
            <a:ext cx="4824413" cy="474663"/>
          </a:xfrm>
          <a:prstGeom prst="rect">
            <a:avLst/>
          </a:prstGeom>
          <a:blipFill dpi="0" rotWithShape="1">
            <a:blip r:embed="rId4"/>
            <a:srcRect/>
            <a:tile tx="0" ty="0" sx="100000" sy="100000" flip="none" algn="tl"/>
          </a:blipFill>
          <a:ln w="38100">
            <a:solidFill>
              <a:srgbClr val="FF66FF"/>
            </a:solidFill>
            <a:miter lim="800000"/>
            <a:headEnd/>
            <a:tailEnd/>
          </a:ln>
        </p:spPr>
        <p:txBody>
          <a:bodyPr>
            <a:spAutoFit/>
          </a:bodyPr>
          <a:lstStyle/>
          <a:p>
            <a:pPr algn="ctr">
              <a:lnSpc>
                <a:spcPct val="125000"/>
              </a:lnSpc>
              <a:spcBef>
                <a:spcPct val="50000"/>
              </a:spcBef>
              <a:buClr>
                <a:schemeClr val="bg1"/>
              </a:buClr>
            </a:pPr>
            <a:r>
              <a:rPr lang="en-US" altLang="zh-CN" sz="2000" b="1">
                <a:solidFill>
                  <a:schemeClr val="accent2"/>
                </a:solidFill>
              </a:rPr>
              <a:t>1964 </a:t>
            </a:r>
            <a:r>
              <a:rPr lang="zh-CN" altLang="en-US" sz="2000" b="1">
                <a:solidFill>
                  <a:schemeClr val="accent2"/>
                </a:solidFill>
              </a:rPr>
              <a:t>，周恩来，三届全国人大一次会议</a:t>
            </a:r>
          </a:p>
        </p:txBody>
      </p:sp>
      <p:grpSp>
        <p:nvGrpSpPr>
          <p:cNvPr id="108550" name="组合 2079"/>
          <p:cNvGrpSpPr>
            <a:grpSpLocks/>
          </p:cNvGrpSpPr>
          <p:nvPr/>
        </p:nvGrpSpPr>
        <p:grpSpPr bwMode="auto">
          <a:xfrm>
            <a:off x="1512887" y="31750"/>
            <a:ext cx="1957388" cy="425450"/>
            <a:chOff x="0" y="0"/>
            <a:chExt cx="2085" cy="384"/>
          </a:xfrm>
        </p:grpSpPr>
        <p:sp>
          <p:nvSpPr>
            <p:cNvPr id="108551"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08552" name="文本框 2081"/>
            <p:cNvSpPr txBox="1">
              <a:spLocks noChangeArrowheads="1"/>
            </p:cNvSpPr>
            <p:nvPr/>
          </p:nvSpPr>
          <p:spPr bwMode="auto">
            <a:xfrm>
              <a:off x="50" y="28"/>
              <a:ext cx="2035" cy="326"/>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zh-CN" altLang="en-US" sz="1600" b="1">
                  <a:solidFill>
                    <a:srgbClr val="0000FF"/>
                  </a:solidFill>
                  <a:latin typeface="幼圆" panose="02010509060101010101" pitchFamily="49" charset="-122"/>
                  <a:sym typeface="宋体" panose="02010600030101010101" pitchFamily="2" charset="-122"/>
                </a:rPr>
                <a:t>补充：历史的回顾</a:t>
              </a:r>
            </a:p>
          </p:txBody>
        </p:sp>
      </p:grpSp>
    </p:spTree>
    <p:extLst>
      <p:ext uri="{BB962C8B-B14F-4D97-AF65-F5344CB8AC3E}">
        <p14:creationId xmlns:p14="http://schemas.microsoft.com/office/powerpoint/2010/main" xmlns="" val="2069611024"/>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图片 407553" descr="20090812161139437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35226" y="1214439"/>
            <a:ext cx="2663825" cy="2517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0" name="文本框 407558"/>
          <p:cNvSpPr txBox="1">
            <a:spLocks noChangeArrowheads="1"/>
          </p:cNvSpPr>
          <p:nvPr/>
        </p:nvSpPr>
        <p:spPr bwMode="auto">
          <a:xfrm>
            <a:off x="2051051" y="3944939"/>
            <a:ext cx="8353425" cy="1246187"/>
          </a:xfrm>
          <a:prstGeom prst="rect">
            <a:avLst/>
          </a:prstGeom>
          <a:solidFill>
            <a:srgbClr val="CCFFCC"/>
          </a:solidFill>
          <a:ln w="38100">
            <a:solidFill>
              <a:schemeClr val="accent1"/>
            </a:solidFill>
            <a:miter lim="800000"/>
            <a:headEnd/>
            <a:tailEnd/>
          </a:ln>
        </p:spPr>
        <p:txBody>
          <a:bodyPr>
            <a:spAutoFit/>
          </a:bodyPr>
          <a:lstStyle/>
          <a:p>
            <a:pPr>
              <a:lnSpc>
                <a:spcPct val="125000"/>
              </a:lnSpc>
              <a:buClr>
                <a:schemeClr val="accent2"/>
              </a:buClr>
              <a:buSzPct val="80000"/>
            </a:pPr>
            <a:r>
              <a:rPr lang="en-US" altLang="zh-CN" sz="2000" b="1">
                <a:solidFill>
                  <a:srgbClr val="000099"/>
                </a:solidFill>
              </a:rPr>
              <a:t>   </a:t>
            </a:r>
            <a:r>
              <a:rPr lang="zh-CN" altLang="en-US" sz="2000" b="1">
                <a:solidFill>
                  <a:srgbClr val="FF0000"/>
                </a:solidFill>
                <a:latin typeface="楷体" panose="02010609060101010101" pitchFamily="49" charset="-122"/>
                <a:ea typeface="楷体" panose="02010609060101010101" pitchFamily="49" charset="-122"/>
              </a:rPr>
              <a:t>第一步，在</a:t>
            </a:r>
            <a:r>
              <a:rPr lang="en-US" altLang="zh-CN" sz="2000" b="1">
                <a:solidFill>
                  <a:srgbClr val="FF0000"/>
                </a:solidFill>
                <a:latin typeface="楷体" panose="02010609060101010101" pitchFamily="49" charset="-122"/>
                <a:ea typeface="楷体" panose="02010609060101010101" pitchFamily="49" charset="-122"/>
              </a:rPr>
              <a:t>1980</a:t>
            </a:r>
            <a:r>
              <a:rPr lang="zh-CN" altLang="en-US" sz="2000" b="1">
                <a:solidFill>
                  <a:srgbClr val="FF0000"/>
                </a:solidFill>
                <a:latin typeface="楷体" panose="02010609060101010101" pitchFamily="49" charset="-122"/>
                <a:ea typeface="楷体" panose="02010609060101010101" pitchFamily="49" charset="-122"/>
              </a:rPr>
              <a:t>以前，建成一个独立的比较完整的工业体系和国民经济体系；第二步，在本世纪内实现农业、工业、国防和科学技术的现代化，使我国国民经济走在世界前列。</a:t>
            </a:r>
            <a:endParaRPr lang="zh-CN" altLang="en-US" sz="2000">
              <a:solidFill>
                <a:srgbClr val="FF0000"/>
              </a:solidFill>
              <a:latin typeface="楷体" panose="02010609060101010101" pitchFamily="49" charset="-122"/>
              <a:ea typeface="楷体" panose="02010609060101010101" pitchFamily="49" charset="-122"/>
            </a:endParaRPr>
          </a:p>
        </p:txBody>
      </p:sp>
      <p:sp>
        <p:nvSpPr>
          <p:cNvPr id="109571" name="矩形 407560"/>
          <p:cNvSpPr>
            <a:spLocks noChangeArrowheads="1" noChangeShapeType="1" noTextEdit="1"/>
          </p:cNvSpPr>
          <p:nvPr/>
        </p:nvSpPr>
        <p:spPr bwMode="auto">
          <a:xfrm>
            <a:off x="1703388" y="3500439"/>
            <a:ext cx="457200" cy="700087"/>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即</a:t>
            </a:r>
          </a:p>
        </p:txBody>
      </p:sp>
      <p:sp>
        <p:nvSpPr>
          <p:cNvPr id="109572" name="文本框 407564"/>
          <p:cNvSpPr txBox="1">
            <a:spLocks noChangeArrowheads="1"/>
          </p:cNvSpPr>
          <p:nvPr/>
        </p:nvSpPr>
        <p:spPr bwMode="auto">
          <a:xfrm>
            <a:off x="5683250" y="1465264"/>
            <a:ext cx="4249738" cy="2014537"/>
          </a:xfrm>
          <a:prstGeom prst="rect">
            <a:avLst/>
          </a:prstGeom>
          <a:gradFill rotWithShape="1">
            <a:gsLst>
              <a:gs pos="0">
                <a:srgbClr val="FFFFCC"/>
              </a:gs>
              <a:gs pos="100000">
                <a:srgbClr val="CCFF33"/>
              </a:gs>
            </a:gsLst>
            <a:path path="rect">
              <a:fillToRect r="100000" b="100000"/>
            </a:path>
          </a:gradFill>
          <a:ln w="38100">
            <a:solidFill>
              <a:schemeClr val="accent1"/>
            </a:solidFill>
            <a:miter lim="800000"/>
            <a:headEnd/>
            <a:tailEnd/>
          </a:ln>
        </p:spPr>
        <p:txBody>
          <a:bodyPr>
            <a:spAutoFit/>
          </a:bodyPr>
          <a:lstStyle/>
          <a:p>
            <a:pPr>
              <a:lnSpc>
                <a:spcPct val="125000"/>
              </a:lnSpc>
              <a:buClr>
                <a:schemeClr val="accent2"/>
              </a:buClr>
              <a:buSzPct val="80000"/>
            </a:pPr>
            <a:r>
              <a:rPr lang="en-US" altLang="zh-CN" sz="2000" b="1">
                <a:solidFill>
                  <a:srgbClr val="0000FF"/>
                </a:solidFill>
                <a:latin typeface="华文行楷" panose="02010800040101010101" pitchFamily="2" charset="-122"/>
                <a:ea typeface="华文行楷" panose="02010800040101010101" pitchFamily="2" charset="-122"/>
              </a:rPr>
              <a:t>  </a:t>
            </a:r>
            <a:r>
              <a:rPr lang="en-US" altLang="zh-CN" sz="2000" b="1">
                <a:solidFill>
                  <a:srgbClr val="0000FF"/>
                </a:solidFill>
                <a:latin typeface="幼圆" panose="02010509060101010101" pitchFamily="49" charset="-122"/>
              </a:rPr>
              <a:t> </a:t>
            </a:r>
            <a:r>
              <a:rPr lang="en-US" altLang="zh-CN" sz="2000" b="1">
                <a:solidFill>
                  <a:srgbClr val="000099"/>
                </a:solidFill>
                <a:latin typeface="幼圆" panose="02010509060101010101" pitchFamily="49" charset="-122"/>
              </a:rPr>
              <a:t>1975</a:t>
            </a:r>
            <a:r>
              <a:rPr lang="zh-CN" altLang="en-US" sz="2000" b="1">
                <a:solidFill>
                  <a:srgbClr val="000099"/>
                </a:solidFill>
                <a:latin typeface="幼圆" panose="02010509060101010101" pitchFamily="49" charset="-122"/>
              </a:rPr>
              <a:t>年</a:t>
            </a:r>
            <a:r>
              <a:rPr lang="en-US" altLang="zh-CN" sz="2000" b="1">
                <a:solidFill>
                  <a:srgbClr val="000099"/>
                </a:solidFill>
                <a:latin typeface="幼圆" panose="02010509060101010101" pitchFamily="49" charset="-122"/>
              </a:rPr>
              <a:t>1</a:t>
            </a:r>
            <a:r>
              <a:rPr lang="zh-CN" altLang="en-US" sz="2000" b="1">
                <a:solidFill>
                  <a:srgbClr val="000099"/>
                </a:solidFill>
                <a:latin typeface="幼圆" panose="02010509060101010101" pitchFamily="49" charset="-122"/>
              </a:rPr>
              <a:t>月</a:t>
            </a:r>
            <a:r>
              <a:rPr lang="en-US" altLang="zh-CN" sz="2000" b="1">
                <a:solidFill>
                  <a:srgbClr val="000099"/>
                </a:solidFill>
                <a:latin typeface="幼圆" panose="02010509060101010101" pitchFamily="49" charset="-122"/>
              </a:rPr>
              <a:t>13</a:t>
            </a:r>
            <a:r>
              <a:rPr lang="zh-CN" altLang="en-US" sz="2000" b="1">
                <a:solidFill>
                  <a:srgbClr val="000099"/>
                </a:solidFill>
                <a:latin typeface="幼圆" panose="02010509060101010101" pitchFamily="49" charset="-122"/>
              </a:rPr>
              <a:t>日至</a:t>
            </a:r>
            <a:r>
              <a:rPr lang="en-US" altLang="zh-CN" sz="2000" b="1">
                <a:solidFill>
                  <a:srgbClr val="000099"/>
                </a:solidFill>
                <a:latin typeface="幼圆" panose="02010509060101010101" pitchFamily="49" charset="-122"/>
              </a:rPr>
              <a:t>17</a:t>
            </a:r>
            <a:r>
              <a:rPr lang="zh-CN" altLang="en-US" sz="2000" b="1">
                <a:solidFill>
                  <a:srgbClr val="000099"/>
                </a:solidFill>
                <a:latin typeface="幼圆" panose="02010509060101010101" pitchFamily="49" charset="-122"/>
              </a:rPr>
              <a:t>日，第四届全国人民代表大会第一次会议在北京举行。周恩来在政府工作报告中重申了三届人大指出的发展我国国民经济的两步设想，</a:t>
            </a:r>
            <a:endParaRPr lang="zh-CN" altLang="en-US" sz="2000">
              <a:latin typeface="幼圆" panose="02010509060101010101" pitchFamily="49" charset="-122"/>
            </a:endParaRPr>
          </a:p>
        </p:txBody>
      </p:sp>
      <p:sp>
        <p:nvSpPr>
          <p:cNvPr id="109574" name="文本框 409608" descr="白色大理石"/>
          <p:cNvSpPr txBox="1">
            <a:spLocks noChangeArrowheads="1"/>
          </p:cNvSpPr>
          <p:nvPr/>
        </p:nvSpPr>
        <p:spPr bwMode="auto">
          <a:xfrm>
            <a:off x="2525713" y="598488"/>
            <a:ext cx="4824412" cy="474662"/>
          </a:xfrm>
          <a:prstGeom prst="rect">
            <a:avLst/>
          </a:prstGeom>
          <a:blipFill dpi="0" rotWithShape="1">
            <a:blip r:embed="rId3"/>
            <a:srcRect/>
            <a:tile tx="0" ty="0" sx="100000" sy="100000" flip="none" algn="tl"/>
          </a:blipFill>
          <a:ln w="38100">
            <a:solidFill>
              <a:srgbClr val="FF66FF"/>
            </a:solidFill>
            <a:miter lim="800000"/>
            <a:headEnd/>
            <a:tailEnd/>
          </a:ln>
        </p:spPr>
        <p:txBody>
          <a:bodyPr>
            <a:spAutoFit/>
          </a:bodyPr>
          <a:lstStyle/>
          <a:p>
            <a:pPr algn="ctr">
              <a:lnSpc>
                <a:spcPct val="125000"/>
              </a:lnSpc>
              <a:spcBef>
                <a:spcPct val="50000"/>
              </a:spcBef>
              <a:buClr>
                <a:schemeClr val="bg1"/>
              </a:buClr>
            </a:pPr>
            <a:r>
              <a:rPr lang="en-US" altLang="zh-CN" sz="2000" b="1">
                <a:solidFill>
                  <a:schemeClr val="accent2"/>
                </a:solidFill>
              </a:rPr>
              <a:t>1975 </a:t>
            </a:r>
            <a:r>
              <a:rPr lang="zh-CN" altLang="en-US" sz="2000" b="1">
                <a:solidFill>
                  <a:schemeClr val="accent2"/>
                </a:solidFill>
              </a:rPr>
              <a:t>，周恩来，四届全国人大一次会议</a:t>
            </a:r>
          </a:p>
        </p:txBody>
      </p:sp>
      <p:grpSp>
        <p:nvGrpSpPr>
          <p:cNvPr id="109575" name="组合 2079"/>
          <p:cNvGrpSpPr>
            <a:grpSpLocks/>
          </p:cNvGrpSpPr>
          <p:nvPr/>
        </p:nvGrpSpPr>
        <p:grpSpPr bwMode="auto">
          <a:xfrm>
            <a:off x="1512887" y="31750"/>
            <a:ext cx="1957388" cy="425450"/>
            <a:chOff x="0" y="0"/>
            <a:chExt cx="2085" cy="384"/>
          </a:xfrm>
        </p:grpSpPr>
        <p:sp>
          <p:nvSpPr>
            <p:cNvPr id="109576"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09577" name="文本框 2081"/>
            <p:cNvSpPr txBox="1">
              <a:spLocks noChangeArrowheads="1"/>
            </p:cNvSpPr>
            <p:nvPr/>
          </p:nvSpPr>
          <p:spPr bwMode="auto">
            <a:xfrm>
              <a:off x="50" y="28"/>
              <a:ext cx="2035" cy="326"/>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zh-CN" altLang="en-US" sz="1600" b="1">
                  <a:solidFill>
                    <a:srgbClr val="0000FF"/>
                  </a:solidFill>
                  <a:latin typeface="幼圆" panose="02010509060101010101" pitchFamily="49" charset="-122"/>
                  <a:sym typeface="宋体" panose="02010600030101010101" pitchFamily="2" charset="-122"/>
                </a:rPr>
                <a:t>补充：历史的回顾</a:t>
              </a:r>
            </a:p>
          </p:txBody>
        </p:sp>
      </p:grpSp>
      <p:sp>
        <p:nvSpPr>
          <p:cNvPr id="109578" name="文本框 407559"/>
          <p:cNvSpPr txBox="1">
            <a:spLocks noChangeArrowheads="1"/>
          </p:cNvSpPr>
          <p:nvPr/>
        </p:nvSpPr>
        <p:spPr bwMode="auto">
          <a:xfrm>
            <a:off x="1524000" y="5343525"/>
            <a:ext cx="9144000" cy="738664"/>
          </a:xfrm>
          <a:prstGeom prst="rect">
            <a:avLst/>
          </a:prstGeom>
          <a:gradFill rotWithShape="1">
            <a:gsLst>
              <a:gs pos="0">
                <a:srgbClr val="FFFFCC"/>
              </a:gs>
              <a:gs pos="100000">
                <a:srgbClr val="CCFF33"/>
              </a:gs>
            </a:gsLst>
            <a:path path="rect">
              <a:fillToRect r="100000" b="100000"/>
            </a:path>
          </a:gradFill>
          <a:ln w="38100">
            <a:solidFill>
              <a:schemeClr val="accent1"/>
            </a:solidFill>
            <a:miter lim="800000"/>
            <a:headEnd/>
            <a:tailEnd/>
          </a:ln>
        </p:spPr>
        <p:txBody>
          <a:bodyPr>
            <a:spAutoFit/>
          </a:bodyPr>
          <a:lstStyle/>
          <a:p>
            <a:pPr>
              <a:lnSpc>
                <a:spcPct val="105000"/>
              </a:lnSpc>
              <a:buClr>
                <a:schemeClr val="accent2"/>
              </a:buClr>
              <a:buSzPct val="80000"/>
            </a:pPr>
            <a:r>
              <a:rPr lang="en-US" altLang="zh-CN" sz="1600" b="1">
                <a:solidFill>
                  <a:srgbClr val="000099"/>
                </a:solidFill>
              </a:rPr>
              <a:t>     </a:t>
            </a:r>
            <a:r>
              <a:rPr lang="zh-CN" altLang="en-US" sz="1200" b="1">
                <a:solidFill>
                  <a:srgbClr val="000099"/>
                </a:solidFill>
              </a:rPr>
              <a:t>会上张春桥作了</a:t>
            </a:r>
            <a:r>
              <a:rPr lang="en-US" altLang="zh-CN" sz="1200" b="1">
                <a:solidFill>
                  <a:srgbClr val="000099"/>
                </a:solidFill>
              </a:rPr>
              <a:t>《</a:t>
            </a:r>
            <a:r>
              <a:rPr lang="zh-CN" altLang="en-US" sz="1200" b="1">
                <a:solidFill>
                  <a:srgbClr val="000099"/>
                </a:solidFill>
              </a:rPr>
              <a:t>关于修改宪法的报告</a:t>
            </a:r>
            <a:r>
              <a:rPr lang="en-US" altLang="zh-CN" sz="1200" b="1">
                <a:solidFill>
                  <a:srgbClr val="000099"/>
                </a:solidFill>
              </a:rPr>
              <a:t>》</a:t>
            </a:r>
            <a:r>
              <a:rPr lang="zh-CN" altLang="en-US" sz="1200" b="1">
                <a:solidFill>
                  <a:srgbClr val="000099"/>
                </a:solidFill>
              </a:rPr>
              <a:t>。大会通过了宪法，批准了政府工作报告，选出了以朱德为委员长的全国人大常务委员会组成人员，任命了周恩来为总理、邓小平等为副总理的国务院组成人员，挫败了“四人帮”的组阁阴谋。会后，周恩来病重，邓小平在毛泽东支持下，实际上开始主持中央日常工作。</a:t>
            </a:r>
            <a:r>
              <a:rPr lang="zh-CN" altLang="en-US" sz="1200"/>
              <a:t> </a:t>
            </a:r>
          </a:p>
        </p:txBody>
      </p:sp>
    </p:spTree>
    <p:extLst>
      <p:ext uri="{BB962C8B-B14F-4D97-AF65-F5344CB8AC3E}">
        <p14:creationId xmlns:p14="http://schemas.microsoft.com/office/powerpoint/2010/main" xmlns="" val="1780460427"/>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文本框 408579" descr="白色大理石"/>
          <p:cNvSpPr txBox="1">
            <a:spLocks noChangeArrowheads="1"/>
          </p:cNvSpPr>
          <p:nvPr/>
        </p:nvSpPr>
        <p:spPr bwMode="auto">
          <a:xfrm>
            <a:off x="1876426" y="730250"/>
            <a:ext cx="5832475" cy="523220"/>
          </a:xfrm>
          <a:prstGeom prst="rect">
            <a:avLst/>
          </a:prstGeom>
          <a:blipFill dpi="0" rotWithShape="1">
            <a:blip r:embed="rId2"/>
            <a:srcRect/>
            <a:tile tx="0" ty="0" sx="100000" sy="100000" flip="none" algn="tl"/>
          </a:blipFill>
          <a:ln w="38100">
            <a:solidFill>
              <a:srgbClr val="FF66FF"/>
            </a:solidFill>
            <a:miter lim="800000"/>
            <a:headEnd/>
            <a:tailEnd/>
          </a:ln>
        </p:spPr>
        <p:txBody>
          <a:bodyPr>
            <a:spAutoFit/>
          </a:bodyPr>
          <a:lstStyle/>
          <a:p>
            <a:pPr>
              <a:spcBef>
                <a:spcPct val="50000"/>
              </a:spcBef>
              <a:buClr>
                <a:schemeClr val="bg1"/>
              </a:buClr>
            </a:pPr>
            <a:r>
              <a:rPr lang="zh-CN" altLang="en-US" sz="2800" b="1">
                <a:solidFill>
                  <a:srgbClr val="000099"/>
                </a:solidFill>
                <a:latin typeface="华文行楷" panose="02010800040101010101" pitchFamily="2" charset="-122"/>
                <a:ea typeface="华文行楷" panose="02010800040101010101" pitchFamily="2" charset="-122"/>
              </a:rPr>
              <a:t>批林批孔 反击右倾翻案风？？？？</a:t>
            </a:r>
          </a:p>
        </p:txBody>
      </p:sp>
      <p:pic>
        <p:nvPicPr>
          <p:cNvPr id="110594" name="图片 408580" descr="1494821_1298041003C28a"/>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92314" y="1479551"/>
            <a:ext cx="3743325" cy="2524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5" name="图片 408581" descr="002511e1df69101065dc5d"/>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880100" y="3213101"/>
            <a:ext cx="3816350" cy="251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6" name="图片 408582" descr="17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301310">
            <a:off x="2352675" y="3840164"/>
            <a:ext cx="3024188" cy="228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7" name="图片 408583" descr="20100612_f6e9ee7aafafaff31c99J7uUUfRp9UrS"/>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rot="648975">
            <a:off x="6456363" y="1435101"/>
            <a:ext cx="2881312" cy="223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8" name="图片 1"/>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512887" y="5854700"/>
            <a:ext cx="9153526"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0599" name="组合 2079"/>
          <p:cNvGrpSpPr>
            <a:grpSpLocks/>
          </p:cNvGrpSpPr>
          <p:nvPr/>
        </p:nvGrpSpPr>
        <p:grpSpPr bwMode="auto">
          <a:xfrm>
            <a:off x="1512887" y="31750"/>
            <a:ext cx="1957388" cy="425450"/>
            <a:chOff x="0" y="0"/>
            <a:chExt cx="2085" cy="384"/>
          </a:xfrm>
        </p:grpSpPr>
        <p:sp>
          <p:nvSpPr>
            <p:cNvPr id="110600"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10601" name="文本框 2081"/>
            <p:cNvSpPr txBox="1">
              <a:spLocks noChangeArrowheads="1"/>
            </p:cNvSpPr>
            <p:nvPr/>
          </p:nvSpPr>
          <p:spPr bwMode="auto">
            <a:xfrm>
              <a:off x="50" y="28"/>
              <a:ext cx="2035" cy="326"/>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zh-CN" altLang="en-US" sz="1600" b="1">
                  <a:solidFill>
                    <a:srgbClr val="0000FF"/>
                  </a:solidFill>
                  <a:latin typeface="幼圆" panose="02010509060101010101" pitchFamily="49" charset="-122"/>
                  <a:sym typeface="宋体" panose="02010600030101010101" pitchFamily="2" charset="-122"/>
                </a:rPr>
                <a:t>补充：历史的回顾</a:t>
              </a:r>
            </a:p>
          </p:txBody>
        </p:sp>
      </p:grpSp>
    </p:spTree>
    <p:extLst>
      <p:ext uri="{BB962C8B-B14F-4D97-AF65-F5344CB8AC3E}">
        <p14:creationId xmlns:p14="http://schemas.microsoft.com/office/powerpoint/2010/main" xmlns="" val="19879036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矩形 409601"/>
          <p:cNvSpPr>
            <a:spLocks noChangeArrowheads="1"/>
          </p:cNvSpPr>
          <p:nvPr/>
        </p:nvSpPr>
        <p:spPr bwMode="auto">
          <a:xfrm>
            <a:off x="1703388" y="2276475"/>
            <a:ext cx="4284662" cy="863600"/>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spcBef>
                <a:spcPct val="20000"/>
              </a:spcBef>
            </a:pPr>
            <a:r>
              <a:rPr lang="en-US" altLang="zh-CN" sz="2000" b="1">
                <a:solidFill>
                  <a:schemeClr val="tx2"/>
                </a:solidFill>
                <a:ea typeface="宋体" panose="02010600030101010101" pitchFamily="2" charset="-122"/>
              </a:rPr>
              <a:t>   </a:t>
            </a:r>
            <a:r>
              <a:rPr lang="en-US" altLang="zh-CN" sz="2000" b="1">
                <a:solidFill>
                  <a:srgbClr val="000099"/>
                </a:solidFill>
                <a:latin typeface="黑体" panose="02010609060101010101" pitchFamily="49" charset="-122"/>
                <a:ea typeface="黑体" panose="02010609060101010101" pitchFamily="49" charset="-122"/>
              </a:rPr>
              <a:t>1978</a:t>
            </a:r>
            <a:r>
              <a:rPr lang="zh-CN" altLang="en-US" sz="2000" b="1">
                <a:solidFill>
                  <a:srgbClr val="000099"/>
                </a:solidFill>
                <a:latin typeface="黑体" panose="02010609060101010101" pitchFamily="49" charset="-122"/>
                <a:ea typeface="黑体" panose="02010609060101010101" pitchFamily="49" charset="-122"/>
              </a:rPr>
              <a:t>年一年签订</a:t>
            </a:r>
            <a:r>
              <a:rPr lang="en-US" altLang="zh-CN" sz="2000" b="1">
                <a:solidFill>
                  <a:srgbClr val="000099"/>
                </a:solidFill>
                <a:latin typeface="黑体" panose="02010609060101010101" pitchFamily="49" charset="-122"/>
                <a:ea typeface="黑体" panose="02010609060101010101" pitchFamily="49" charset="-122"/>
              </a:rPr>
              <a:t>22</a:t>
            </a:r>
            <a:r>
              <a:rPr lang="zh-CN" altLang="en-US" sz="2000" b="1">
                <a:solidFill>
                  <a:srgbClr val="000099"/>
                </a:solidFill>
                <a:latin typeface="黑体" panose="02010609060101010101" pitchFamily="49" charset="-122"/>
                <a:ea typeface="黑体" panose="02010609060101010101" pitchFamily="49" charset="-122"/>
              </a:rPr>
              <a:t>个大型引进项目，共</a:t>
            </a:r>
            <a:r>
              <a:rPr lang="en-US" altLang="zh-CN" sz="2000" b="1">
                <a:solidFill>
                  <a:srgbClr val="000099"/>
                </a:solidFill>
                <a:latin typeface="黑体" panose="02010609060101010101" pitchFamily="49" charset="-122"/>
                <a:ea typeface="黑体" panose="02010609060101010101" pitchFamily="49" charset="-122"/>
              </a:rPr>
              <a:t>78</a:t>
            </a:r>
            <a:r>
              <a:rPr lang="zh-CN" altLang="en-US" sz="2000" b="1">
                <a:solidFill>
                  <a:srgbClr val="000099"/>
                </a:solidFill>
                <a:latin typeface="黑体" panose="02010609060101010101" pitchFamily="49" charset="-122"/>
                <a:ea typeface="黑体" panose="02010609060101010101" pitchFamily="49" charset="-122"/>
              </a:rPr>
              <a:t>亿美元，全部现款。</a:t>
            </a:r>
            <a:endParaRPr lang="zh-CN" altLang="en-US" sz="2000">
              <a:solidFill>
                <a:srgbClr val="000099"/>
              </a:solidFill>
              <a:latin typeface="黑体" panose="02010609060101010101" pitchFamily="49" charset="-122"/>
              <a:ea typeface="黑体" panose="02010609060101010101" pitchFamily="49" charset="-122"/>
            </a:endParaRPr>
          </a:p>
        </p:txBody>
      </p:sp>
      <p:pic>
        <p:nvPicPr>
          <p:cNvPr id="111618" name="图片 409602" descr="m"/>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633634">
            <a:off x="6167439" y="2276476"/>
            <a:ext cx="3959225" cy="273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619" name="矩形 409603"/>
          <p:cNvSpPr>
            <a:spLocks noChangeArrowheads="1"/>
          </p:cNvSpPr>
          <p:nvPr/>
        </p:nvSpPr>
        <p:spPr bwMode="auto">
          <a:xfrm>
            <a:off x="5591176" y="4868864"/>
            <a:ext cx="3457575" cy="88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30000"/>
              </a:lnSpc>
              <a:spcBef>
                <a:spcPct val="20000"/>
              </a:spcBef>
              <a:buClr>
                <a:schemeClr val="hlink"/>
              </a:buClr>
            </a:pPr>
            <a:r>
              <a:rPr lang="zh-CN" altLang="en-US" sz="2000" b="1">
                <a:solidFill>
                  <a:schemeClr val="tx2"/>
                </a:solidFill>
                <a:latin typeface="黑体" panose="02010609060101010101" pitchFamily="49" charset="-122"/>
                <a:ea typeface="黑体" panose="02010609060101010101" pitchFamily="49" charset="-122"/>
              </a:rPr>
              <a:t>曾经起到过鼓舞人心的积极作用，但实际上是做不到的。</a:t>
            </a:r>
            <a:r>
              <a:rPr lang="zh-CN" altLang="en-US">
                <a:latin typeface="黑体" panose="02010609060101010101" pitchFamily="49" charset="-122"/>
                <a:ea typeface="黑体" panose="02010609060101010101" pitchFamily="49" charset="-122"/>
              </a:rPr>
              <a:t> </a:t>
            </a:r>
          </a:p>
        </p:txBody>
      </p:sp>
      <p:pic>
        <p:nvPicPr>
          <p:cNvPr id="111620" name="图片 409604" descr="c7bb5caddfd8b79f7cd92a8d"/>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135188" y="3213100"/>
            <a:ext cx="3600450" cy="261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621" name="文本框 409607"/>
          <p:cNvSpPr txBox="1">
            <a:spLocks noChangeArrowheads="1"/>
          </p:cNvSpPr>
          <p:nvPr/>
        </p:nvSpPr>
        <p:spPr bwMode="auto">
          <a:xfrm>
            <a:off x="3689350" y="423863"/>
            <a:ext cx="6840538" cy="831850"/>
          </a:xfrm>
          <a:prstGeom prst="rect">
            <a:avLst/>
          </a:prstGeom>
          <a:gradFill rotWithShape="1">
            <a:gsLst>
              <a:gs pos="0">
                <a:srgbClr val="FFCCFF"/>
              </a:gs>
              <a:gs pos="100000">
                <a:srgbClr val="FFFFCC"/>
              </a:gs>
            </a:gsLst>
            <a:lin ang="5400000" scaled="1"/>
          </a:gradFill>
          <a:ln w="38100">
            <a:solidFill>
              <a:schemeClr val="accent1"/>
            </a:solidFill>
            <a:miter lim="800000"/>
            <a:headEnd/>
            <a:tailEnd/>
          </a:ln>
        </p:spPr>
        <p:txBody>
          <a:bodyPr>
            <a:spAutoFit/>
          </a:bodyPr>
          <a:lstStyle/>
          <a:p>
            <a:pPr>
              <a:spcBef>
                <a:spcPct val="50000"/>
              </a:spcBef>
              <a:buClr>
                <a:schemeClr val="bg1"/>
              </a:buClr>
            </a:pPr>
            <a:r>
              <a:rPr lang="en-US" altLang="zh-CN" sz="2800" b="1">
                <a:solidFill>
                  <a:srgbClr val="0000FF"/>
                </a:solidFill>
                <a:latin typeface="华文行楷" panose="02010800040101010101" pitchFamily="2" charset="-122"/>
                <a:ea typeface="华文行楷" panose="02010800040101010101" pitchFamily="2" charset="-122"/>
              </a:rPr>
              <a:t>   </a:t>
            </a:r>
            <a:r>
              <a:rPr lang="en-US" altLang="zh-CN" b="1">
                <a:solidFill>
                  <a:srgbClr val="0000FF"/>
                </a:solidFill>
              </a:rPr>
              <a:t>1977</a:t>
            </a:r>
            <a:r>
              <a:rPr lang="zh-CN" altLang="en-US" b="1">
                <a:solidFill>
                  <a:srgbClr val="0000FF"/>
                </a:solidFill>
              </a:rPr>
              <a:t>年召开的中共十一大重新提出在本世纪内实现四个现代化的目标，并把它作为新的历史时期的总任务</a:t>
            </a:r>
            <a:endParaRPr lang="zh-CN" altLang="en-US" sz="2000" b="1">
              <a:solidFill>
                <a:srgbClr val="FF0000"/>
              </a:solidFill>
              <a:latin typeface="幼圆" panose="02010509060101010101" pitchFamily="49" charset="-122"/>
            </a:endParaRPr>
          </a:p>
        </p:txBody>
      </p:sp>
      <p:sp>
        <p:nvSpPr>
          <p:cNvPr id="111622" name="文本框 409608" descr="白色大理石"/>
          <p:cNvSpPr txBox="1">
            <a:spLocks noChangeArrowheads="1"/>
          </p:cNvSpPr>
          <p:nvPr/>
        </p:nvSpPr>
        <p:spPr bwMode="auto">
          <a:xfrm>
            <a:off x="2135188" y="1450975"/>
            <a:ext cx="5530850" cy="630238"/>
          </a:xfrm>
          <a:prstGeom prst="rect">
            <a:avLst/>
          </a:prstGeom>
          <a:blipFill dpi="0" rotWithShape="1">
            <a:blip r:embed="rId5"/>
            <a:srcRect/>
            <a:tile tx="0" ty="0" sx="100000" sy="100000" flip="none" algn="tl"/>
          </a:blipFill>
          <a:ln w="38100">
            <a:solidFill>
              <a:srgbClr val="FF66FF"/>
            </a:solidFill>
            <a:miter lim="800000"/>
            <a:headEnd/>
            <a:tailEnd/>
          </a:ln>
        </p:spPr>
        <p:txBody>
          <a:bodyPr>
            <a:spAutoFit/>
          </a:bodyPr>
          <a:lstStyle/>
          <a:p>
            <a:pPr algn="ctr">
              <a:lnSpc>
                <a:spcPct val="125000"/>
              </a:lnSpc>
              <a:spcBef>
                <a:spcPct val="50000"/>
              </a:spcBef>
              <a:buClr>
                <a:schemeClr val="bg1"/>
              </a:buClr>
            </a:pPr>
            <a:r>
              <a:rPr lang="zh-CN" altLang="en-US" sz="2800" b="1" i="1"/>
              <a:t>一年初见成效  三年大见成效</a:t>
            </a:r>
            <a:r>
              <a:rPr lang="zh-CN" altLang="en-US" sz="2800" i="1"/>
              <a:t> </a:t>
            </a:r>
          </a:p>
        </p:txBody>
      </p:sp>
      <p:sp>
        <p:nvSpPr>
          <p:cNvPr id="93193" name="矩形 409609"/>
          <p:cNvSpPr/>
          <p:nvPr/>
        </p:nvSpPr>
        <p:spPr>
          <a:xfrm rot="5400000">
            <a:off x="9069361" y="3767138"/>
            <a:ext cx="2286054" cy="457200"/>
          </a:xfrm>
          <a:prstGeom prst="rect">
            <a:avLst/>
          </a:prstGeom>
        </p:spPr>
        <p:txBody>
          <a:bodyPr vert="wordArt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lstStyle/>
          <a:p>
            <a:pPr algn="ctr">
              <a:defRPr/>
            </a:pPr>
            <a:r>
              <a:rPr lang="zh-CN" altLang="en-US" sz="3600" noProof="1">
                <a:solidFill>
                  <a:srgbClr val="CC0000"/>
                </a:solidFill>
                <a:latin typeface="宋体" panose="02010600030101010101" pitchFamily="2" charset="-122"/>
                <a:ea typeface="宋体" panose="02010600030101010101" pitchFamily="2" charset="-122"/>
              </a:rPr>
              <a:t>“洋跃进”</a:t>
            </a:r>
          </a:p>
        </p:txBody>
      </p:sp>
      <p:grpSp>
        <p:nvGrpSpPr>
          <p:cNvPr id="111625" name="组合 2079"/>
          <p:cNvGrpSpPr>
            <a:grpSpLocks/>
          </p:cNvGrpSpPr>
          <p:nvPr/>
        </p:nvGrpSpPr>
        <p:grpSpPr bwMode="auto">
          <a:xfrm>
            <a:off x="1512887" y="31750"/>
            <a:ext cx="1957388" cy="425450"/>
            <a:chOff x="0" y="0"/>
            <a:chExt cx="2085" cy="384"/>
          </a:xfrm>
        </p:grpSpPr>
        <p:sp>
          <p:nvSpPr>
            <p:cNvPr id="111626"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11627" name="文本框 2081"/>
            <p:cNvSpPr txBox="1">
              <a:spLocks noChangeArrowheads="1"/>
            </p:cNvSpPr>
            <p:nvPr/>
          </p:nvSpPr>
          <p:spPr bwMode="auto">
            <a:xfrm>
              <a:off x="50" y="28"/>
              <a:ext cx="2035" cy="326"/>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zh-CN" altLang="en-US" sz="1600" b="1">
                  <a:solidFill>
                    <a:srgbClr val="0000FF"/>
                  </a:solidFill>
                  <a:latin typeface="幼圆" panose="02010509060101010101" pitchFamily="49" charset="-122"/>
                  <a:sym typeface="宋体" panose="02010600030101010101" pitchFamily="2" charset="-122"/>
                </a:rPr>
                <a:t>补充：历史的回顾</a:t>
              </a:r>
            </a:p>
          </p:txBody>
        </p:sp>
      </p:grpSp>
    </p:spTree>
    <p:extLst>
      <p:ext uri="{BB962C8B-B14F-4D97-AF65-F5344CB8AC3E}">
        <p14:creationId xmlns:p14="http://schemas.microsoft.com/office/powerpoint/2010/main" xmlns="" val="848800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图片 411651" descr="W02004072924239000975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37425" y="657226"/>
            <a:ext cx="2686050" cy="2149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6" name="圆角矩形标注 6"/>
          <p:cNvSpPr>
            <a:spLocks noChangeArrowheads="1"/>
          </p:cNvSpPr>
          <p:nvPr/>
        </p:nvSpPr>
        <p:spPr bwMode="auto">
          <a:xfrm>
            <a:off x="2257426" y="2806700"/>
            <a:ext cx="4168775" cy="914400"/>
          </a:xfrm>
          <a:prstGeom prst="wedgeRoundRectCallout">
            <a:avLst>
              <a:gd name="adj1" fmla="val 80815"/>
              <a:gd name="adj2" fmla="val -110083"/>
              <a:gd name="adj3" fmla="val 16667"/>
            </a:avLst>
          </a:prstGeom>
          <a:blipFill dpi="0" rotWithShape="1">
            <a:blip r:embed="rId3"/>
            <a:srcRect/>
            <a:tile tx="0" ty="0" sx="100000" sy="100000" flip="none" algn="tl"/>
          </a:blipFill>
          <a:ln w="19050">
            <a:solidFill>
              <a:srgbClr val="8585E0"/>
            </a:solidFill>
            <a:round/>
            <a:headEnd/>
            <a:tailEnd/>
          </a:ln>
        </p:spPr>
        <p:txBody>
          <a:bodyPr anchor="ctr"/>
          <a:lstStyle/>
          <a:p>
            <a:pPr>
              <a:lnSpc>
                <a:spcPct val="125000"/>
              </a:lnSpc>
            </a:pPr>
            <a:r>
              <a:rPr lang="en-US" altLang="zh-CN">
                <a:solidFill>
                  <a:srgbClr val="960000"/>
                </a:solidFill>
                <a:latin typeface="Times New Roman" panose="02020603050405020304" pitchFamily="18" charset="0"/>
                <a:ea typeface="华文新魏" panose="02010800040101010101" pitchFamily="2" charset="-122"/>
              </a:rPr>
              <a:t>     </a:t>
            </a:r>
            <a:r>
              <a:rPr lang="zh-CN" altLang="en-US" b="1">
                <a:solidFill>
                  <a:srgbClr val="000099"/>
                </a:solidFill>
                <a:latin typeface="楷体" panose="02010609060101010101" pitchFamily="49" charset="-122"/>
                <a:ea typeface="楷体" panose="02010609060101010101" pitchFamily="49" charset="-122"/>
              </a:rPr>
              <a:t>现在搞建设，也要适合中国情况，走出一条中国式的现代化道路。</a:t>
            </a:r>
            <a:r>
              <a:rPr lang="en-US" altLang="zh-CN" b="1">
                <a:solidFill>
                  <a:srgbClr val="000099"/>
                </a:solidFill>
                <a:latin typeface="楷体" panose="02010609060101010101" pitchFamily="49" charset="-122"/>
                <a:ea typeface="楷体" panose="02010609060101010101" pitchFamily="49" charset="-122"/>
              </a:rPr>
              <a:t>1979</a:t>
            </a:r>
          </a:p>
        </p:txBody>
      </p:sp>
      <p:sp>
        <p:nvSpPr>
          <p:cNvPr id="113668" name="圆角矩形标注 6"/>
          <p:cNvSpPr>
            <a:spLocks noChangeArrowheads="1"/>
          </p:cNvSpPr>
          <p:nvPr/>
        </p:nvSpPr>
        <p:spPr bwMode="auto">
          <a:xfrm>
            <a:off x="5805489" y="4043363"/>
            <a:ext cx="4606925" cy="1638300"/>
          </a:xfrm>
          <a:prstGeom prst="wedgeRoundRectCallout">
            <a:avLst>
              <a:gd name="adj1" fmla="val 3861"/>
              <a:gd name="adj2" fmla="val -127847"/>
              <a:gd name="adj3" fmla="val 16667"/>
            </a:avLst>
          </a:prstGeom>
          <a:blipFill dpi="0" rotWithShape="1">
            <a:blip r:embed="rId3"/>
            <a:srcRect/>
            <a:tile tx="0" ty="0" sx="100000" sy="100000" flip="none" algn="tl"/>
          </a:blipFill>
          <a:ln w="28575">
            <a:solidFill>
              <a:srgbClr val="8585E0"/>
            </a:solidFill>
            <a:round/>
            <a:headEnd/>
            <a:tailEnd/>
          </a:ln>
        </p:spPr>
        <p:txBody>
          <a:bodyPr anchor="ctr"/>
          <a:lstStyle/>
          <a:p>
            <a:pPr>
              <a:lnSpc>
                <a:spcPct val="125000"/>
              </a:lnSpc>
            </a:pPr>
            <a:r>
              <a:rPr lang="en-US" altLang="zh-CN">
                <a:solidFill>
                  <a:srgbClr val="960000"/>
                </a:solidFill>
                <a:latin typeface="Times New Roman" panose="02020603050405020304" pitchFamily="18" charset="0"/>
                <a:ea typeface="华文新魏" panose="02010800040101010101" pitchFamily="2" charset="-122"/>
              </a:rPr>
              <a:t>    </a:t>
            </a:r>
            <a:r>
              <a:rPr lang="en-US" altLang="zh-CN">
                <a:solidFill>
                  <a:srgbClr val="960000"/>
                </a:solidFill>
                <a:latin typeface="楷体" panose="02010609060101010101" pitchFamily="49" charset="-122"/>
                <a:ea typeface="楷体" panose="02010609060101010101" pitchFamily="49" charset="-122"/>
              </a:rPr>
              <a:t> </a:t>
            </a:r>
            <a:r>
              <a:rPr lang="zh-CN" altLang="en-US" b="1">
                <a:solidFill>
                  <a:srgbClr val="000099"/>
                </a:solidFill>
                <a:latin typeface="楷体" panose="02010609060101010101" pitchFamily="49" charset="-122"/>
                <a:ea typeface="楷体" panose="02010609060101010101" pitchFamily="49" charset="-122"/>
              </a:rPr>
              <a:t>我们开了大口，本世纪末实现四个现代化。后来改了个口，叫中国式的现代化，就是把标准放低一点。特别是国民生产总值，按人口平均来说不会很高。</a:t>
            </a:r>
            <a:r>
              <a:rPr lang="en-US" altLang="zh-CN" b="1">
                <a:solidFill>
                  <a:srgbClr val="000099"/>
                </a:solidFill>
                <a:latin typeface="楷体" panose="02010609060101010101" pitchFamily="49" charset="-122"/>
                <a:ea typeface="楷体" panose="02010609060101010101" pitchFamily="49" charset="-122"/>
              </a:rPr>
              <a:t>1979.10</a:t>
            </a:r>
          </a:p>
        </p:txBody>
      </p:sp>
      <p:pic>
        <p:nvPicPr>
          <p:cNvPr id="113669" name="图片 3"/>
          <p:cNvPicPr>
            <a:picLocks noChangeAspect="1" noChangeArrowheads="1"/>
          </p:cNvPicPr>
          <p:nvPr/>
        </p:nvPicPr>
        <p:blipFill>
          <a:blip r:embed="rId4">
            <a:extLst>
              <a:ext uri="{28A0092B-C50C-407E-A947-70E740481C1C}">
                <a14:useLocalDpi xmlns:a14="http://schemas.microsoft.com/office/drawing/2010/main" xmlns="" val="0"/>
              </a:ext>
            </a:extLst>
          </a:blip>
          <a:srcRect l="5931" t="5289" r="5247" b="7990"/>
          <a:stretch>
            <a:fillRect/>
          </a:stretch>
        </p:blipFill>
        <p:spPr bwMode="auto">
          <a:xfrm>
            <a:off x="1844675" y="3871914"/>
            <a:ext cx="3379788" cy="239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3670" name="组合 2053"/>
          <p:cNvGrpSpPr>
            <a:grpSpLocks/>
          </p:cNvGrpSpPr>
          <p:nvPr/>
        </p:nvGrpSpPr>
        <p:grpSpPr bwMode="auto">
          <a:xfrm>
            <a:off x="1512888" y="12700"/>
            <a:ext cx="1885951" cy="420688"/>
            <a:chOff x="1338" y="1109"/>
            <a:chExt cx="3696" cy="384"/>
          </a:xfrm>
        </p:grpSpPr>
        <p:sp>
          <p:nvSpPr>
            <p:cNvPr id="113671"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113672" name="文本框 2055"/>
            <p:cNvSpPr txBox="1">
              <a:spLocks noChangeArrowheads="1"/>
            </p:cNvSpPr>
            <p:nvPr/>
          </p:nvSpPr>
          <p:spPr bwMode="auto">
            <a:xfrm>
              <a:off x="1485" y="1167"/>
              <a:ext cx="3549" cy="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5 “</a:t>
              </a:r>
              <a:r>
                <a:rPr lang="zh-CN" altLang="en-US" sz="1400" b="1">
                  <a:solidFill>
                    <a:schemeClr val="bg1"/>
                  </a:solidFill>
                  <a:latin typeface="幼圆" panose="02010509060101010101" pitchFamily="49" charset="-122"/>
                </a:rPr>
                <a:t>三步走</a:t>
              </a:r>
              <a:r>
                <a:rPr lang="en-US" altLang="zh-CN" sz="1400" b="1">
                  <a:solidFill>
                    <a:schemeClr val="bg1"/>
                  </a:solidFill>
                  <a:latin typeface="幼圆" panose="02010509060101010101" pitchFamily="49" charset="-122"/>
                </a:rPr>
                <a:t>”</a:t>
              </a:r>
              <a:r>
                <a:rPr lang="zh-CN" altLang="en-US" sz="1400" b="1">
                  <a:solidFill>
                    <a:schemeClr val="bg1"/>
                  </a:solidFill>
                  <a:latin typeface="幼圆" panose="02010509060101010101" pitchFamily="49" charset="-122"/>
                </a:rPr>
                <a:t>战略</a:t>
              </a:r>
            </a:p>
          </p:txBody>
        </p:sp>
      </p:grpSp>
      <p:grpSp>
        <p:nvGrpSpPr>
          <p:cNvPr id="113673" name="组合 2079"/>
          <p:cNvGrpSpPr>
            <a:grpSpLocks/>
          </p:cNvGrpSpPr>
          <p:nvPr/>
        </p:nvGrpSpPr>
        <p:grpSpPr bwMode="auto">
          <a:xfrm>
            <a:off x="2179638" y="622300"/>
            <a:ext cx="4049712" cy="495300"/>
            <a:chOff x="0" y="0"/>
            <a:chExt cx="2085" cy="384"/>
          </a:xfrm>
        </p:grpSpPr>
        <p:sp>
          <p:nvSpPr>
            <p:cNvPr id="113674"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13675"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三步走</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发展战略的内容</a:t>
              </a:r>
            </a:p>
          </p:txBody>
        </p:sp>
      </p:grpSp>
      <p:sp>
        <p:nvSpPr>
          <p:cNvPr id="113676" name="圆角矩形 2"/>
          <p:cNvSpPr>
            <a:spLocks noChangeArrowheads="1"/>
          </p:cNvSpPr>
          <p:nvPr/>
        </p:nvSpPr>
        <p:spPr bwMode="auto">
          <a:xfrm>
            <a:off x="2017713" y="1300163"/>
            <a:ext cx="4648200" cy="1327150"/>
          </a:xfrm>
          <a:prstGeom prst="roundRect">
            <a:avLst>
              <a:gd name="adj" fmla="val 16796"/>
            </a:avLst>
          </a:prstGeom>
          <a:solidFill>
            <a:srgbClr val="FFFED5"/>
          </a:solidFill>
          <a:ln w="19050">
            <a:solidFill>
              <a:srgbClr val="FF00FF"/>
            </a:solidFill>
            <a:round/>
            <a:headEnd/>
            <a:tailEnd/>
          </a:ln>
        </p:spPr>
        <p:txBody>
          <a:bodyPr/>
          <a:lstStyle/>
          <a:p>
            <a:pPr>
              <a:lnSpc>
                <a:spcPct val="130000"/>
              </a:lnSpc>
              <a:buClr>
                <a:schemeClr val="bg1"/>
              </a:buClr>
            </a:pP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党的十一届三中全会以后，邓小平深入思考如何从中国的具体国情出发，加快我国的现代化问题。</a:t>
            </a:r>
          </a:p>
        </p:txBody>
      </p:sp>
      <p:sp>
        <p:nvSpPr>
          <p:cNvPr id="113677" name="矩形 411658"/>
          <p:cNvSpPr>
            <a:spLocks noChangeArrowheads="1"/>
          </p:cNvSpPr>
          <p:nvPr/>
        </p:nvSpPr>
        <p:spPr bwMode="auto">
          <a:xfrm>
            <a:off x="7283451" y="3057525"/>
            <a:ext cx="2792413" cy="742950"/>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spcBef>
                <a:spcPct val="20000"/>
              </a:spcBef>
            </a:pPr>
            <a:r>
              <a:rPr lang="zh-CN" altLang="en-US" b="1">
                <a:solidFill>
                  <a:srgbClr val="FF0000"/>
                </a:solidFill>
                <a:latin typeface="黑体" panose="02010609060101010101" pitchFamily="49" charset="-122"/>
                <a:ea typeface="黑体" panose="02010609060101010101" pitchFamily="49" charset="-122"/>
              </a:rPr>
              <a:t>第一次提出要修改原先确定的现代化的具体目标</a:t>
            </a:r>
          </a:p>
        </p:txBody>
      </p:sp>
    </p:spTree>
    <p:extLst>
      <p:ext uri="{BB962C8B-B14F-4D97-AF65-F5344CB8AC3E}">
        <p14:creationId xmlns:p14="http://schemas.microsoft.com/office/powerpoint/2010/main" xmlns="" val="1360178834"/>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文本框 445443"/>
          <p:cNvSpPr txBox="1">
            <a:spLocks noChangeArrowheads="1"/>
          </p:cNvSpPr>
          <p:nvPr/>
        </p:nvSpPr>
        <p:spPr bwMode="auto">
          <a:xfrm>
            <a:off x="2033588" y="1998664"/>
            <a:ext cx="3059112" cy="2860675"/>
          </a:xfrm>
          <a:prstGeom prst="rect">
            <a:avLst/>
          </a:prstGeom>
          <a:gradFill rotWithShape="1">
            <a:gsLst>
              <a:gs pos="0">
                <a:srgbClr val="FFFFCC"/>
              </a:gs>
              <a:gs pos="100000">
                <a:srgbClr val="CCFF33"/>
              </a:gs>
            </a:gsLst>
            <a:path path="rect">
              <a:fillToRect r="100000" b="100000"/>
            </a:path>
          </a:gradFill>
          <a:ln w="38100">
            <a:solidFill>
              <a:schemeClr val="accent1"/>
            </a:solidFill>
            <a:miter lim="800000"/>
            <a:headEnd/>
            <a:tailEnd/>
          </a:ln>
        </p:spPr>
        <p:txBody>
          <a:bodyPr>
            <a:spAutoFit/>
          </a:bodyPr>
          <a:lstStyle/>
          <a:p>
            <a:pPr>
              <a:lnSpc>
                <a:spcPct val="150000"/>
              </a:lnSpc>
              <a:buClr>
                <a:schemeClr val="accent2"/>
              </a:buClr>
              <a:buSzPct val="80000"/>
            </a:pPr>
            <a:r>
              <a:rPr lang="en-US" altLang="zh-CN" b="1">
                <a:solidFill>
                  <a:srgbClr val="0000FF"/>
                </a:solidFill>
                <a:latin typeface="华文行楷" panose="02010800040101010101" pitchFamily="2" charset="-122"/>
                <a:ea typeface="华文行楷" panose="02010800040101010101" pitchFamily="2" charset="-122"/>
              </a:rPr>
              <a:t>  </a:t>
            </a:r>
            <a:r>
              <a:rPr lang="en-US" altLang="zh-CN" sz="2400" b="1">
                <a:solidFill>
                  <a:srgbClr val="0000FF"/>
                </a:solidFill>
                <a:latin typeface="幼圆" panose="02010509060101010101" pitchFamily="49" charset="-122"/>
              </a:rPr>
              <a:t>  </a:t>
            </a:r>
            <a:r>
              <a:rPr lang="zh-CN" altLang="en-US" sz="2400" b="1">
                <a:solidFill>
                  <a:srgbClr val="0000FF"/>
                </a:solidFill>
                <a:latin typeface="楷体" panose="02010609060101010101" pitchFamily="49" charset="-122"/>
                <a:ea typeface="楷体" panose="02010609060101010101" pitchFamily="49" charset="-122"/>
              </a:rPr>
              <a:t>正式提出</a:t>
            </a:r>
            <a:r>
              <a:rPr lang="zh-CN" altLang="en-US" sz="2400" b="1">
                <a:solidFill>
                  <a:srgbClr val="0000FF"/>
                </a:solidFill>
                <a:latin typeface="幼圆" panose="02010509060101010101" pitchFamily="49" charset="-122"/>
              </a:rPr>
              <a:t>，</a:t>
            </a:r>
          </a:p>
          <a:p>
            <a:pPr>
              <a:lnSpc>
                <a:spcPct val="150000"/>
              </a:lnSpc>
              <a:buClr>
                <a:schemeClr val="accent2"/>
              </a:buClr>
              <a:buSzPct val="80000"/>
            </a:pPr>
            <a:r>
              <a:rPr lang="zh-CN" altLang="en-US" sz="2400" b="1">
                <a:solidFill>
                  <a:srgbClr val="0000FF"/>
                </a:solidFill>
                <a:latin typeface="幼圆" panose="02010509060101010101" pitchFamily="49" charset="-122"/>
              </a:rPr>
              <a:t>  到</a:t>
            </a:r>
            <a:r>
              <a:rPr lang="en-US" altLang="zh-CN" sz="2400" b="1">
                <a:solidFill>
                  <a:srgbClr val="0000FF"/>
                </a:solidFill>
                <a:latin typeface="幼圆" panose="02010509060101010101" pitchFamily="49" charset="-122"/>
              </a:rPr>
              <a:t>20</a:t>
            </a:r>
            <a:r>
              <a:rPr lang="zh-CN" altLang="en-US" sz="2400" b="1">
                <a:solidFill>
                  <a:srgbClr val="0000FF"/>
                </a:solidFill>
                <a:latin typeface="幼圆" panose="02010509060101010101" pitchFamily="49" charset="-122"/>
              </a:rPr>
              <a:t>世纪末分“</a:t>
            </a:r>
            <a:r>
              <a:rPr lang="zh-CN" altLang="en-US" sz="2400" b="1">
                <a:solidFill>
                  <a:srgbClr val="FF0000"/>
                </a:solidFill>
                <a:latin typeface="幼圆" panose="02010509060101010101" pitchFamily="49" charset="-122"/>
              </a:rPr>
              <a:t>两步走</a:t>
            </a:r>
            <a:r>
              <a:rPr lang="zh-CN" altLang="en-US" sz="2400" b="1">
                <a:solidFill>
                  <a:srgbClr val="0000FF"/>
                </a:solidFill>
                <a:latin typeface="幼圆" panose="02010509060101010101" pitchFamily="49" charset="-122"/>
              </a:rPr>
              <a:t>”实现工农业总产值</a:t>
            </a:r>
            <a:r>
              <a:rPr lang="zh-CN" altLang="en-US" sz="2400" b="1">
                <a:solidFill>
                  <a:srgbClr val="FF0000"/>
                </a:solidFill>
                <a:latin typeface="幼圆" panose="02010509060101010101" pitchFamily="49" charset="-122"/>
              </a:rPr>
              <a:t>翻两番</a:t>
            </a:r>
            <a:r>
              <a:rPr lang="zh-CN" altLang="en-US" sz="2400" b="1">
                <a:solidFill>
                  <a:srgbClr val="0000FF"/>
                </a:solidFill>
                <a:latin typeface="幼圆" panose="02010509060101010101" pitchFamily="49" charset="-122"/>
              </a:rPr>
              <a:t>，实现小康社会。</a:t>
            </a:r>
          </a:p>
        </p:txBody>
      </p:sp>
      <p:pic>
        <p:nvPicPr>
          <p:cNvPr id="114690" name="图片 445448" descr="90fba6015589120e58960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329238" y="204789"/>
            <a:ext cx="4792662" cy="3201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4692" name="图片 445456" descr="Img357651541"/>
          <p:cNvPicPr>
            <a:picLocks noChangeAspect="1" noChangeArrowheads="1"/>
          </p:cNvPicPr>
          <p:nvPr/>
        </p:nvPicPr>
        <p:blipFill>
          <a:blip r:embed="rId3">
            <a:clrChange>
              <a:clrFrom>
                <a:srgbClr val="F8F8F8"/>
              </a:clrFrom>
              <a:clrTo>
                <a:srgbClr val="F8F8F8">
                  <a:alpha val="0"/>
                </a:srgbClr>
              </a:clrTo>
            </a:clrChange>
            <a:extLst>
              <a:ext uri="{28A0092B-C50C-407E-A947-70E740481C1C}">
                <a14:useLocalDpi xmlns:a14="http://schemas.microsoft.com/office/drawing/2010/main" xmlns="" val="0"/>
              </a:ext>
            </a:extLst>
          </a:blip>
          <a:srcRect/>
          <a:stretch>
            <a:fillRect/>
          </a:stretch>
        </p:blipFill>
        <p:spPr bwMode="auto">
          <a:xfrm>
            <a:off x="5819775" y="3625850"/>
            <a:ext cx="3810000" cy="222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3" name="文本框 409608" descr="白色大理石"/>
          <p:cNvSpPr txBox="1">
            <a:spLocks noChangeArrowheads="1"/>
          </p:cNvSpPr>
          <p:nvPr/>
        </p:nvSpPr>
        <p:spPr bwMode="auto">
          <a:xfrm>
            <a:off x="2917826" y="1120775"/>
            <a:ext cx="1292225" cy="476250"/>
          </a:xfrm>
          <a:prstGeom prst="rect">
            <a:avLst/>
          </a:prstGeom>
          <a:blipFill dpi="0" rotWithShape="1">
            <a:blip r:embed="rId4"/>
            <a:srcRect/>
            <a:tile tx="0" ty="0" sx="100000" sy="100000" flip="none" algn="tl"/>
          </a:blipFill>
          <a:ln w="38100">
            <a:solidFill>
              <a:srgbClr val="FF66FF"/>
            </a:solidFill>
            <a:miter lim="800000"/>
            <a:headEnd/>
            <a:tailEnd/>
          </a:ln>
        </p:spPr>
        <p:txBody>
          <a:bodyPr>
            <a:spAutoFit/>
          </a:bodyPr>
          <a:lstStyle/>
          <a:p>
            <a:pPr algn="ctr">
              <a:lnSpc>
                <a:spcPct val="125000"/>
              </a:lnSpc>
              <a:spcBef>
                <a:spcPct val="50000"/>
              </a:spcBef>
              <a:buClr>
                <a:schemeClr val="bg1"/>
              </a:buClr>
            </a:pPr>
            <a:r>
              <a:rPr lang="zh-CN" altLang="en-US" sz="2000" b="1">
                <a:solidFill>
                  <a:schemeClr val="accent2"/>
                </a:solidFill>
              </a:rPr>
              <a:t>十二大</a:t>
            </a:r>
          </a:p>
        </p:txBody>
      </p:sp>
      <p:grpSp>
        <p:nvGrpSpPr>
          <p:cNvPr id="114694" name="组合 2079"/>
          <p:cNvGrpSpPr>
            <a:grpSpLocks/>
          </p:cNvGrpSpPr>
          <p:nvPr/>
        </p:nvGrpSpPr>
        <p:grpSpPr bwMode="auto">
          <a:xfrm>
            <a:off x="1512888" y="15875"/>
            <a:ext cx="3154363" cy="495300"/>
            <a:chOff x="0" y="0"/>
            <a:chExt cx="2085" cy="384"/>
          </a:xfrm>
        </p:grpSpPr>
        <p:sp>
          <p:nvSpPr>
            <p:cNvPr id="114695"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14696"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1600" b="1">
                  <a:solidFill>
                    <a:srgbClr val="0000FF"/>
                  </a:solidFill>
                  <a:latin typeface="幼圆" panose="02010509060101010101" pitchFamily="49" charset="-122"/>
                  <a:sym typeface="宋体" panose="02010600030101010101" pitchFamily="2" charset="-122"/>
                </a:rPr>
                <a:t>）</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三步走</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发展战略的内容</a:t>
              </a:r>
            </a:p>
          </p:txBody>
        </p:sp>
      </p:grpSp>
    </p:spTree>
    <p:extLst>
      <p:ext uri="{BB962C8B-B14F-4D97-AF65-F5344CB8AC3E}">
        <p14:creationId xmlns:p14="http://schemas.microsoft.com/office/powerpoint/2010/main" xmlns="" val="26821494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文本框 416769"/>
          <p:cNvSpPr txBox="1">
            <a:spLocks noChangeArrowheads="1"/>
          </p:cNvSpPr>
          <p:nvPr/>
        </p:nvSpPr>
        <p:spPr bwMode="auto">
          <a:xfrm>
            <a:off x="2382838" y="1228725"/>
            <a:ext cx="4157662" cy="1016000"/>
          </a:xfrm>
          <a:prstGeom prst="rect">
            <a:avLst/>
          </a:prstGeom>
          <a:solidFill>
            <a:srgbClr val="FFFFCC"/>
          </a:solidFill>
          <a:ln w="38100">
            <a:solidFill>
              <a:schemeClr val="accent1"/>
            </a:solidFill>
            <a:miter lim="800000"/>
            <a:headEnd/>
            <a:tailEnd/>
          </a:ln>
        </p:spPr>
        <p:txBody>
          <a:bodyPr>
            <a:spAutoFit/>
          </a:bodyPr>
          <a:lstStyle/>
          <a:p>
            <a:pPr>
              <a:lnSpc>
                <a:spcPct val="150000"/>
              </a:lnSpc>
              <a:buClr>
                <a:schemeClr val="bg1"/>
              </a:buClr>
            </a:pPr>
            <a:r>
              <a:rPr lang="en-US" altLang="zh-CN" sz="1600" b="1">
                <a:solidFill>
                  <a:srgbClr val="0000FF"/>
                </a:solidFill>
                <a:latin typeface="华文行楷" panose="02010800040101010101" pitchFamily="2" charset="-122"/>
                <a:ea typeface="华文行楷" panose="02010800040101010101" pitchFamily="2" charset="-122"/>
              </a:rPr>
              <a:t>   </a:t>
            </a:r>
            <a:r>
              <a:rPr lang="en-US" altLang="zh-CN" sz="2000" b="1">
                <a:solidFill>
                  <a:srgbClr val="0000FF"/>
                </a:solidFill>
                <a:latin typeface="幼圆" panose="02010509060101010101" pitchFamily="49" charset="-122"/>
              </a:rPr>
              <a:t>  </a:t>
            </a:r>
            <a:r>
              <a:rPr lang="zh-CN" altLang="en-US" sz="2000" b="1">
                <a:solidFill>
                  <a:srgbClr val="0000FF"/>
                </a:solidFill>
                <a:latin typeface="幼圆" panose="02010509060101010101" pitchFamily="49" charset="-122"/>
              </a:rPr>
              <a:t>邓小平第一次提出了了分</a:t>
            </a:r>
            <a:r>
              <a:rPr lang="en-US" altLang="zh-CN" sz="2000" b="1">
                <a:solidFill>
                  <a:srgbClr val="0000FF"/>
                </a:solidFill>
                <a:latin typeface="幼圆" panose="02010509060101010101" pitchFamily="49" charset="-122"/>
              </a:rPr>
              <a:t>“</a:t>
            </a:r>
            <a:r>
              <a:rPr lang="zh-CN" altLang="en-US" sz="2000" b="1">
                <a:solidFill>
                  <a:srgbClr val="0000FF"/>
                </a:solidFill>
                <a:latin typeface="幼圆" panose="02010509060101010101" pitchFamily="49" charset="-122"/>
              </a:rPr>
              <a:t>三步走</a:t>
            </a:r>
            <a:r>
              <a:rPr lang="en-US" altLang="zh-CN" sz="2000" b="1">
                <a:solidFill>
                  <a:srgbClr val="0000FF"/>
                </a:solidFill>
                <a:latin typeface="幼圆" panose="02010509060101010101" pitchFamily="49" charset="-122"/>
              </a:rPr>
              <a:t>”</a:t>
            </a:r>
            <a:r>
              <a:rPr lang="zh-CN" altLang="en-US" sz="2000" b="1">
                <a:solidFill>
                  <a:srgbClr val="0000FF"/>
                </a:solidFill>
                <a:latin typeface="幼圆" panose="02010509060101010101" pitchFamily="49" charset="-122"/>
              </a:rPr>
              <a:t>基本实现现代化的战略。       </a:t>
            </a:r>
          </a:p>
        </p:txBody>
      </p:sp>
      <p:pic>
        <p:nvPicPr>
          <p:cNvPr id="115714" name="图片 416770" descr="F200606141422010007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89751" y="190500"/>
            <a:ext cx="3514725" cy="2503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5715" name="矩形 416774"/>
          <p:cNvSpPr>
            <a:spLocks noChangeArrowheads="1" noChangeShapeType="1" noTextEdit="1"/>
          </p:cNvSpPr>
          <p:nvPr/>
        </p:nvSpPr>
        <p:spPr bwMode="auto">
          <a:xfrm rot="5400000">
            <a:off x="1323976" y="1592264"/>
            <a:ext cx="1476375" cy="288925"/>
          </a:xfrm>
          <a:prstGeom prst="rect">
            <a:avLst/>
          </a:prstGeom>
          <a:extLst>
            <a:ext uri="{91240B29-F687-4F45-9708-019B960494DF}">
              <a14:hiddenLine xmlns:a14="http://schemas.microsoft.com/office/drawing/2010/main" xmlns="" w="9525">
                <a:noFill/>
                <a:round/>
                <a:headEnd/>
                <a:tailEnd/>
              </a14:hiddenLine>
            </a:ext>
          </a:extLst>
        </p:spPr>
        <p:txBody>
          <a:bodyPr vert="eaVert" wrap="none" fromWordArt="1">
            <a:prstTxWarp prst="textPlain">
              <a:avLst>
                <a:gd name="adj" fmla="val 50000"/>
              </a:avLst>
            </a:prstTxWarp>
            <a:scene3d>
              <a:camera prst="legacyPerspectiveFront">
                <a:rot lat="20639999" lon="20699999" rev="0"/>
              </a:camera>
              <a:lightRig rig="legacyNormal3" dir="l"/>
            </a:scene3d>
            <a:sp3d extrusionH="201600" prstMaterial="legacyPlastic">
              <a:extrusionClr>
                <a:srgbClr val="FF9966"/>
              </a:extrusionClr>
              <a:contourClr>
                <a:srgbClr val="CC0000"/>
              </a:contourClr>
            </a:sp3d>
          </a:bodyPr>
          <a:lstStyle/>
          <a:p>
            <a:pPr algn="ctr" fontAlgn="auto"/>
            <a:r>
              <a:rPr lang="zh-CN" altLang="en-US" sz="3600">
                <a:solidFill>
                  <a:srgbClr val="CC0000"/>
                </a:solidFill>
                <a:latin typeface="宋体" panose="02010600030101010101" pitchFamily="2" charset="-122"/>
                <a:ea typeface="宋体" panose="02010600030101010101" pitchFamily="2" charset="-122"/>
              </a:rPr>
              <a:t>三步走</a:t>
            </a:r>
          </a:p>
        </p:txBody>
      </p:sp>
      <p:sp>
        <p:nvSpPr>
          <p:cNvPr id="115717" name="圆角矩形标注 6"/>
          <p:cNvSpPr>
            <a:spLocks noChangeArrowheads="1"/>
          </p:cNvSpPr>
          <p:nvPr/>
        </p:nvSpPr>
        <p:spPr bwMode="auto">
          <a:xfrm>
            <a:off x="1698626" y="2693989"/>
            <a:ext cx="8861425" cy="3241675"/>
          </a:xfrm>
          <a:prstGeom prst="wedgeRoundRectCallout">
            <a:avLst>
              <a:gd name="adj1" fmla="val 12880"/>
              <a:gd name="adj2" fmla="val -58255"/>
              <a:gd name="adj3" fmla="val 16667"/>
            </a:avLst>
          </a:prstGeom>
          <a:blipFill dpi="0" rotWithShape="1">
            <a:blip r:embed="rId3"/>
            <a:srcRect/>
            <a:tile tx="0" ty="0" sx="100000" sy="100000" flip="none" algn="tl"/>
          </a:blipFill>
          <a:ln w="76200">
            <a:solidFill>
              <a:srgbClr val="8585E0"/>
            </a:solidFill>
            <a:round/>
            <a:headEnd/>
            <a:tailEnd/>
          </a:ln>
        </p:spPr>
        <p:txBody>
          <a:bodyPr anchor="ctr"/>
          <a:lstStyle/>
          <a:p>
            <a:pPr>
              <a:lnSpc>
                <a:spcPts val="2500"/>
              </a:lnSpc>
            </a:pPr>
            <a:r>
              <a:rPr lang="en-US" altLang="zh-CN" sz="2800">
                <a:solidFill>
                  <a:srgbClr val="960000"/>
                </a:solidFill>
                <a:latin typeface="Times New Roman" panose="02020603050405020304" pitchFamily="18" charset="0"/>
                <a:ea typeface="华文新魏" panose="02010800040101010101" pitchFamily="2" charset="-122"/>
              </a:rPr>
              <a:t>   </a:t>
            </a:r>
            <a:r>
              <a:rPr lang="en-US" altLang="zh-CN" sz="1400">
                <a:solidFill>
                  <a:srgbClr val="960000"/>
                </a:solidFill>
                <a:latin typeface="楷体" panose="02010609060101010101" pitchFamily="49" charset="-122"/>
                <a:ea typeface="楷体" panose="02010609060101010101" pitchFamily="49" charset="-122"/>
              </a:rPr>
              <a:t> </a:t>
            </a:r>
            <a:r>
              <a:rPr lang="zh-CN" altLang="en-US" sz="1400" b="1">
                <a:latin typeface="楷体" panose="02010609060101010101" pitchFamily="49" charset="-122"/>
                <a:ea typeface="楷体" panose="02010609060101010101" pitchFamily="49" charset="-122"/>
              </a:rPr>
              <a:t>总的说我们的情况是好的。粉碎‘四人帮’以后，从十一届三中全会开始，我们制定了一系列新的方针政策，实践证明这些方针政策是正确的。但毕竟我们只是开步走。我们原定的目标是，</a:t>
            </a:r>
            <a:r>
              <a:rPr lang="zh-CN" altLang="en-US" sz="2000" b="1">
                <a:solidFill>
                  <a:srgbClr val="FF0000"/>
                </a:solidFill>
                <a:latin typeface="幼圆" panose="02010509060101010101" pitchFamily="49" charset="-122"/>
              </a:rPr>
              <a:t>第一步在八十年代翻一番。以一九八０年为基数，当时国民生产总值人均只有二百五十美元，翻一番，达到五百美元。第二步是到本世纪末，再翻一番，人均达到一千美元</a:t>
            </a:r>
            <a:r>
              <a:rPr lang="zh-CN" altLang="en-US" b="1">
                <a:solidFill>
                  <a:srgbClr val="FF0000"/>
                </a:solidFill>
                <a:latin typeface="幼圆" panose="02010509060101010101" pitchFamily="49" charset="-122"/>
              </a:rPr>
              <a:t>。</a:t>
            </a:r>
            <a:r>
              <a:rPr lang="zh-CN" altLang="en-US" sz="1400" b="1">
                <a:latin typeface="楷体" panose="02010609060101010101" pitchFamily="49" charset="-122"/>
                <a:ea typeface="楷体" panose="02010609060101010101" pitchFamily="49" charset="-122"/>
              </a:rPr>
              <a:t>实现这个目标意味着我们进入小康社会，把贫困的中国变成小康的中国。那时国民生产总值超过一万亿美元，虽然人均数还很低，但是国家的力量有很大增加。我们制定的目标</a:t>
            </a:r>
            <a:r>
              <a:rPr lang="zh-CN" altLang="en-US" sz="2000" b="1">
                <a:solidFill>
                  <a:srgbClr val="FF0000"/>
                </a:solidFill>
                <a:latin typeface="幼圆" panose="02010509060101010101" pitchFamily="49" charset="-122"/>
              </a:rPr>
              <a:t>更重要的还是第三步，在下世纪用三十年到五十年再翻两番，大体上达到人均四千美元。</a:t>
            </a:r>
            <a:r>
              <a:rPr lang="zh-CN" altLang="en-US" sz="1400" b="1">
                <a:latin typeface="楷体" panose="02010609060101010101" pitchFamily="49" charset="-122"/>
                <a:ea typeface="楷体" panose="02010609060101010101" pitchFamily="49" charset="-122"/>
              </a:rPr>
              <a:t>做到这一步，中国就达到中等发达的水平。这是我们的雄心壮志。目标不高，但做起来可不容易。</a:t>
            </a:r>
            <a:endParaRPr lang="zh-CN" altLang="en-US" sz="1600" b="1">
              <a:latin typeface="楷体" panose="02010609060101010101" pitchFamily="49" charset="-122"/>
              <a:ea typeface="楷体" panose="02010609060101010101" pitchFamily="49" charset="-122"/>
            </a:endParaRPr>
          </a:p>
        </p:txBody>
      </p:sp>
      <p:sp>
        <p:nvSpPr>
          <p:cNvPr id="115718" name="文本框 409608" descr="白色大理石"/>
          <p:cNvSpPr txBox="1">
            <a:spLocks noChangeArrowheads="1"/>
          </p:cNvSpPr>
          <p:nvPr/>
        </p:nvSpPr>
        <p:spPr bwMode="auto">
          <a:xfrm>
            <a:off x="2206626" y="633413"/>
            <a:ext cx="1711325" cy="474662"/>
          </a:xfrm>
          <a:prstGeom prst="rect">
            <a:avLst/>
          </a:prstGeom>
          <a:blipFill dpi="0" rotWithShape="1">
            <a:blip r:embed="rId4"/>
            <a:srcRect/>
            <a:tile tx="0" ty="0" sx="100000" sy="100000" flip="none" algn="tl"/>
          </a:blipFill>
          <a:ln w="38100">
            <a:solidFill>
              <a:srgbClr val="FF66FF"/>
            </a:solidFill>
            <a:miter lim="800000"/>
            <a:headEnd/>
            <a:tailEnd/>
          </a:ln>
        </p:spPr>
        <p:txBody>
          <a:bodyPr>
            <a:spAutoFit/>
          </a:bodyPr>
          <a:lstStyle/>
          <a:p>
            <a:pPr algn="ctr">
              <a:lnSpc>
                <a:spcPct val="125000"/>
              </a:lnSpc>
              <a:spcBef>
                <a:spcPct val="50000"/>
              </a:spcBef>
              <a:buClr>
                <a:schemeClr val="bg1"/>
              </a:buClr>
            </a:pPr>
            <a:r>
              <a:rPr lang="en-US" altLang="zh-CN" sz="2000" b="1">
                <a:solidFill>
                  <a:schemeClr val="accent2"/>
                </a:solidFill>
              </a:rPr>
              <a:t>1987,4</a:t>
            </a:r>
            <a:endParaRPr lang="zh-CN" altLang="en-US" sz="2000" b="1">
              <a:solidFill>
                <a:schemeClr val="accent2"/>
              </a:solidFill>
            </a:endParaRPr>
          </a:p>
        </p:txBody>
      </p:sp>
      <p:sp>
        <p:nvSpPr>
          <p:cNvPr id="2" name="矩形 416772"/>
          <p:cNvSpPr/>
          <p:nvPr/>
        </p:nvSpPr>
        <p:spPr>
          <a:xfrm>
            <a:off x="7507288" y="2111376"/>
            <a:ext cx="3052762" cy="460375"/>
          </a:xfrm>
          <a:prstGeom prst="rect">
            <a:avLst/>
          </a:prstGeom>
          <a:solidFill>
            <a:schemeClr val="accent3">
              <a:lumMod val="95000"/>
            </a:schemeClr>
          </a:solidFill>
          <a:ln w="9525">
            <a:noFill/>
          </a:ln>
        </p:spPr>
        <p:txBody>
          <a:bodyPr anchor="ctr">
            <a:spAutoFit/>
          </a:bodyPr>
          <a:lstStyle/>
          <a:p>
            <a:pPr>
              <a:defRPr/>
            </a:pPr>
            <a:r>
              <a:rPr lang="zh-CN" altLang="en-US" sz="1200" b="1" noProof="1">
                <a:latin typeface="楷体" panose="02010609060101010101" pitchFamily="49" charset="-122"/>
                <a:ea typeface="楷体" panose="02010609060101010101" pitchFamily="49" charset="-122"/>
                <a:cs typeface="楷体" panose="02010609060101010101" pitchFamily="49" charset="-122"/>
              </a:rPr>
              <a:t>１９８７年４月３０日，邓小平会见西班牙工人社会党副总书记、政府副首相格拉</a:t>
            </a:r>
            <a:r>
              <a:rPr lang="zh-CN" altLang="en-US" sz="1200" noProof="1">
                <a:latin typeface="楷体" panose="02010609060101010101" pitchFamily="49" charset="-122"/>
                <a:ea typeface="楷体" panose="02010609060101010101" pitchFamily="49" charset="-122"/>
                <a:cs typeface="楷体" panose="02010609060101010101" pitchFamily="49" charset="-122"/>
              </a:rPr>
              <a:t> </a:t>
            </a:r>
          </a:p>
        </p:txBody>
      </p:sp>
      <p:grpSp>
        <p:nvGrpSpPr>
          <p:cNvPr id="115720" name="组合 2079"/>
          <p:cNvGrpSpPr>
            <a:grpSpLocks/>
          </p:cNvGrpSpPr>
          <p:nvPr/>
        </p:nvGrpSpPr>
        <p:grpSpPr bwMode="auto">
          <a:xfrm>
            <a:off x="1512888" y="15875"/>
            <a:ext cx="3238501" cy="495300"/>
            <a:chOff x="0" y="0"/>
            <a:chExt cx="2085" cy="384"/>
          </a:xfrm>
        </p:grpSpPr>
        <p:sp>
          <p:nvSpPr>
            <p:cNvPr id="115721"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15722"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1600" b="1">
                  <a:solidFill>
                    <a:srgbClr val="0000FF"/>
                  </a:solidFill>
                  <a:latin typeface="幼圆" panose="02010509060101010101" pitchFamily="49" charset="-122"/>
                  <a:sym typeface="宋体" panose="02010600030101010101" pitchFamily="2" charset="-122"/>
                </a:rPr>
                <a:t>）</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三步走</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发展战略的内容</a:t>
              </a:r>
            </a:p>
          </p:txBody>
        </p:sp>
      </p:grpSp>
    </p:spTree>
    <p:extLst>
      <p:ext uri="{BB962C8B-B14F-4D97-AF65-F5344CB8AC3E}">
        <p14:creationId xmlns:p14="http://schemas.microsoft.com/office/powerpoint/2010/main" xmlns="" val="2924945510"/>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文本框 418818"/>
          <p:cNvSpPr txBox="1">
            <a:spLocks noChangeArrowheads="1"/>
          </p:cNvSpPr>
          <p:nvPr/>
        </p:nvSpPr>
        <p:spPr bwMode="auto">
          <a:xfrm>
            <a:off x="3503613" y="1341439"/>
            <a:ext cx="4737100" cy="860425"/>
          </a:xfrm>
          <a:prstGeom prst="rect">
            <a:avLst/>
          </a:prstGeom>
          <a:solidFill>
            <a:srgbClr val="FFFEE8"/>
          </a:solidFill>
          <a:ln w="9525">
            <a:solidFill>
              <a:srgbClr val="FFCC00"/>
            </a:solidFill>
            <a:miter lim="800000"/>
            <a:headEnd/>
            <a:tailEnd/>
          </a:ln>
          <a:effectLst>
            <a:outerShdw dist="89803" dir="2700000" algn="ctr" rotWithShape="0">
              <a:schemeClr val="bg2"/>
            </a:outerShdw>
          </a:effectLst>
        </p:spPr>
        <p:txBody>
          <a:bodyPr>
            <a:spAutoFit/>
          </a:bodyPr>
          <a:lstStyle/>
          <a:p>
            <a:pPr algn="just">
              <a:lnSpc>
                <a:spcPct val="125000"/>
              </a:lnSpc>
              <a:buClr>
                <a:schemeClr val="bg1"/>
              </a:buClr>
            </a:pPr>
            <a:r>
              <a:rPr lang="en-US" altLang="zh-CN" sz="2000" b="1">
                <a:solidFill>
                  <a:srgbClr val="0000FF"/>
                </a:solidFill>
                <a:latin typeface="楷体_GB2312" pitchFamily="49" charset="-122"/>
                <a:ea typeface="楷体_GB2312" pitchFamily="49" charset="-122"/>
              </a:rPr>
              <a:t> </a:t>
            </a: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从</a:t>
            </a:r>
            <a:r>
              <a:rPr lang="en-US" altLang="zh-CN" sz="2000" b="1">
                <a:solidFill>
                  <a:srgbClr val="0000FF"/>
                </a:solidFill>
                <a:latin typeface="楷体" panose="02010609060101010101" pitchFamily="49" charset="-122"/>
                <a:ea typeface="楷体" panose="02010609060101010101" pitchFamily="49" charset="-122"/>
              </a:rPr>
              <a:t>1981</a:t>
            </a:r>
            <a:r>
              <a:rPr lang="zh-CN" altLang="en-US" sz="2000" b="1">
                <a:solidFill>
                  <a:srgbClr val="0000FF"/>
                </a:solidFill>
                <a:latin typeface="楷体" panose="02010609060101010101" pitchFamily="49" charset="-122"/>
                <a:ea typeface="楷体" panose="02010609060101010101" pitchFamily="49" charset="-122"/>
              </a:rPr>
              <a:t>到</a:t>
            </a:r>
            <a:r>
              <a:rPr lang="en-US" altLang="zh-CN" sz="2000" b="1">
                <a:solidFill>
                  <a:srgbClr val="0000FF"/>
                </a:solidFill>
                <a:latin typeface="楷体" panose="02010609060101010101" pitchFamily="49" charset="-122"/>
                <a:ea typeface="楷体" panose="02010609060101010101" pitchFamily="49" charset="-122"/>
              </a:rPr>
              <a:t>1990</a:t>
            </a:r>
            <a:r>
              <a:rPr lang="zh-CN" altLang="en-US" sz="2000" b="1">
                <a:solidFill>
                  <a:srgbClr val="0000FF"/>
                </a:solidFill>
                <a:latin typeface="楷体" panose="02010609060101010101" pitchFamily="49" charset="-122"/>
                <a:ea typeface="楷体" panose="02010609060101010101" pitchFamily="49" charset="-122"/>
              </a:rPr>
              <a:t>年，实现国民生产总值比</a:t>
            </a:r>
            <a:r>
              <a:rPr lang="en-US" altLang="zh-CN" sz="2000" b="1">
                <a:solidFill>
                  <a:srgbClr val="0000FF"/>
                </a:solidFill>
                <a:latin typeface="楷体" panose="02010609060101010101" pitchFamily="49" charset="-122"/>
                <a:ea typeface="楷体" panose="02010609060101010101" pitchFamily="49" charset="-122"/>
              </a:rPr>
              <a:t>1980</a:t>
            </a:r>
            <a:r>
              <a:rPr lang="zh-CN" altLang="en-US" sz="2000" b="1">
                <a:solidFill>
                  <a:srgbClr val="0000FF"/>
                </a:solidFill>
                <a:latin typeface="楷体" panose="02010609060101010101" pitchFamily="49" charset="-122"/>
                <a:ea typeface="楷体" panose="02010609060101010101" pitchFamily="49" charset="-122"/>
              </a:rPr>
              <a:t>年</a:t>
            </a:r>
            <a:r>
              <a:rPr lang="zh-CN" altLang="en-US" sz="2000" b="1">
                <a:solidFill>
                  <a:srgbClr val="FF0000"/>
                </a:solidFill>
                <a:latin typeface="幼圆" panose="02010509060101010101" pitchFamily="49" charset="-122"/>
              </a:rPr>
              <a:t>翻一番</a:t>
            </a:r>
            <a:r>
              <a:rPr lang="zh-CN" altLang="en-US" sz="2000" b="1">
                <a:solidFill>
                  <a:srgbClr val="0000FF"/>
                </a:solidFill>
                <a:latin typeface="楷体" panose="02010609060101010101" pitchFamily="49" charset="-122"/>
                <a:ea typeface="楷体" panose="02010609060101010101" pitchFamily="49" charset="-122"/>
              </a:rPr>
              <a:t>，解决人民的</a:t>
            </a:r>
            <a:r>
              <a:rPr lang="zh-CN" altLang="en-US" sz="2000" b="1">
                <a:solidFill>
                  <a:srgbClr val="FF0000"/>
                </a:solidFill>
                <a:latin typeface="幼圆" panose="02010509060101010101" pitchFamily="49" charset="-122"/>
              </a:rPr>
              <a:t>温饱</a:t>
            </a:r>
            <a:r>
              <a:rPr lang="zh-CN" altLang="en-US" sz="2000" b="1">
                <a:solidFill>
                  <a:srgbClr val="0000FF"/>
                </a:solidFill>
                <a:latin typeface="楷体" panose="02010609060101010101" pitchFamily="49" charset="-122"/>
                <a:ea typeface="楷体" panose="02010609060101010101" pitchFamily="49" charset="-122"/>
              </a:rPr>
              <a:t>问题 </a:t>
            </a:r>
            <a:r>
              <a:rPr lang="zh-CN" altLang="en-US" sz="2000">
                <a:latin typeface="楷体" panose="02010609060101010101" pitchFamily="49" charset="-122"/>
                <a:ea typeface="楷体" panose="02010609060101010101" pitchFamily="49" charset="-122"/>
              </a:rPr>
              <a:t> </a:t>
            </a:r>
          </a:p>
        </p:txBody>
      </p:sp>
      <p:grpSp>
        <p:nvGrpSpPr>
          <p:cNvPr id="116738" name="组合 418819"/>
          <p:cNvGrpSpPr>
            <a:grpSpLocks/>
          </p:cNvGrpSpPr>
          <p:nvPr/>
        </p:nvGrpSpPr>
        <p:grpSpPr bwMode="auto">
          <a:xfrm>
            <a:off x="1703388" y="1196976"/>
            <a:ext cx="2012950" cy="690563"/>
            <a:chOff x="622" y="1877"/>
            <a:chExt cx="1066" cy="435"/>
          </a:xfrm>
        </p:grpSpPr>
        <p:sp>
          <p:nvSpPr>
            <p:cNvPr id="116739" name="椭圆形标注 418820"/>
            <p:cNvSpPr>
              <a:spLocks noChangeArrowheads="1"/>
            </p:cNvSpPr>
            <p:nvPr/>
          </p:nvSpPr>
          <p:spPr bwMode="auto">
            <a:xfrm>
              <a:off x="622" y="1877"/>
              <a:ext cx="1066" cy="435"/>
            </a:xfrm>
            <a:prstGeom prst="wedgeEllipseCallout">
              <a:avLst>
                <a:gd name="adj1" fmla="val 36773"/>
                <a:gd name="adj2" fmla="val 70458"/>
              </a:avLst>
            </a:prstGeom>
            <a:solidFill>
              <a:srgbClr val="FFCC00"/>
            </a:solidFill>
            <a:ln w="76200" cmpd="tri">
              <a:solidFill>
                <a:srgbClr val="CC99FF"/>
              </a:solidFill>
              <a:miter lim="800000"/>
              <a:headEnd/>
              <a:tailEnd/>
            </a:ln>
          </p:spPr>
          <p:txBody>
            <a:bodyPr wrap="none" anchor="ctr"/>
            <a:lstStyle/>
            <a:p>
              <a:pPr algn="ctr">
                <a:buClr>
                  <a:schemeClr val="bg1"/>
                </a:buClr>
              </a:pPr>
              <a:endParaRPr lang="zh-CN" altLang="zh-CN" sz="2800">
                <a:latin typeface="Times New Roman" panose="02020603050405020304" pitchFamily="18" charset="0"/>
                <a:ea typeface="宋体" panose="02010600030101010101" pitchFamily="2" charset="-122"/>
              </a:endParaRPr>
            </a:p>
          </p:txBody>
        </p:sp>
        <p:sp>
          <p:nvSpPr>
            <p:cNvPr id="418822" name="矩形 418821"/>
            <p:cNvSpPr/>
            <p:nvPr/>
          </p:nvSpPr>
          <p:spPr>
            <a:xfrm>
              <a:off x="740" y="1926"/>
              <a:ext cx="791" cy="327"/>
            </a:xfrm>
            <a:prstGeom prst="rect">
              <a:avLst/>
            </a:prstGeom>
            <a:solidFill>
              <a:srgbClr val="FFCC00"/>
            </a:solidFill>
            <a:ln w="9525">
              <a:noFill/>
            </a:ln>
          </p:spPr>
          <p:txBody>
            <a:bodyPr>
              <a:spAutoFit/>
            </a:bodyPr>
            <a:lstStyle/>
            <a:p>
              <a:pPr>
                <a:buClr>
                  <a:schemeClr val="bg1"/>
                </a:buClr>
                <a:defRPr/>
              </a:pPr>
              <a:r>
                <a:rPr lang="zh-CN" altLang="en-US" sz="2800" b="1" noProof="1">
                  <a:solidFill>
                    <a:srgbClr val="FF0000"/>
                  </a:solidFill>
                  <a:effectLst>
                    <a:outerShdw blurRad="38100" dist="38100" dir="2700000">
                      <a:srgbClr val="000000"/>
                    </a:outerShdw>
                  </a:effectLst>
                  <a:latin typeface="Times New Roman" panose="02020603050405020304" pitchFamily="18" charset="0"/>
                  <a:ea typeface="楷体_GB2312" pitchFamily="49" charset="-122"/>
                </a:rPr>
                <a:t>第一步</a:t>
              </a:r>
            </a:p>
          </p:txBody>
        </p:sp>
      </p:grpSp>
      <p:sp>
        <p:nvSpPr>
          <p:cNvPr id="116741" name="文本框 418822"/>
          <p:cNvSpPr txBox="1">
            <a:spLocks noChangeArrowheads="1"/>
          </p:cNvSpPr>
          <p:nvPr/>
        </p:nvSpPr>
        <p:spPr bwMode="auto">
          <a:xfrm>
            <a:off x="2711450" y="2636838"/>
            <a:ext cx="4789488" cy="1014412"/>
          </a:xfrm>
          <a:prstGeom prst="rect">
            <a:avLst/>
          </a:prstGeom>
          <a:solidFill>
            <a:srgbClr val="FFFEE8"/>
          </a:solidFill>
          <a:ln w="9525">
            <a:solidFill>
              <a:srgbClr val="FFCC00"/>
            </a:solidFill>
            <a:miter lim="800000"/>
            <a:headEnd/>
            <a:tailEnd/>
          </a:ln>
          <a:effectLst>
            <a:outerShdw dist="89803" dir="2700000" algn="ctr" rotWithShape="0">
              <a:schemeClr val="bg2"/>
            </a:outerShdw>
          </a:effectLst>
        </p:spPr>
        <p:txBody>
          <a:bodyPr>
            <a:spAutoFit/>
          </a:bodyPr>
          <a:lstStyle/>
          <a:p>
            <a:pPr algn="just">
              <a:lnSpc>
                <a:spcPct val="125000"/>
              </a:lnSpc>
              <a:spcBef>
                <a:spcPct val="50000"/>
              </a:spcBef>
              <a:buClr>
                <a:schemeClr val="bg1"/>
              </a:buClr>
            </a:pPr>
            <a:r>
              <a:rPr lang="en-US" altLang="zh-CN" sz="2800" b="1">
                <a:solidFill>
                  <a:srgbClr val="0000FF"/>
                </a:solidFill>
                <a:latin typeface="华文隶书" panose="02010800040101010101" pitchFamily="2" charset="-122"/>
                <a:ea typeface="华文隶书" panose="02010800040101010101" pitchFamily="2" charset="-122"/>
              </a:rPr>
              <a:t> </a:t>
            </a:r>
            <a:r>
              <a:rPr lang="en-US" altLang="zh-CN" sz="28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从</a:t>
            </a:r>
            <a:r>
              <a:rPr lang="en-US" altLang="zh-CN" sz="2000" b="1">
                <a:solidFill>
                  <a:srgbClr val="0000FF"/>
                </a:solidFill>
                <a:latin typeface="楷体" panose="02010609060101010101" pitchFamily="49" charset="-122"/>
                <a:ea typeface="楷体" panose="02010609060101010101" pitchFamily="49" charset="-122"/>
              </a:rPr>
              <a:t>1991</a:t>
            </a:r>
            <a:r>
              <a:rPr lang="zh-CN" altLang="en-US" sz="2000" b="1">
                <a:solidFill>
                  <a:srgbClr val="0000FF"/>
                </a:solidFill>
                <a:latin typeface="楷体" panose="02010609060101010101" pitchFamily="49" charset="-122"/>
                <a:ea typeface="楷体" panose="02010609060101010101" pitchFamily="49" charset="-122"/>
              </a:rPr>
              <a:t>年到</a:t>
            </a:r>
            <a:r>
              <a:rPr lang="en-US" altLang="zh-CN" sz="2000" b="1">
                <a:solidFill>
                  <a:srgbClr val="0000FF"/>
                </a:solidFill>
                <a:latin typeface="楷体" panose="02010609060101010101" pitchFamily="49" charset="-122"/>
                <a:ea typeface="楷体" panose="02010609060101010101" pitchFamily="49" charset="-122"/>
              </a:rPr>
              <a:t>20</a:t>
            </a:r>
            <a:r>
              <a:rPr lang="zh-CN" altLang="en-US" sz="2000" b="1">
                <a:solidFill>
                  <a:srgbClr val="0000FF"/>
                </a:solidFill>
                <a:latin typeface="楷体" panose="02010609060101010101" pitchFamily="49" charset="-122"/>
                <a:ea typeface="楷体" panose="02010609060101010101" pitchFamily="49" charset="-122"/>
              </a:rPr>
              <a:t>世纪末，使国民生产总值</a:t>
            </a:r>
            <a:r>
              <a:rPr lang="zh-CN" altLang="en-US" sz="2000" b="1">
                <a:solidFill>
                  <a:srgbClr val="FF0000"/>
                </a:solidFill>
                <a:latin typeface="幼圆" panose="02010509060101010101" pitchFamily="49" charset="-122"/>
              </a:rPr>
              <a:t>再增长一倍</a:t>
            </a:r>
            <a:r>
              <a:rPr lang="zh-CN" altLang="en-US" sz="2000" b="1">
                <a:solidFill>
                  <a:srgbClr val="0000FF"/>
                </a:solidFill>
                <a:latin typeface="楷体" panose="02010609060101010101" pitchFamily="49" charset="-122"/>
                <a:ea typeface="楷体" panose="02010609060101010101" pitchFamily="49" charset="-122"/>
              </a:rPr>
              <a:t>，人民生活达到</a:t>
            </a:r>
            <a:r>
              <a:rPr lang="zh-CN" altLang="en-US" sz="2000" b="1">
                <a:solidFill>
                  <a:srgbClr val="FF0000"/>
                </a:solidFill>
                <a:latin typeface="幼圆" panose="02010509060101010101" pitchFamily="49" charset="-122"/>
              </a:rPr>
              <a:t>小康</a:t>
            </a:r>
            <a:r>
              <a:rPr lang="zh-CN" altLang="en-US" sz="2000" b="1">
                <a:solidFill>
                  <a:srgbClr val="0000FF"/>
                </a:solidFill>
                <a:latin typeface="楷体" panose="02010609060101010101" pitchFamily="49" charset="-122"/>
                <a:ea typeface="楷体" panose="02010609060101010101" pitchFamily="49" charset="-122"/>
              </a:rPr>
              <a:t>水平 </a:t>
            </a:r>
          </a:p>
        </p:txBody>
      </p:sp>
      <p:grpSp>
        <p:nvGrpSpPr>
          <p:cNvPr id="116742" name="组合 418823"/>
          <p:cNvGrpSpPr>
            <a:grpSpLocks/>
          </p:cNvGrpSpPr>
          <p:nvPr/>
        </p:nvGrpSpPr>
        <p:grpSpPr bwMode="auto">
          <a:xfrm>
            <a:off x="1703389" y="2349501"/>
            <a:ext cx="1870075" cy="690563"/>
            <a:chOff x="432" y="539"/>
            <a:chExt cx="1066" cy="435"/>
          </a:xfrm>
        </p:grpSpPr>
        <p:sp>
          <p:nvSpPr>
            <p:cNvPr id="116743" name="椭圆形标注 418824"/>
            <p:cNvSpPr>
              <a:spLocks noChangeArrowheads="1"/>
            </p:cNvSpPr>
            <p:nvPr/>
          </p:nvSpPr>
          <p:spPr bwMode="auto">
            <a:xfrm>
              <a:off x="432" y="539"/>
              <a:ext cx="1066" cy="435"/>
            </a:xfrm>
            <a:prstGeom prst="wedgeEllipseCallout">
              <a:avLst>
                <a:gd name="adj1" fmla="val 31051"/>
                <a:gd name="adj2" fmla="val 77125"/>
              </a:avLst>
            </a:prstGeom>
            <a:solidFill>
              <a:srgbClr val="FFCC00"/>
            </a:solidFill>
            <a:ln w="76200" cmpd="tri">
              <a:solidFill>
                <a:srgbClr val="CC99FF"/>
              </a:solidFill>
              <a:miter lim="800000"/>
              <a:headEnd/>
              <a:tailEnd/>
            </a:ln>
          </p:spPr>
          <p:txBody>
            <a:bodyPr wrap="none" anchor="ctr"/>
            <a:lstStyle/>
            <a:p>
              <a:pPr algn="ctr">
                <a:buClr>
                  <a:schemeClr val="bg1"/>
                </a:buClr>
              </a:pPr>
              <a:endParaRPr lang="zh-CN" altLang="zh-CN" sz="2800">
                <a:latin typeface="Times New Roman" panose="02020603050405020304" pitchFamily="18" charset="0"/>
                <a:ea typeface="宋体" panose="02010600030101010101" pitchFamily="2" charset="-122"/>
              </a:endParaRPr>
            </a:p>
          </p:txBody>
        </p:sp>
        <p:sp>
          <p:nvSpPr>
            <p:cNvPr id="418826" name="矩形 418825"/>
            <p:cNvSpPr/>
            <p:nvPr/>
          </p:nvSpPr>
          <p:spPr>
            <a:xfrm>
              <a:off x="582" y="600"/>
              <a:ext cx="716" cy="327"/>
            </a:xfrm>
            <a:prstGeom prst="rect">
              <a:avLst/>
            </a:prstGeom>
            <a:solidFill>
              <a:srgbClr val="FFCC00"/>
            </a:solidFill>
            <a:ln w="9525">
              <a:noFill/>
            </a:ln>
          </p:spPr>
          <p:txBody>
            <a:bodyPr wrap="none">
              <a:spAutoFit/>
            </a:bodyPr>
            <a:lstStyle/>
            <a:p>
              <a:pPr>
                <a:buClr>
                  <a:schemeClr val="bg1"/>
                </a:buClr>
                <a:defRPr/>
              </a:pPr>
              <a:r>
                <a:rPr lang="zh-CN" altLang="en-US" sz="2800" b="1" noProof="1">
                  <a:solidFill>
                    <a:srgbClr val="FF0000"/>
                  </a:solidFill>
                  <a:effectLst>
                    <a:outerShdw blurRad="38100" dist="38100" dir="2700000">
                      <a:srgbClr val="000000"/>
                    </a:outerShdw>
                  </a:effectLst>
                  <a:latin typeface="Times New Roman" panose="02020603050405020304" pitchFamily="18" charset="0"/>
                  <a:ea typeface="楷体_GB2312" pitchFamily="49" charset="-122"/>
                </a:rPr>
                <a:t>第二步</a:t>
              </a:r>
            </a:p>
          </p:txBody>
        </p:sp>
      </p:grpSp>
      <p:sp>
        <p:nvSpPr>
          <p:cNvPr id="116745" name="文本框 418826"/>
          <p:cNvSpPr txBox="1">
            <a:spLocks noChangeArrowheads="1"/>
          </p:cNvSpPr>
          <p:nvPr/>
        </p:nvSpPr>
        <p:spPr bwMode="auto">
          <a:xfrm>
            <a:off x="2987675" y="4365626"/>
            <a:ext cx="7499350" cy="1014413"/>
          </a:xfrm>
          <a:prstGeom prst="rect">
            <a:avLst/>
          </a:prstGeom>
          <a:solidFill>
            <a:srgbClr val="FFFEE8"/>
          </a:solidFill>
          <a:ln w="9525">
            <a:solidFill>
              <a:srgbClr val="FFCC00"/>
            </a:solidFill>
            <a:miter lim="800000"/>
            <a:headEnd/>
            <a:tailEnd/>
          </a:ln>
          <a:effectLst>
            <a:outerShdw dist="89803" dir="2700000" algn="ctr" rotWithShape="0">
              <a:schemeClr val="bg2"/>
            </a:outerShdw>
          </a:effectLst>
        </p:spPr>
        <p:txBody>
          <a:bodyPr>
            <a:spAutoFit/>
          </a:bodyPr>
          <a:lstStyle/>
          <a:p>
            <a:pPr algn="just">
              <a:lnSpc>
                <a:spcPct val="125000"/>
              </a:lnSpc>
              <a:spcBef>
                <a:spcPct val="50000"/>
              </a:spcBef>
              <a:buClr>
                <a:schemeClr val="bg1"/>
              </a:buClr>
            </a:pPr>
            <a:r>
              <a:rPr lang="en-US" altLang="zh-CN" sz="2800" b="1">
                <a:solidFill>
                  <a:srgbClr val="0000FF"/>
                </a:solidFill>
                <a:latin typeface="华文隶书" panose="02010800040101010101" pitchFamily="2" charset="-122"/>
                <a:ea typeface="华文隶书" panose="02010800040101010101" pitchFamily="2" charset="-122"/>
              </a:rPr>
              <a:t>    </a:t>
            </a:r>
            <a:r>
              <a:rPr lang="zh-CN" altLang="en-US" sz="2000" b="1">
                <a:solidFill>
                  <a:srgbClr val="0000FF"/>
                </a:solidFill>
                <a:latin typeface="楷体" panose="02010609060101010101" pitchFamily="49" charset="-122"/>
                <a:ea typeface="楷体" panose="02010609060101010101" pitchFamily="49" charset="-122"/>
              </a:rPr>
              <a:t>到</a:t>
            </a:r>
            <a:r>
              <a:rPr lang="en-US" altLang="zh-CN" sz="2000" b="1">
                <a:solidFill>
                  <a:srgbClr val="0000FF"/>
                </a:solidFill>
                <a:latin typeface="楷体" panose="02010609060101010101" pitchFamily="49" charset="-122"/>
                <a:ea typeface="楷体" panose="02010609060101010101" pitchFamily="49" charset="-122"/>
              </a:rPr>
              <a:t>21</a:t>
            </a:r>
            <a:r>
              <a:rPr lang="zh-CN" altLang="en-US" sz="2000" b="1">
                <a:solidFill>
                  <a:srgbClr val="0000FF"/>
                </a:solidFill>
                <a:latin typeface="楷体" panose="02010609060101010101" pitchFamily="49" charset="-122"/>
                <a:ea typeface="楷体" panose="02010609060101010101" pitchFamily="49" charset="-122"/>
              </a:rPr>
              <a:t>世纪中叶，人均国民生产总值达到</a:t>
            </a:r>
            <a:r>
              <a:rPr lang="zh-CN" altLang="en-US" sz="2000" b="1">
                <a:solidFill>
                  <a:srgbClr val="FF0000"/>
                </a:solidFill>
                <a:latin typeface="幼圆" panose="02010509060101010101" pitchFamily="49" charset="-122"/>
              </a:rPr>
              <a:t>中等发达国家水平</a:t>
            </a:r>
            <a:r>
              <a:rPr lang="zh-CN" altLang="en-US" sz="2000" b="1">
                <a:solidFill>
                  <a:srgbClr val="0000FF"/>
                </a:solidFill>
                <a:latin typeface="楷体" panose="02010609060101010101" pitchFamily="49" charset="-122"/>
                <a:ea typeface="楷体" panose="02010609060101010101" pitchFamily="49" charset="-122"/>
              </a:rPr>
              <a:t>，人民生活</a:t>
            </a:r>
            <a:r>
              <a:rPr lang="zh-CN" altLang="en-US" sz="2000" b="1">
                <a:solidFill>
                  <a:srgbClr val="FF0000"/>
                </a:solidFill>
                <a:latin typeface="幼圆" panose="02010509060101010101" pitchFamily="49" charset="-122"/>
              </a:rPr>
              <a:t>比较富裕</a:t>
            </a:r>
            <a:r>
              <a:rPr lang="zh-CN" altLang="en-US" sz="2000" b="1">
                <a:solidFill>
                  <a:srgbClr val="0000FF"/>
                </a:solidFill>
                <a:latin typeface="楷体" panose="02010609060101010101" pitchFamily="49" charset="-122"/>
                <a:ea typeface="楷体" panose="02010609060101010101" pitchFamily="49" charset="-122"/>
              </a:rPr>
              <a:t>，基本实现</a:t>
            </a:r>
            <a:r>
              <a:rPr lang="zh-CN" altLang="en-US" sz="2000" b="1">
                <a:solidFill>
                  <a:srgbClr val="FF0000"/>
                </a:solidFill>
                <a:latin typeface="幼圆" panose="02010509060101010101" pitchFamily="49" charset="-122"/>
              </a:rPr>
              <a:t>现代化</a:t>
            </a:r>
            <a:r>
              <a:rPr lang="zh-CN" altLang="en-US" sz="2000" b="1">
                <a:solidFill>
                  <a:srgbClr val="0000FF"/>
                </a:solidFill>
                <a:latin typeface="楷体" panose="02010609060101010101" pitchFamily="49" charset="-122"/>
                <a:ea typeface="楷体" panose="02010609060101010101" pitchFamily="49" charset="-122"/>
              </a:rPr>
              <a:t>。然后在这个基础上继续前进 </a:t>
            </a:r>
            <a:r>
              <a:rPr lang="zh-CN" altLang="en-US" sz="2000">
                <a:latin typeface="楷体" panose="02010609060101010101" pitchFamily="49" charset="-122"/>
                <a:ea typeface="楷体" panose="02010609060101010101" pitchFamily="49" charset="-122"/>
              </a:rPr>
              <a:t> </a:t>
            </a:r>
          </a:p>
        </p:txBody>
      </p:sp>
      <p:grpSp>
        <p:nvGrpSpPr>
          <p:cNvPr id="116746" name="组合 418827"/>
          <p:cNvGrpSpPr>
            <a:grpSpLocks/>
          </p:cNvGrpSpPr>
          <p:nvPr/>
        </p:nvGrpSpPr>
        <p:grpSpPr bwMode="auto">
          <a:xfrm>
            <a:off x="1714500" y="3733801"/>
            <a:ext cx="1925638" cy="690563"/>
            <a:chOff x="442" y="2227"/>
            <a:chExt cx="1066" cy="435"/>
          </a:xfrm>
        </p:grpSpPr>
        <p:sp>
          <p:nvSpPr>
            <p:cNvPr id="116747" name="椭圆形标注 418828"/>
            <p:cNvSpPr>
              <a:spLocks noChangeArrowheads="1"/>
            </p:cNvSpPr>
            <p:nvPr/>
          </p:nvSpPr>
          <p:spPr bwMode="auto">
            <a:xfrm>
              <a:off x="442" y="2227"/>
              <a:ext cx="1066" cy="435"/>
            </a:xfrm>
            <a:prstGeom prst="wedgeEllipseCallout">
              <a:avLst>
                <a:gd name="adj1" fmla="val 37898"/>
                <a:gd name="adj2" fmla="val 70000"/>
              </a:avLst>
            </a:prstGeom>
            <a:solidFill>
              <a:srgbClr val="FFCC00"/>
            </a:solidFill>
            <a:ln w="76200" cmpd="tri">
              <a:solidFill>
                <a:srgbClr val="CC99FF"/>
              </a:solidFill>
              <a:miter lim="800000"/>
              <a:headEnd/>
              <a:tailEnd/>
            </a:ln>
          </p:spPr>
          <p:txBody>
            <a:bodyPr wrap="none" anchor="ctr"/>
            <a:lstStyle/>
            <a:p>
              <a:pPr algn="ctr">
                <a:buClr>
                  <a:schemeClr val="bg1"/>
                </a:buClr>
              </a:pPr>
              <a:endParaRPr lang="zh-CN" altLang="zh-CN" sz="2800">
                <a:latin typeface="Times New Roman" panose="02020603050405020304" pitchFamily="18" charset="0"/>
                <a:ea typeface="宋体" panose="02010600030101010101" pitchFamily="2" charset="-122"/>
              </a:endParaRPr>
            </a:p>
          </p:txBody>
        </p:sp>
        <p:sp>
          <p:nvSpPr>
            <p:cNvPr id="418830" name="矩形 418829"/>
            <p:cNvSpPr/>
            <p:nvPr/>
          </p:nvSpPr>
          <p:spPr>
            <a:xfrm>
              <a:off x="592" y="2298"/>
              <a:ext cx="794" cy="327"/>
            </a:xfrm>
            <a:prstGeom prst="rect">
              <a:avLst/>
            </a:prstGeom>
            <a:solidFill>
              <a:srgbClr val="FFCC00"/>
            </a:solidFill>
            <a:ln w="9525">
              <a:noFill/>
            </a:ln>
          </p:spPr>
          <p:txBody>
            <a:bodyPr>
              <a:spAutoFit/>
            </a:bodyPr>
            <a:lstStyle/>
            <a:p>
              <a:pPr>
                <a:buClr>
                  <a:schemeClr val="bg1"/>
                </a:buClr>
                <a:defRPr/>
              </a:pPr>
              <a:r>
                <a:rPr lang="zh-CN" altLang="en-US" sz="2800" b="1" noProof="1">
                  <a:solidFill>
                    <a:srgbClr val="FF0000"/>
                  </a:solidFill>
                  <a:effectLst>
                    <a:outerShdw blurRad="38100" dist="38100" dir="2700000">
                      <a:srgbClr val="000000"/>
                    </a:outerShdw>
                  </a:effectLst>
                  <a:latin typeface="Times New Roman" panose="02020603050405020304" pitchFamily="18" charset="0"/>
                  <a:ea typeface="楷体_GB2312" pitchFamily="49" charset="-122"/>
                </a:rPr>
                <a:t>第三步</a:t>
              </a:r>
            </a:p>
          </p:txBody>
        </p:sp>
      </p:grpSp>
      <p:pic>
        <p:nvPicPr>
          <p:cNvPr id="116749" name="图片 418830" descr="1247183251439060064"/>
          <p:cNvPicPr>
            <a:picLocks noChangeAspect="1" noChangeArrowheads="1"/>
          </p:cNvPicPr>
          <p:nvPr/>
        </p:nvPicPr>
        <p:blipFill>
          <a:blip r:embed="rId2">
            <a:clrChange>
              <a:clrFrom>
                <a:srgbClr val="F8F8F8"/>
              </a:clrFrom>
              <a:clrTo>
                <a:srgbClr val="F8F8F8">
                  <a:alpha val="0"/>
                </a:srgbClr>
              </a:clrTo>
            </a:clrChange>
            <a:extLst>
              <a:ext uri="{28A0092B-C50C-407E-A947-70E740481C1C}">
                <a14:useLocalDpi xmlns:a14="http://schemas.microsoft.com/office/drawing/2010/main" xmlns="" val="0"/>
              </a:ext>
            </a:extLst>
          </a:blip>
          <a:srcRect/>
          <a:stretch>
            <a:fillRect/>
          </a:stretch>
        </p:blipFill>
        <p:spPr bwMode="auto">
          <a:xfrm>
            <a:off x="7542213" y="1458913"/>
            <a:ext cx="2944812" cy="3198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51" name="文本框 409608" descr="白色大理石"/>
          <p:cNvSpPr txBox="1">
            <a:spLocks noChangeArrowheads="1"/>
          </p:cNvSpPr>
          <p:nvPr/>
        </p:nvSpPr>
        <p:spPr bwMode="auto">
          <a:xfrm>
            <a:off x="1966913" y="615950"/>
            <a:ext cx="2595562" cy="476250"/>
          </a:xfrm>
          <a:prstGeom prst="rect">
            <a:avLst/>
          </a:prstGeom>
          <a:blipFill dpi="0" rotWithShape="1">
            <a:blip r:embed="rId3"/>
            <a:srcRect/>
            <a:tile tx="0" ty="0" sx="100000" sy="100000" flip="none" algn="tl"/>
          </a:blipFill>
          <a:ln w="38100">
            <a:solidFill>
              <a:srgbClr val="FF66FF"/>
            </a:solidFill>
            <a:miter lim="800000"/>
            <a:headEnd/>
            <a:tailEnd/>
          </a:ln>
        </p:spPr>
        <p:txBody>
          <a:bodyPr>
            <a:spAutoFit/>
          </a:bodyPr>
          <a:lstStyle/>
          <a:p>
            <a:pPr algn="ctr">
              <a:lnSpc>
                <a:spcPct val="125000"/>
              </a:lnSpc>
              <a:spcBef>
                <a:spcPct val="50000"/>
              </a:spcBef>
              <a:buClr>
                <a:schemeClr val="bg1"/>
              </a:buClr>
            </a:pPr>
            <a:r>
              <a:rPr lang="en-US" altLang="zh-CN" sz="2000" b="1">
                <a:solidFill>
                  <a:schemeClr val="accent2"/>
                </a:solidFill>
              </a:rPr>
              <a:t>1987,10</a:t>
            </a:r>
            <a:r>
              <a:rPr lang="zh-CN" altLang="en-US" sz="2000" b="1">
                <a:solidFill>
                  <a:schemeClr val="accent2"/>
                </a:solidFill>
              </a:rPr>
              <a:t>，十三大</a:t>
            </a:r>
          </a:p>
        </p:txBody>
      </p:sp>
      <p:sp>
        <p:nvSpPr>
          <p:cNvPr id="116752" name="文本框 417793"/>
          <p:cNvSpPr txBox="1">
            <a:spLocks noChangeArrowheads="1"/>
          </p:cNvSpPr>
          <p:nvPr/>
        </p:nvSpPr>
        <p:spPr bwMode="auto">
          <a:xfrm>
            <a:off x="4673601" y="615951"/>
            <a:ext cx="5387975" cy="398463"/>
          </a:xfrm>
          <a:prstGeom prst="rect">
            <a:avLst/>
          </a:prstGeom>
          <a:solidFill>
            <a:srgbClr val="FFFFCC"/>
          </a:solidFill>
          <a:ln w="38100">
            <a:solidFill>
              <a:schemeClr val="accent1"/>
            </a:solidFill>
            <a:miter lim="800000"/>
            <a:headEnd/>
            <a:tailEnd/>
          </a:ln>
        </p:spPr>
        <p:txBody>
          <a:bodyPr>
            <a:spAutoFit/>
          </a:bodyPr>
          <a:lstStyle/>
          <a:p>
            <a:pPr>
              <a:spcBef>
                <a:spcPct val="50000"/>
              </a:spcBef>
              <a:buClr>
                <a:schemeClr val="bg1"/>
              </a:buClr>
            </a:pPr>
            <a:r>
              <a:rPr lang="zh-CN" altLang="en-US" sz="2000" b="1">
                <a:solidFill>
                  <a:srgbClr val="0000FF"/>
                </a:solidFill>
                <a:latin typeface="黑体" panose="02010609060101010101" pitchFamily="49" charset="-122"/>
                <a:ea typeface="黑体" panose="02010609060101010101" pitchFamily="49" charset="-122"/>
              </a:rPr>
              <a:t>把邓小平“三步走”的发展战略构想确定下来</a:t>
            </a:r>
          </a:p>
        </p:txBody>
      </p:sp>
      <p:grpSp>
        <p:nvGrpSpPr>
          <p:cNvPr id="116753" name="组合 2079"/>
          <p:cNvGrpSpPr>
            <a:grpSpLocks/>
          </p:cNvGrpSpPr>
          <p:nvPr/>
        </p:nvGrpSpPr>
        <p:grpSpPr bwMode="auto">
          <a:xfrm>
            <a:off x="1512888" y="15875"/>
            <a:ext cx="3160713" cy="495300"/>
            <a:chOff x="0" y="0"/>
            <a:chExt cx="2085" cy="384"/>
          </a:xfrm>
        </p:grpSpPr>
        <p:sp>
          <p:nvSpPr>
            <p:cNvPr id="116754"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16755"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1600" b="1">
                  <a:solidFill>
                    <a:srgbClr val="0000FF"/>
                  </a:solidFill>
                  <a:latin typeface="幼圆" panose="02010509060101010101" pitchFamily="49" charset="-122"/>
                  <a:sym typeface="宋体" panose="02010600030101010101" pitchFamily="2" charset="-122"/>
                </a:rPr>
                <a:t>）</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三步走</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发展战略的内容</a:t>
              </a:r>
            </a:p>
          </p:txBody>
        </p:sp>
      </p:grpSp>
    </p:spTree>
    <p:extLst>
      <p:ext uri="{BB962C8B-B14F-4D97-AF65-F5344CB8AC3E}">
        <p14:creationId xmlns:p14="http://schemas.microsoft.com/office/powerpoint/2010/main" xmlns="" val="3738567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组合 2053"/>
          <p:cNvGrpSpPr>
            <a:grpSpLocks/>
          </p:cNvGrpSpPr>
          <p:nvPr/>
        </p:nvGrpSpPr>
        <p:grpSpPr bwMode="auto">
          <a:xfrm>
            <a:off x="768822" y="1025230"/>
            <a:ext cx="5294312" cy="571500"/>
            <a:chOff x="1338" y="1109"/>
            <a:chExt cx="3696" cy="384"/>
          </a:xfrm>
        </p:grpSpPr>
        <p:sp>
          <p:nvSpPr>
            <p:cNvPr id="12290"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12291" name="文本框 2055"/>
            <p:cNvSpPr txBox="1">
              <a:spLocks noChangeArrowheads="1"/>
            </p:cNvSpPr>
            <p:nvPr/>
          </p:nvSpPr>
          <p:spPr bwMode="auto">
            <a:xfrm>
              <a:off x="1412" y="1147"/>
              <a:ext cx="3549" cy="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2400" b="1">
                  <a:solidFill>
                    <a:schemeClr val="bg1"/>
                  </a:solidFill>
                  <a:latin typeface="楷体" panose="02010609060101010101" pitchFamily="49" charset="-122"/>
                  <a:ea typeface="楷体" panose="02010609060101010101" pitchFamily="49" charset="-122"/>
                </a:rPr>
                <a:t>1 </a:t>
              </a:r>
              <a:r>
                <a:rPr lang="zh-CN" altLang="en-US" sz="2400" b="1">
                  <a:solidFill>
                    <a:schemeClr val="bg1"/>
                  </a:solidFill>
                  <a:latin typeface="楷体" panose="02010609060101010101" pitchFamily="49" charset="-122"/>
                  <a:ea typeface="楷体" panose="02010609060101010101" pitchFamily="49" charset="-122"/>
                </a:rPr>
                <a:t>解放思想、实事求是的思想路线</a:t>
              </a:r>
            </a:p>
          </p:txBody>
        </p:sp>
      </p:grpSp>
      <p:sp>
        <p:nvSpPr>
          <p:cNvPr id="2" name="矩形 2051"/>
          <p:cNvSpPr/>
          <p:nvPr/>
        </p:nvSpPr>
        <p:spPr>
          <a:xfrm>
            <a:off x="3827463" y="23446"/>
            <a:ext cx="2365375" cy="360362"/>
          </a:xfrm>
          <a:prstGeom prst="rect">
            <a:avLst/>
          </a:prstGeom>
          <a:solidFill>
            <a:srgbClr val="CCECFF"/>
          </a:solidFill>
          <a:ln w="38100">
            <a:noFill/>
          </a:ln>
        </p:spPr>
        <p:txBody>
          <a:bodyPr>
            <a:spAutoFit/>
          </a:bodyPr>
          <a:lstStyle/>
          <a:p>
            <a:pPr>
              <a:lnSpc>
                <a:spcPct val="125000"/>
              </a:lnSpc>
              <a:buFont typeface="Arial" panose="020B0604020202020204" pitchFamily="34" charset="0"/>
              <a:buNone/>
              <a:defRPr/>
            </a:pPr>
            <a:r>
              <a:rPr lang="zh-CN" altLang="en-US" sz="1400" b="1" noProof="1">
                <a:solidFill>
                  <a:srgbClr val="FF0066"/>
                </a:solidFill>
                <a:effectLst>
                  <a:outerShdw blurRad="38100" dist="38100" dir="2700000">
                    <a:srgbClr val="000000"/>
                  </a:outerShdw>
                </a:effectLst>
                <a:latin typeface="幼圆" panose="02010509060101010101" pitchFamily="49" charset="-122"/>
                <a:sym typeface="+mn-ea"/>
              </a:rPr>
              <a:t>二 邓小平理论的主要内容</a:t>
            </a:r>
          </a:p>
        </p:txBody>
      </p:sp>
      <p:grpSp>
        <p:nvGrpSpPr>
          <p:cNvPr id="12297" name="组合 2"/>
          <p:cNvGrpSpPr>
            <a:grpSpLocks/>
          </p:cNvGrpSpPr>
          <p:nvPr/>
        </p:nvGrpSpPr>
        <p:grpSpPr bwMode="auto">
          <a:xfrm>
            <a:off x="5153820" y="4367667"/>
            <a:ext cx="5362575" cy="531812"/>
            <a:chOff x="7775" y="3024"/>
            <a:chExt cx="5579" cy="795"/>
          </a:xfrm>
        </p:grpSpPr>
        <p:sp>
          <p:nvSpPr>
            <p:cNvPr id="12298"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12299" name="文本框 2081"/>
            <p:cNvSpPr txBox="1">
              <a:spLocks noChangeArrowheads="1"/>
            </p:cNvSpPr>
            <p:nvPr/>
          </p:nvSpPr>
          <p:spPr bwMode="auto">
            <a:xfrm>
              <a:off x="7859" y="3024"/>
              <a:ext cx="5492" cy="711"/>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1</a:t>
              </a:r>
              <a:r>
                <a:rPr lang="zh-CN" altLang="en-US" sz="2000" b="1">
                  <a:solidFill>
                    <a:srgbClr val="0000FF"/>
                  </a:solidFill>
                  <a:latin typeface="楷体" panose="02010609060101010101" pitchFamily="49" charset="-122"/>
                  <a:ea typeface="楷体" panose="02010609060101010101" pitchFamily="49" charset="-122"/>
                </a:rPr>
                <a:t>）解放思想、实事求是思想路线的重新确立</a:t>
              </a:r>
            </a:p>
          </p:txBody>
        </p:sp>
      </p:grpSp>
      <p:grpSp>
        <p:nvGrpSpPr>
          <p:cNvPr id="12300" name="组合 2"/>
          <p:cNvGrpSpPr>
            <a:grpSpLocks/>
          </p:cNvGrpSpPr>
          <p:nvPr/>
        </p:nvGrpSpPr>
        <p:grpSpPr bwMode="auto">
          <a:xfrm>
            <a:off x="5155406" y="5215392"/>
            <a:ext cx="5265738" cy="539750"/>
            <a:chOff x="7775" y="3024"/>
            <a:chExt cx="5579" cy="795"/>
          </a:xfrm>
        </p:grpSpPr>
        <p:sp>
          <p:nvSpPr>
            <p:cNvPr id="12301"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12302" name="文本框 2081"/>
            <p:cNvSpPr txBox="1">
              <a:spLocks noChangeArrowheads="1"/>
            </p:cNvSpPr>
            <p:nvPr/>
          </p:nvSpPr>
          <p:spPr bwMode="auto">
            <a:xfrm>
              <a:off x="7859" y="3024"/>
              <a:ext cx="5492" cy="701"/>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2</a:t>
              </a:r>
              <a:r>
                <a:rPr lang="zh-CN" altLang="en-US" sz="2000" b="1">
                  <a:solidFill>
                    <a:srgbClr val="0000FF"/>
                  </a:solidFill>
                  <a:latin typeface="楷体" panose="02010609060101010101" pitchFamily="49" charset="-122"/>
                  <a:ea typeface="楷体" panose="02010609060101010101" pitchFamily="49" charset="-122"/>
                </a:rPr>
                <a:t>）解放思想、实事求是思想路线的伟大实践</a:t>
              </a:r>
            </a:p>
          </p:txBody>
        </p:sp>
      </p:grpSp>
      <p:grpSp>
        <p:nvGrpSpPr>
          <p:cNvPr id="12303" name="组合 2"/>
          <p:cNvGrpSpPr>
            <a:grpSpLocks/>
          </p:cNvGrpSpPr>
          <p:nvPr/>
        </p:nvGrpSpPr>
        <p:grpSpPr bwMode="auto">
          <a:xfrm>
            <a:off x="5180806" y="5967868"/>
            <a:ext cx="4845050" cy="530225"/>
            <a:chOff x="7775" y="3024"/>
            <a:chExt cx="5597" cy="795"/>
          </a:xfrm>
        </p:grpSpPr>
        <p:sp>
          <p:nvSpPr>
            <p:cNvPr id="12304"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12305" name="文本框 2081"/>
            <p:cNvSpPr txBox="1">
              <a:spLocks noChangeArrowheads="1"/>
            </p:cNvSpPr>
            <p:nvPr/>
          </p:nvSpPr>
          <p:spPr bwMode="auto">
            <a:xfrm>
              <a:off x="7837" y="3024"/>
              <a:ext cx="5535" cy="711"/>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3</a:t>
              </a:r>
              <a:r>
                <a:rPr lang="zh-CN" altLang="en-US" sz="2000" b="1">
                  <a:solidFill>
                    <a:srgbClr val="0000FF"/>
                  </a:solidFill>
                  <a:latin typeface="楷体" panose="02010609060101010101" pitchFamily="49" charset="-122"/>
                  <a:ea typeface="楷体" panose="02010609060101010101" pitchFamily="49" charset="-122"/>
                </a:rPr>
                <a:t>）解放思想、实事求是思想路线的意义</a:t>
              </a:r>
            </a:p>
          </p:txBody>
        </p:sp>
      </p:grpSp>
      <p:sp>
        <p:nvSpPr>
          <p:cNvPr id="12306" name="圆角矩形 2"/>
          <p:cNvSpPr>
            <a:spLocks noChangeArrowheads="1"/>
          </p:cNvSpPr>
          <p:nvPr/>
        </p:nvSpPr>
        <p:spPr bwMode="auto">
          <a:xfrm>
            <a:off x="1762919" y="2303918"/>
            <a:ext cx="2901950" cy="3559175"/>
          </a:xfrm>
          <a:prstGeom prst="roundRect">
            <a:avLst>
              <a:gd name="adj" fmla="val 25569"/>
            </a:avLst>
          </a:prstGeom>
          <a:solidFill>
            <a:srgbClr val="FFFED5"/>
          </a:solidFill>
          <a:ln w="19050">
            <a:solidFill>
              <a:srgbClr val="FF00FF"/>
            </a:solidFill>
            <a:round/>
            <a:headEnd/>
            <a:tailEnd/>
          </a:ln>
        </p:spPr>
        <p:txBody>
          <a:bodyPr/>
          <a:lstStyle/>
          <a:p>
            <a:pPr>
              <a:lnSpc>
                <a:spcPct val="125000"/>
              </a:lnSpc>
            </a:pPr>
            <a:r>
              <a:rPr lang="en-US" altLang="zh-CN" sz="2000" b="1" dirty="0">
                <a:solidFill>
                  <a:srgbClr val="0000FF"/>
                </a:solidFill>
                <a:latin typeface="楷体" panose="02010609060101010101" pitchFamily="49" charset="-122"/>
                <a:ea typeface="楷体" panose="02010609060101010101" pitchFamily="49" charset="-122"/>
              </a:rPr>
              <a:t>  </a:t>
            </a:r>
            <a:r>
              <a:rPr lang="en-US" altLang="zh-CN" sz="2000" b="1" dirty="0">
                <a:solidFill>
                  <a:srgbClr val="FF0000"/>
                </a:solidFill>
                <a:latin typeface="幼圆" panose="02010509060101010101" pitchFamily="49" charset="-122"/>
              </a:rPr>
              <a:t> </a:t>
            </a:r>
            <a:r>
              <a:rPr lang="zh-CN" altLang="en-US" sz="2000" b="1" dirty="0">
                <a:solidFill>
                  <a:srgbClr val="FF0000"/>
                </a:solidFill>
                <a:latin typeface="幼圆" panose="02010509060101010101" pitchFamily="49" charset="-122"/>
              </a:rPr>
              <a:t>解放思想、实事求是，是我们党的思想路线。</a:t>
            </a:r>
          </a:p>
          <a:p>
            <a:pPr>
              <a:lnSpc>
                <a:spcPct val="125000"/>
              </a:lnSpc>
            </a:pPr>
            <a:r>
              <a:rPr lang="zh-CN" altLang="en-US" sz="2000" b="1" dirty="0">
                <a:solidFill>
                  <a:srgbClr val="0000FF"/>
                </a:solidFill>
                <a:latin typeface="楷体" panose="02010609060101010101" pitchFamily="49" charset="-122"/>
                <a:ea typeface="楷体" panose="02010609060101010101" pitchFamily="49" charset="-122"/>
              </a:rPr>
              <a:t>  搞革命，要解放思想，实事求是； </a:t>
            </a:r>
          </a:p>
          <a:p>
            <a:pPr>
              <a:lnSpc>
                <a:spcPct val="125000"/>
              </a:lnSpc>
            </a:pPr>
            <a:r>
              <a:rPr lang="zh-CN" altLang="en-US" sz="2000" b="1" dirty="0">
                <a:solidFill>
                  <a:srgbClr val="0000FF"/>
                </a:solidFill>
                <a:latin typeface="楷体" panose="02010609060101010101" pitchFamily="49" charset="-122"/>
                <a:ea typeface="楷体" panose="02010609060101010101" pitchFamily="49" charset="-122"/>
              </a:rPr>
              <a:t>  建设社会主义，也要解放思想，实事求是。</a:t>
            </a:r>
          </a:p>
        </p:txBody>
      </p:sp>
      <p:sp>
        <p:nvSpPr>
          <p:cNvPr id="12307" name="矩形 115726"/>
          <p:cNvSpPr>
            <a:spLocks noChangeArrowheads="1"/>
          </p:cNvSpPr>
          <p:nvPr/>
        </p:nvSpPr>
        <p:spPr bwMode="auto">
          <a:xfrm>
            <a:off x="6310314" y="1250950"/>
            <a:ext cx="91884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a:solidFill>
                  <a:srgbClr val="CC0000"/>
                </a:solidFill>
                <a:ea typeface="宋体" panose="02010600030101010101" pitchFamily="2" charset="-122"/>
              </a:rPr>
              <a:t>P97-98</a:t>
            </a:r>
          </a:p>
        </p:txBody>
      </p:sp>
      <p:pic>
        <p:nvPicPr>
          <p:cNvPr id="12308" name="图片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36332" y="2491243"/>
            <a:ext cx="3014663" cy="1779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09" name="Picture 5" descr="F:\教学图片\概论课图片\在十一届三中全会上提出把工作重心转移到经济建设上来.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720000">
            <a:off x="8698367" y="969624"/>
            <a:ext cx="2233612" cy="2668587"/>
          </a:xfrm>
          <a:prstGeom prst="rect">
            <a:avLst/>
          </a:prstGeom>
          <a:noFill/>
          <a:ln w="762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12310" name="矩形 446469" descr="白色大理石"/>
          <p:cNvSpPr>
            <a:spLocks noChangeArrowheads="1" noChangeShapeType="1" noTextEdit="1"/>
          </p:cNvSpPr>
          <p:nvPr/>
        </p:nvSpPr>
        <p:spPr bwMode="auto">
          <a:xfrm>
            <a:off x="1762920" y="6110742"/>
            <a:ext cx="2992437" cy="387350"/>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14"/>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ea typeface="宋体" panose="02010600030101010101" pitchFamily="2" charset="-122"/>
              </a:rPr>
              <a:t>思想是行动的先导</a:t>
            </a:r>
          </a:p>
        </p:txBody>
      </p:sp>
    </p:spTree>
    <p:extLst>
      <p:ext uri="{BB962C8B-B14F-4D97-AF65-F5344CB8AC3E}">
        <p14:creationId xmlns:p14="http://schemas.microsoft.com/office/powerpoint/2010/main" xmlns="" val="4040147835"/>
      </p:ext>
    </p:extLst>
  </p:cSld>
  <p:clrMapOvr>
    <a:masterClrMapping/>
  </p:clrMapOvr>
  <p:transition>
    <p:wedg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矩形 419842"/>
          <p:cNvSpPr>
            <a:spLocks noChangeArrowheads="1"/>
          </p:cNvSpPr>
          <p:nvPr/>
        </p:nvSpPr>
        <p:spPr bwMode="auto">
          <a:xfrm>
            <a:off x="1782764" y="638176"/>
            <a:ext cx="5208587" cy="79216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幼圆" panose="02010509060101010101" pitchFamily="49" charset="-122"/>
              </a:defRPr>
            </a:lvl1pPr>
            <a:lvl2pPr marL="179388">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lvl="1">
              <a:lnSpc>
                <a:spcPct val="150000"/>
              </a:lnSpc>
              <a:spcBef>
                <a:spcPct val="20000"/>
              </a:spcBef>
              <a:buSzPct val="100000"/>
            </a:pPr>
            <a:r>
              <a:rPr lang="en-US" altLang="zh-CN" sz="2800" b="1">
                <a:solidFill>
                  <a:srgbClr val="FF0000"/>
                </a:solidFill>
                <a:latin typeface="黑体" panose="02010609060101010101" pitchFamily="49" charset="-122"/>
                <a:ea typeface="黑体" panose="02010609060101010101" pitchFamily="49" charset="-122"/>
              </a:rPr>
              <a:t>“</a:t>
            </a:r>
            <a:r>
              <a:rPr lang="zh-CN" altLang="en-US" sz="2800" b="1">
                <a:solidFill>
                  <a:srgbClr val="FF0000"/>
                </a:solidFill>
                <a:latin typeface="黑体" panose="02010609060101010101" pitchFamily="49" charset="-122"/>
                <a:ea typeface="黑体" panose="02010609060101010101" pitchFamily="49" charset="-122"/>
              </a:rPr>
              <a:t>三步走”战略步骤内容图示</a:t>
            </a:r>
            <a:endParaRPr lang="zh-CN" altLang="en-US" sz="2800">
              <a:solidFill>
                <a:srgbClr val="FF0000"/>
              </a:solidFill>
              <a:latin typeface="黑体" panose="02010609060101010101" pitchFamily="49" charset="-122"/>
              <a:ea typeface="黑体" panose="02010609060101010101" pitchFamily="49" charset="-122"/>
            </a:endParaRPr>
          </a:p>
        </p:txBody>
      </p:sp>
      <p:sp>
        <p:nvSpPr>
          <p:cNvPr id="117762" name="文本框 419843"/>
          <p:cNvSpPr txBox="1">
            <a:spLocks noChangeArrowheads="1"/>
          </p:cNvSpPr>
          <p:nvPr/>
        </p:nvSpPr>
        <p:spPr bwMode="auto">
          <a:xfrm>
            <a:off x="8167688" y="419100"/>
            <a:ext cx="2286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endParaRPr lang="zh-CN" altLang="zh-CN">
              <a:ea typeface="宋体" panose="02010600030101010101" pitchFamily="2" charset="-122"/>
            </a:endParaRPr>
          </a:p>
        </p:txBody>
      </p:sp>
      <p:grpSp>
        <p:nvGrpSpPr>
          <p:cNvPr id="117764" name="组合 419898"/>
          <p:cNvGrpSpPr>
            <a:grpSpLocks/>
          </p:cNvGrpSpPr>
          <p:nvPr/>
        </p:nvGrpSpPr>
        <p:grpSpPr bwMode="auto">
          <a:xfrm>
            <a:off x="2003426" y="1030289"/>
            <a:ext cx="8101013" cy="5018087"/>
            <a:chOff x="294" y="1031"/>
            <a:chExt cx="5240" cy="3153"/>
          </a:xfrm>
        </p:grpSpPr>
        <p:sp>
          <p:nvSpPr>
            <p:cNvPr id="117765" name="直接连接符 419899"/>
            <p:cNvSpPr>
              <a:spLocks noChangeShapeType="1"/>
            </p:cNvSpPr>
            <p:nvPr/>
          </p:nvSpPr>
          <p:spPr bwMode="auto">
            <a:xfrm>
              <a:off x="385" y="3861"/>
              <a:ext cx="115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7766" name="直接连接符 419900"/>
            <p:cNvSpPr>
              <a:spLocks noChangeShapeType="1"/>
            </p:cNvSpPr>
            <p:nvPr/>
          </p:nvSpPr>
          <p:spPr bwMode="auto">
            <a:xfrm>
              <a:off x="1537" y="3861"/>
              <a:ext cx="115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7767" name="直接连接符 419901"/>
            <p:cNvSpPr>
              <a:spLocks noChangeShapeType="1"/>
            </p:cNvSpPr>
            <p:nvPr/>
          </p:nvSpPr>
          <p:spPr bwMode="auto">
            <a:xfrm>
              <a:off x="2689" y="3861"/>
              <a:ext cx="105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7768" name="直接连接符 419902"/>
            <p:cNvSpPr>
              <a:spLocks noChangeShapeType="1"/>
            </p:cNvSpPr>
            <p:nvPr/>
          </p:nvSpPr>
          <p:spPr bwMode="auto">
            <a:xfrm>
              <a:off x="3745" y="3861"/>
              <a:ext cx="1488"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17769" name="圆柱形 419903"/>
            <p:cNvSpPr>
              <a:spLocks noChangeArrowheads="1"/>
            </p:cNvSpPr>
            <p:nvPr/>
          </p:nvSpPr>
          <p:spPr bwMode="auto">
            <a:xfrm>
              <a:off x="4657" y="1365"/>
              <a:ext cx="624" cy="2592"/>
            </a:xfrm>
            <a:prstGeom prst="can">
              <a:avLst>
                <a:gd name="adj" fmla="val 103846"/>
              </a:avLst>
            </a:prstGeom>
            <a:solidFill>
              <a:srgbClr val="87AF83"/>
            </a:solidFill>
            <a:ln w="12700" cap="sq">
              <a:solidFill>
                <a:schemeClr val="tx1"/>
              </a:solidFill>
              <a:round/>
              <a:headEnd type="none" w="sm" len="sm"/>
              <a:tailEnd type="none" w="sm" len="sm"/>
            </a:ln>
          </p:spPr>
          <p:txBody>
            <a:bodyPr/>
            <a:lstStyle/>
            <a:p>
              <a:endParaRPr lang="zh-CN" altLang="en-US"/>
            </a:p>
          </p:txBody>
        </p:sp>
        <p:sp>
          <p:nvSpPr>
            <p:cNvPr id="117770" name="圆柱形 419904"/>
            <p:cNvSpPr>
              <a:spLocks noChangeArrowheads="1"/>
            </p:cNvSpPr>
            <p:nvPr/>
          </p:nvSpPr>
          <p:spPr bwMode="auto">
            <a:xfrm>
              <a:off x="2497" y="2805"/>
              <a:ext cx="384" cy="1104"/>
            </a:xfrm>
            <a:prstGeom prst="can">
              <a:avLst>
                <a:gd name="adj" fmla="val 71875"/>
              </a:avLst>
            </a:prstGeom>
            <a:solidFill>
              <a:srgbClr val="87AF83"/>
            </a:solidFill>
            <a:ln w="12700" cap="sq">
              <a:solidFill>
                <a:schemeClr val="tx1"/>
              </a:solidFill>
              <a:round/>
              <a:headEnd type="none" w="sm" len="sm"/>
              <a:tailEnd type="none" w="sm" len="sm"/>
            </a:ln>
          </p:spPr>
          <p:txBody>
            <a:bodyPr/>
            <a:lstStyle/>
            <a:p>
              <a:endParaRPr lang="zh-CN" altLang="en-US"/>
            </a:p>
          </p:txBody>
        </p:sp>
        <p:sp>
          <p:nvSpPr>
            <p:cNvPr id="117771" name="圆柱形 419905"/>
            <p:cNvSpPr>
              <a:spLocks noChangeArrowheads="1"/>
            </p:cNvSpPr>
            <p:nvPr/>
          </p:nvSpPr>
          <p:spPr bwMode="auto">
            <a:xfrm>
              <a:off x="1441" y="3237"/>
              <a:ext cx="384" cy="672"/>
            </a:xfrm>
            <a:prstGeom prst="can">
              <a:avLst>
                <a:gd name="adj" fmla="val 43750"/>
              </a:avLst>
            </a:prstGeom>
            <a:solidFill>
              <a:srgbClr val="87AF83"/>
            </a:solidFill>
            <a:ln w="12700" cap="sq">
              <a:solidFill>
                <a:schemeClr val="tx1"/>
              </a:solidFill>
              <a:round/>
              <a:headEnd type="none" w="sm" len="sm"/>
              <a:tailEnd type="none" w="sm" len="sm"/>
            </a:ln>
          </p:spPr>
          <p:txBody>
            <a:bodyPr/>
            <a:lstStyle/>
            <a:p>
              <a:endParaRPr lang="zh-CN" altLang="en-US"/>
            </a:p>
          </p:txBody>
        </p:sp>
        <p:sp>
          <p:nvSpPr>
            <p:cNvPr id="117772" name="圆柱形 419906"/>
            <p:cNvSpPr>
              <a:spLocks noChangeArrowheads="1"/>
            </p:cNvSpPr>
            <p:nvPr/>
          </p:nvSpPr>
          <p:spPr bwMode="auto">
            <a:xfrm>
              <a:off x="385" y="3525"/>
              <a:ext cx="288" cy="384"/>
            </a:xfrm>
            <a:prstGeom prst="can">
              <a:avLst>
                <a:gd name="adj" fmla="val 33333"/>
              </a:avLst>
            </a:prstGeom>
            <a:solidFill>
              <a:srgbClr val="87AF83"/>
            </a:solidFill>
            <a:ln w="12700" cap="sq">
              <a:solidFill>
                <a:srgbClr val="006600"/>
              </a:solidFill>
              <a:round/>
              <a:headEnd type="none" w="sm" len="sm"/>
              <a:tailEnd type="none" w="sm" len="sm"/>
            </a:ln>
          </p:spPr>
          <p:txBody>
            <a:bodyPr/>
            <a:lstStyle/>
            <a:p>
              <a:endParaRPr lang="zh-CN" altLang="en-US"/>
            </a:p>
          </p:txBody>
        </p:sp>
        <p:sp>
          <p:nvSpPr>
            <p:cNvPr id="117773" name="直接连接符 419907"/>
            <p:cNvSpPr>
              <a:spLocks noChangeShapeType="1"/>
            </p:cNvSpPr>
            <p:nvPr/>
          </p:nvSpPr>
          <p:spPr bwMode="auto">
            <a:xfrm flipV="1">
              <a:off x="2737" y="1749"/>
              <a:ext cx="2352" cy="0"/>
            </a:xfrm>
            <a:prstGeom prst="line">
              <a:avLst/>
            </a:prstGeom>
            <a:noFill/>
            <a:ln w="38100">
              <a:solidFill>
                <a:srgbClr val="808080"/>
              </a:solidFill>
              <a:round/>
              <a:headEnd/>
              <a:tailEnd/>
            </a:ln>
            <a:scene3d>
              <a:camera prst="legacyObliqueTopLeft">
                <a:rot lat="21299999" lon="0" rev="0"/>
              </a:camera>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17774" name="直接连接符 419908"/>
            <p:cNvSpPr>
              <a:spLocks noChangeShapeType="1"/>
            </p:cNvSpPr>
            <p:nvPr/>
          </p:nvSpPr>
          <p:spPr bwMode="auto">
            <a:xfrm flipV="1">
              <a:off x="2744" y="1752"/>
              <a:ext cx="0" cy="1200"/>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17775" name="直接连接符 419909"/>
            <p:cNvSpPr>
              <a:spLocks noChangeShapeType="1"/>
            </p:cNvSpPr>
            <p:nvPr/>
          </p:nvSpPr>
          <p:spPr bwMode="auto">
            <a:xfrm flipV="1">
              <a:off x="577" y="3333"/>
              <a:ext cx="0" cy="336"/>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17776" name="直接连接符 419910"/>
            <p:cNvSpPr>
              <a:spLocks noChangeShapeType="1"/>
            </p:cNvSpPr>
            <p:nvPr/>
          </p:nvSpPr>
          <p:spPr bwMode="auto">
            <a:xfrm flipV="1">
              <a:off x="577" y="3333"/>
              <a:ext cx="1056" cy="0"/>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17777" name="直接连接符 419911"/>
            <p:cNvSpPr>
              <a:spLocks noChangeShapeType="1"/>
            </p:cNvSpPr>
            <p:nvPr/>
          </p:nvSpPr>
          <p:spPr bwMode="auto">
            <a:xfrm flipH="1" flipV="1">
              <a:off x="1633" y="2949"/>
              <a:ext cx="0" cy="432"/>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17778" name="直接连接符 419912"/>
            <p:cNvSpPr>
              <a:spLocks noChangeShapeType="1"/>
            </p:cNvSpPr>
            <p:nvPr/>
          </p:nvSpPr>
          <p:spPr bwMode="auto">
            <a:xfrm>
              <a:off x="1633" y="2949"/>
              <a:ext cx="1104" cy="0"/>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419914" name="文本框 419913"/>
            <p:cNvSpPr txBox="1"/>
            <p:nvPr/>
          </p:nvSpPr>
          <p:spPr>
            <a:xfrm>
              <a:off x="1385" y="2497"/>
              <a:ext cx="721" cy="328"/>
            </a:xfrm>
            <a:prstGeom prst="rect">
              <a:avLst/>
            </a:prstGeom>
            <a:noFill/>
            <a:ln w="12700">
              <a:noFill/>
            </a:ln>
          </p:spPr>
          <p:txBody>
            <a:bodyPr>
              <a:spAutoFit/>
            </a:bodyPr>
            <a:lstStyle/>
            <a:p>
              <a:pPr eaLnBrk="0" hangingPunct="0">
                <a:spcBef>
                  <a:spcPct val="50000"/>
                </a:spcBef>
                <a:defRPr/>
              </a:pPr>
              <a:r>
                <a:rPr lang="zh-CN" altLang="en-US" sz="2800" b="1" noProof="1">
                  <a:solidFill>
                    <a:srgbClr val="FF0000"/>
                  </a:solidFill>
                  <a:effectLst>
                    <a:outerShdw blurRad="38100" dist="38100" dir="2700000">
                      <a:srgbClr val="C0C0C0"/>
                    </a:outerShdw>
                  </a:effectLst>
                  <a:latin typeface="Times New Roman" panose="02020603050405020304" pitchFamily="18" charset="0"/>
                  <a:ea typeface="隶书" panose="02010509060101010101" pitchFamily="49" charset="-122"/>
                </a:rPr>
                <a:t>温  饱</a:t>
              </a:r>
              <a:r>
                <a:rPr lang="zh-CN" altLang="en-US" sz="2400" noProof="1">
                  <a:solidFill>
                    <a:srgbClr val="00FF00"/>
                  </a:solidFill>
                  <a:latin typeface="Times New Roman" panose="02020603050405020304" pitchFamily="18" charset="0"/>
                  <a:ea typeface="隶书" panose="02010509060101010101" pitchFamily="49" charset="-122"/>
                </a:rPr>
                <a:t> </a:t>
              </a:r>
              <a:endParaRPr lang="zh-CN" altLang="en-US" noProof="1">
                <a:ea typeface="宋体" panose="02010600030101010101" pitchFamily="2" charset="-122"/>
              </a:endParaRPr>
            </a:p>
          </p:txBody>
        </p:sp>
        <p:sp>
          <p:nvSpPr>
            <p:cNvPr id="419915" name="文本框 419914"/>
            <p:cNvSpPr txBox="1"/>
            <p:nvPr/>
          </p:nvSpPr>
          <p:spPr>
            <a:xfrm>
              <a:off x="2384" y="1365"/>
              <a:ext cx="811" cy="328"/>
            </a:xfrm>
            <a:prstGeom prst="rect">
              <a:avLst/>
            </a:prstGeom>
            <a:noFill/>
            <a:ln w="12700">
              <a:noFill/>
            </a:ln>
          </p:spPr>
          <p:txBody>
            <a:bodyPr>
              <a:spAutoFit/>
            </a:bodyPr>
            <a:lstStyle/>
            <a:p>
              <a:pPr eaLnBrk="0" hangingPunct="0">
                <a:spcBef>
                  <a:spcPct val="50000"/>
                </a:spcBef>
                <a:defRPr/>
              </a:pPr>
              <a:r>
                <a:rPr lang="zh-CN" altLang="en-US" sz="2800" b="1" noProof="1">
                  <a:solidFill>
                    <a:srgbClr val="FF0000"/>
                  </a:solidFill>
                  <a:effectLst>
                    <a:outerShdw blurRad="38100" dist="38100" dir="2700000">
                      <a:srgbClr val="C0C0C0"/>
                    </a:outerShdw>
                  </a:effectLst>
                  <a:latin typeface="Times New Roman" panose="02020603050405020304" pitchFamily="18" charset="0"/>
                  <a:ea typeface="隶书" panose="02010509060101010101" pitchFamily="49" charset="-122"/>
                </a:rPr>
                <a:t>小  康</a:t>
              </a:r>
              <a:r>
                <a:rPr lang="zh-CN" altLang="en-US" noProof="1">
                  <a:latin typeface="Times New Roman" panose="02020603050405020304" pitchFamily="18" charset="0"/>
                  <a:ea typeface="隶书" panose="02010509060101010101" pitchFamily="49" charset="-122"/>
                </a:rPr>
                <a:t> </a:t>
              </a:r>
              <a:endParaRPr lang="zh-CN" altLang="en-US" noProof="1">
                <a:ea typeface="宋体" panose="02010600030101010101" pitchFamily="2" charset="-122"/>
              </a:endParaRPr>
            </a:p>
          </p:txBody>
        </p:sp>
        <p:sp>
          <p:nvSpPr>
            <p:cNvPr id="117781" name="文本框 419916"/>
            <p:cNvSpPr txBox="1">
              <a:spLocks noChangeArrowheads="1"/>
            </p:cNvSpPr>
            <p:nvPr/>
          </p:nvSpPr>
          <p:spPr bwMode="auto">
            <a:xfrm>
              <a:off x="295" y="3929"/>
              <a:ext cx="77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altLang="zh-CN" b="1">
                  <a:latin typeface="Arial Black" panose="020B0A04020102020204" pitchFamily="34" charset="0"/>
                  <a:ea typeface="宋体" panose="02010600030101010101" pitchFamily="2" charset="-122"/>
                </a:rPr>
                <a:t>1980</a:t>
              </a:r>
              <a:r>
                <a:rPr lang="zh-CN" altLang="en-US" b="1">
                  <a:latin typeface="Arial Black" panose="020B0A04020102020204" pitchFamily="34" charset="0"/>
                  <a:ea typeface="宋体" panose="02010600030101010101" pitchFamily="2" charset="-122"/>
                </a:rPr>
                <a:t>年</a:t>
              </a:r>
              <a:endParaRPr lang="zh-CN" altLang="en-US">
                <a:ea typeface="宋体" panose="02010600030101010101" pitchFamily="2" charset="-122"/>
              </a:endParaRPr>
            </a:p>
          </p:txBody>
        </p:sp>
        <p:sp>
          <p:nvSpPr>
            <p:cNvPr id="117782" name="文本框 419917"/>
            <p:cNvSpPr txBox="1">
              <a:spLocks noChangeArrowheads="1"/>
            </p:cNvSpPr>
            <p:nvPr/>
          </p:nvSpPr>
          <p:spPr bwMode="auto">
            <a:xfrm>
              <a:off x="1339" y="3953"/>
              <a:ext cx="72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altLang="zh-CN" b="1">
                  <a:latin typeface="Arial Black" panose="020B0A04020102020204" pitchFamily="34" charset="0"/>
                  <a:ea typeface="宋体" panose="02010600030101010101" pitchFamily="2" charset="-122"/>
                </a:rPr>
                <a:t>1990</a:t>
              </a:r>
              <a:r>
                <a:rPr lang="zh-CN" altLang="en-US" b="1">
                  <a:latin typeface="Arial Black" panose="020B0A04020102020204" pitchFamily="34" charset="0"/>
                  <a:ea typeface="宋体" panose="02010600030101010101" pitchFamily="2" charset="-122"/>
                </a:rPr>
                <a:t>年</a:t>
              </a:r>
              <a:endParaRPr lang="zh-CN" altLang="en-US">
                <a:ea typeface="宋体" panose="02010600030101010101" pitchFamily="2" charset="-122"/>
              </a:endParaRPr>
            </a:p>
          </p:txBody>
        </p:sp>
        <p:sp>
          <p:nvSpPr>
            <p:cNvPr id="117783" name="文本框 419918"/>
            <p:cNvSpPr txBox="1">
              <a:spLocks noChangeArrowheads="1"/>
            </p:cNvSpPr>
            <p:nvPr/>
          </p:nvSpPr>
          <p:spPr bwMode="auto">
            <a:xfrm>
              <a:off x="2427" y="3953"/>
              <a:ext cx="72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altLang="zh-CN" b="1">
                  <a:latin typeface="Arial Black" panose="020B0A04020102020204" pitchFamily="34" charset="0"/>
                  <a:ea typeface="宋体" panose="02010600030101010101" pitchFamily="2" charset="-122"/>
                </a:rPr>
                <a:t>2000</a:t>
              </a:r>
              <a:r>
                <a:rPr lang="zh-CN" altLang="en-US" b="1">
                  <a:latin typeface="Arial Black" panose="020B0A04020102020204" pitchFamily="34" charset="0"/>
                  <a:ea typeface="宋体" panose="02010600030101010101" pitchFamily="2" charset="-122"/>
                </a:rPr>
                <a:t>年</a:t>
              </a:r>
              <a:endParaRPr lang="zh-CN" altLang="en-US">
                <a:ea typeface="宋体" panose="02010600030101010101" pitchFamily="2" charset="-122"/>
              </a:endParaRPr>
            </a:p>
          </p:txBody>
        </p:sp>
        <p:sp>
          <p:nvSpPr>
            <p:cNvPr id="117784" name="文本框 419919"/>
            <p:cNvSpPr txBox="1">
              <a:spLocks noChangeArrowheads="1"/>
            </p:cNvSpPr>
            <p:nvPr/>
          </p:nvSpPr>
          <p:spPr bwMode="auto">
            <a:xfrm>
              <a:off x="4741" y="3953"/>
              <a:ext cx="793"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altLang="zh-CN" b="1">
                  <a:latin typeface="Arial Black" panose="020B0A04020102020204" pitchFamily="34" charset="0"/>
                  <a:ea typeface="宋体" panose="02010600030101010101" pitchFamily="2" charset="-122"/>
                </a:rPr>
                <a:t>2050</a:t>
              </a:r>
              <a:r>
                <a:rPr lang="zh-CN" altLang="en-US" b="1">
                  <a:latin typeface="Arial Black" panose="020B0A04020102020204" pitchFamily="34" charset="0"/>
                  <a:ea typeface="宋体" panose="02010600030101010101" pitchFamily="2" charset="-122"/>
                </a:rPr>
                <a:t>年</a:t>
              </a:r>
              <a:endParaRPr lang="zh-CN" altLang="en-US">
                <a:ea typeface="宋体" panose="02010600030101010101" pitchFamily="2" charset="-122"/>
              </a:endParaRPr>
            </a:p>
          </p:txBody>
        </p:sp>
        <p:sp>
          <p:nvSpPr>
            <p:cNvPr id="117785" name="矩形 419920"/>
            <p:cNvSpPr>
              <a:spLocks noChangeArrowheads="1"/>
            </p:cNvSpPr>
            <p:nvPr/>
          </p:nvSpPr>
          <p:spPr bwMode="auto">
            <a:xfrm>
              <a:off x="800" y="1308"/>
              <a:ext cx="1584" cy="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a:solidFill>
                    <a:srgbClr val="000099"/>
                  </a:solidFill>
                  <a:latin typeface="幼圆" panose="02010509060101010101" pitchFamily="49" charset="-122"/>
                </a:rPr>
                <a:t>人均</a:t>
              </a:r>
              <a:r>
                <a:rPr lang="en-US" altLang="zh-CN" sz="2000" b="1">
                  <a:solidFill>
                    <a:srgbClr val="000099"/>
                  </a:solidFill>
                  <a:latin typeface="幼圆" panose="02010509060101010101" pitchFamily="49" charset="-122"/>
                </a:rPr>
                <a:t>GNP</a:t>
              </a:r>
              <a:r>
                <a:rPr lang="zh-CN" altLang="en-US" sz="2000" b="1">
                  <a:solidFill>
                    <a:srgbClr val="000099"/>
                  </a:solidFill>
                  <a:latin typeface="幼圆" panose="02010509060101010101" pitchFamily="49" charset="-122"/>
                </a:rPr>
                <a:t>翻两番 </a:t>
              </a:r>
              <a:endParaRPr lang="zh-CN" altLang="en-US" sz="2400">
                <a:solidFill>
                  <a:srgbClr val="000099"/>
                </a:solidFill>
                <a:latin typeface="幼圆" panose="02010509060101010101" pitchFamily="49" charset="-122"/>
              </a:endParaRPr>
            </a:p>
            <a:p>
              <a:r>
                <a:rPr lang="zh-CN" altLang="en-US" sz="2000" b="1">
                  <a:solidFill>
                    <a:srgbClr val="000099"/>
                  </a:solidFill>
                  <a:latin typeface="幼圆" panose="02010509060101010101" pitchFamily="49" charset="-122"/>
                </a:rPr>
                <a:t>人均</a:t>
              </a:r>
              <a:r>
                <a:rPr lang="en-US" altLang="zh-CN" sz="2000" b="1">
                  <a:solidFill>
                    <a:srgbClr val="000099"/>
                  </a:solidFill>
                  <a:latin typeface="幼圆" panose="02010509060101010101" pitchFamily="49" charset="-122"/>
                </a:rPr>
                <a:t>800—1000</a:t>
              </a:r>
              <a:r>
                <a:rPr lang="zh-CN" altLang="en-US" sz="2000" b="1">
                  <a:solidFill>
                    <a:srgbClr val="000099"/>
                  </a:solidFill>
                  <a:latin typeface="幼圆" panose="02010509060101010101" pitchFamily="49" charset="-122"/>
                </a:rPr>
                <a:t>美元</a:t>
              </a:r>
              <a:endParaRPr lang="zh-CN" altLang="en-US">
                <a:solidFill>
                  <a:srgbClr val="000099"/>
                </a:solidFill>
                <a:latin typeface="幼圆" panose="02010509060101010101" pitchFamily="49" charset="-122"/>
              </a:endParaRPr>
            </a:p>
          </p:txBody>
        </p:sp>
        <p:sp>
          <p:nvSpPr>
            <p:cNvPr id="117786" name="矩形 419921"/>
            <p:cNvSpPr>
              <a:spLocks noChangeArrowheads="1"/>
            </p:cNvSpPr>
            <p:nvPr/>
          </p:nvSpPr>
          <p:spPr bwMode="auto">
            <a:xfrm>
              <a:off x="3364" y="1031"/>
              <a:ext cx="1123"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a:solidFill>
                    <a:srgbClr val="000099"/>
                  </a:solidFill>
                  <a:latin typeface="幼圆" panose="02010509060101010101" pitchFamily="49" charset="-122"/>
                </a:rPr>
                <a:t>人均</a:t>
              </a:r>
              <a:r>
                <a:rPr lang="en-US" altLang="zh-CN" sz="2000" b="1">
                  <a:solidFill>
                    <a:srgbClr val="000099"/>
                  </a:solidFill>
                  <a:latin typeface="幼圆" panose="02010509060101010101" pitchFamily="49" charset="-122"/>
                </a:rPr>
                <a:t>4000</a:t>
              </a:r>
              <a:r>
                <a:rPr lang="zh-CN" altLang="en-US" sz="2000" b="1">
                  <a:solidFill>
                    <a:srgbClr val="000099"/>
                  </a:solidFill>
                  <a:latin typeface="幼圆" panose="02010509060101010101" pitchFamily="49" charset="-122"/>
                </a:rPr>
                <a:t>美元</a:t>
              </a:r>
            </a:p>
          </p:txBody>
        </p:sp>
        <p:sp>
          <p:nvSpPr>
            <p:cNvPr id="117787" name="文本框 419922"/>
            <p:cNvSpPr txBox="1">
              <a:spLocks noChangeArrowheads="1"/>
            </p:cNvSpPr>
            <p:nvPr/>
          </p:nvSpPr>
          <p:spPr bwMode="auto">
            <a:xfrm>
              <a:off x="294" y="2535"/>
              <a:ext cx="1147" cy="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zh-CN" altLang="en-US" sz="2000" b="1">
                  <a:solidFill>
                    <a:srgbClr val="000099"/>
                  </a:solidFill>
                  <a:latin typeface="幼圆" panose="02010509060101010101" pitchFamily="49" charset="-122"/>
                </a:rPr>
                <a:t>人均</a:t>
              </a:r>
              <a:r>
                <a:rPr lang="en-US" altLang="zh-CN" sz="2000" b="1">
                  <a:solidFill>
                    <a:srgbClr val="000099"/>
                  </a:solidFill>
                  <a:latin typeface="幼圆" panose="02010509060101010101" pitchFamily="49" charset="-122"/>
                </a:rPr>
                <a:t>500</a:t>
              </a:r>
              <a:r>
                <a:rPr lang="zh-CN" altLang="en-US" sz="2000" b="1">
                  <a:solidFill>
                    <a:srgbClr val="000099"/>
                  </a:solidFill>
                  <a:latin typeface="幼圆" panose="02010509060101010101" pitchFamily="49" charset="-122"/>
                </a:rPr>
                <a:t>美元</a:t>
              </a:r>
              <a:r>
                <a:rPr lang="zh-CN" altLang="en-US" sz="2000" b="1">
                  <a:solidFill>
                    <a:schemeClr val="folHlink"/>
                  </a:solidFill>
                  <a:latin typeface="幼圆" panose="02010509060101010101" pitchFamily="49" charset="-122"/>
                </a:rPr>
                <a:t> </a:t>
              </a:r>
              <a:endParaRPr lang="zh-CN" altLang="en-US">
                <a:latin typeface="幼圆" panose="02010509060101010101" pitchFamily="49" charset="-122"/>
              </a:endParaRPr>
            </a:p>
          </p:txBody>
        </p:sp>
      </p:grpSp>
      <p:sp>
        <p:nvSpPr>
          <p:cNvPr id="117788" name="矩形 419923"/>
          <p:cNvSpPr>
            <a:spLocks noChangeArrowheads="1"/>
          </p:cNvSpPr>
          <p:nvPr/>
        </p:nvSpPr>
        <p:spPr bwMode="auto">
          <a:xfrm>
            <a:off x="6003925" y="4541839"/>
            <a:ext cx="2592388" cy="89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nSpc>
                <a:spcPct val="125000"/>
              </a:lnSpc>
            </a:pPr>
            <a:r>
              <a:rPr lang="zh-CN" altLang="en-US" sz="1400" b="1">
                <a:latin typeface="楷体" panose="02010609060101010101" pitchFamily="49" charset="-122"/>
                <a:ea typeface="楷体" panose="02010609060101010101" pitchFamily="49" charset="-122"/>
              </a:rPr>
              <a:t>国家统计局数据显示，</a:t>
            </a:r>
            <a:r>
              <a:rPr lang="en-US" altLang="zh-CN" sz="1400" b="1">
                <a:latin typeface="楷体" panose="02010609060101010101" pitchFamily="49" charset="-122"/>
                <a:ea typeface="楷体" panose="02010609060101010101" pitchFamily="49" charset="-122"/>
              </a:rPr>
              <a:t>2000</a:t>
            </a:r>
            <a:r>
              <a:rPr lang="zh-CN" altLang="en-US" sz="1400" b="1">
                <a:latin typeface="楷体" panose="02010609060101010101" pitchFamily="49" charset="-122"/>
                <a:ea typeface="楷体" panose="02010609060101010101" pitchFamily="49" charset="-122"/>
              </a:rPr>
              <a:t>年中国人均</a:t>
            </a:r>
            <a:r>
              <a:rPr lang="en-US" altLang="zh-CN" sz="1400" b="1">
                <a:latin typeface="楷体" panose="02010609060101010101" pitchFamily="49" charset="-122"/>
                <a:ea typeface="楷体" panose="02010609060101010101" pitchFamily="49" charset="-122"/>
              </a:rPr>
              <a:t>GDP</a:t>
            </a:r>
            <a:r>
              <a:rPr lang="zh-CN" altLang="en-US" sz="1400" b="1">
                <a:latin typeface="楷体" panose="02010609060101010101" pitchFamily="49" charset="-122"/>
                <a:ea typeface="楷体" panose="02010609060101010101" pitchFamily="49" charset="-122"/>
              </a:rPr>
              <a:t>为</a:t>
            </a:r>
            <a:r>
              <a:rPr lang="en-US" altLang="zh-CN" sz="1400" b="1">
                <a:latin typeface="楷体" panose="02010609060101010101" pitchFamily="49" charset="-122"/>
                <a:ea typeface="楷体" panose="02010609060101010101" pitchFamily="49" charset="-122"/>
              </a:rPr>
              <a:t>7078</a:t>
            </a:r>
            <a:r>
              <a:rPr lang="zh-CN" altLang="en-US" sz="1400" b="1">
                <a:latin typeface="楷体" panose="02010609060101010101" pitchFamily="49" charset="-122"/>
                <a:ea typeface="楷体" panose="02010609060101010101" pitchFamily="49" charset="-122"/>
              </a:rPr>
              <a:t>元，按当年</a:t>
            </a:r>
            <a:r>
              <a:rPr lang="zh-CN" altLang="en-US" sz="1400" b="1">
                <a:solidFill>
                  <a:srgbClr val="5169E4"/>
                </a:solidFill>
                <a:latin typeface="楷体" panose="02010609060101010101" pitchFamily="49" charset="-122"/>
                <a:ea typeface="楷体" panose="02010609060101010101" pitchFamily="49" charset="-122"/>
              </a:rPr>
              <a:t> </a:t>
            </a:r>
            <a:r>
              <a:rPr lang="zh-CN" altLang="en-US" sz="1400" b="1">
                <a:latin typeface="楷体" panose="02010609060101010101" pitchFamily="49" charset="-122"/>
                <a:ea typeface="楷体" panose="02010609060101010101" pitchFamily="49" charset="-122"/>
              </a:rPr>
              <a:t>汇率折算为约</a:t>
            </a:r>
            <a:r>
              <a:rPr lang="en-US" altLang="zh-CN" sz="1400" b="1">
                <a:latin typeface="楷体" panose="02010609060101010101" pitchFamily="49" charset="-122"/>
                <a:ea typeface="楷体" panose="02010609060101010101" pitchFamily="49" charset="-122"/>
              </a:rPr>
              <a:t>856</a:t>
            </a:r>
            <a:r>
              <a:rPr lang="zh-CN" altLang="en-US" sz="1400" b="1">
                <a:latin typeface="楷体" panose="02010609060101010101" pitchFamily="49" charset="-122"/>
                <a:ea typeface="楷体" panose="02010609060101010101" pitchFamily="49" charset="-122"/>
              </a:rPr>
              <a:t>美元。</a:t>
            </a:r>
            <a:endParaRPr lang="zh-CN" altLang="en-US">
              <a:latin typeface="楷体" panose="02010609060101010101" pitchFamily="49" charset="-122"/>
              <a:ea typeface="楷体" panose="02010609060101010101" pitchFamily="49" charset="-122"/>
            </a:endParaRPr>
          </a:p>
        </p:txBody>
      </p:sp>
      <p:grpSp>
        <p:nvGrpSpPr>
          <p:cNvPr id="117789" name="组合 2079"/>
          <p:cNvGrpSpPr>
            <a:grpSpLocks/>
          </p:cNvGrpSpPr>
          <p:nvPr/>
        </p:nvGrpSpPr>
        <p:grpSpPr bwMode="auto">
          <a:xfrm>
            <a:off x="1512888" y="15875"/>
            <a:ext cx="3155951" cy="495300"/>
            <a:chOff x="0" y="0"/>
            <a:chExt cx="2085" cy="384"/>
          </a:xfrm>
        </p:grpSpPr>
        <p:sp>
          <p:nvSpPr>
            <p:cNvPr id="117790"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17791"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1600" b="1">
                  <a:solidFill>
                    <a:srgbClr val="0000FF"/>
                  </a:solidFill>
                  <a:latin typeface="幼圆" panose="02010509060101010101" pitchFamily="49" charset="-122"/>
                  <a:sym typeface="宋体" panose="02010600030101010101" pitchFamily="2" charset="-122"/>
                </a:rPr>
                <a:t>）</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三步走</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发展战略的内容</a:t>
              </a:r>
            </a:p>
          </p:txBody>
        </p:sp>
      </p:grpSp>
      <p:sp>
        <p:nvSpPr>
          <p:cNvPr id="2" name="文本框 1"/>
          <p:cNvSpPr txBox="1"/>
          <p:nvPr/>
        </p:nvSpPr>
        <p:spPr>
          <a:xfrm>
            <a:off x="8291513" y="655639"/>
            <a:ext cx="2374900" cy="964367"/>
          </a:xfrm>
          <a:prstGeom prst="rect">
            <a:avLst/>
          </a:prstGeom>
          <a:noFill/>
          <a:ln w="12700">
            <a:noFill/>
          </a:ln>
        </p:spPr>
        <p:txBody>
          <a:bodyPr>
            <a:spAutoFit/>
          </a:bodyPr>
          <a:lstStyle/>
          <a:p>
            <a:pPr>
              <a:lnSpc>
                <a:spcPts val="3360"/>
              </a:lnSpc>
            </a:pPr>
            <a:r>
              <a:rPr lang="zh-CN" altLang="en-US" sz="2800" b="1" noProof="1">
                <a:solidFill>
                  <a:srgbClr val="FF0000"/>
                </a:solidFill>
                <a:effectLst>
                  <a:outerShdw blurRad="38100" dist="38100" dir="2700000">
                    <a:srgbClr val="C0C0C0"/>
                  </a:outerShdw>
                </a:effectLst>
                <a:latin typeface="Times New Roman" panose="02020603050405020304" pitchFamily="18" charset="0"/>
                <a:ea typeface="隶书" panose="02010509060101010101" pitchFamily="49" charset="-122"/>
                <a:sym typeface="+mn-ea"/>
              </a:rPr>
              <a:t>基本实现代化 </a:t>
            </a:r>
            <a:endParaRPr lang="zh-CN" altLang="en-US" sz="2800" b="1" noProof="1">
              <a:solidFill>
                <a:srgbClr val="FF0000"/>
              </a:solidFill>
              <a:effectLst>
                <a:outerShdw blurRad="38100" dist="38100" dir="2700000">
                  <a:srgbClr val="C0C0C0"/>
                </a:outerShdw>
              </a:effectLst>
              <a:latin typeface="Times New Roman" panose="02020603050405020304" pitchFamily="18" charset="0"/>
              <a:ea typeface="隶书" panose="02010509060101010101" pitchFamily="49" charset="-122"/>
            </a:endParaRPr>
          </a:p>
          <a:p>
            <a:pPr>
              <a:lnSpc>
                <a:spcPts val="3360"/>
              </a:lnSpc>
            </a:pPr>
            <a:r>
              <a:rPr lang="zh-CN" altLang="en-US" sz="2800" b="1" noProof="1">
                <a:solidFill>
                  <a:srgbClr val="FF0000"/>
                </a:solidFill>
                <a:effectLst>
                  <a:outerShdw blurRad="38100" dist="38100" dir="2700000">
                    <a:srgbClr val="C0C0C0"/>
                  </a:outerShdw>
                </a:effectLst>
                <a:latin typeface="Times New Roman" panose="02020603050405020304" pitchFamily="18" charset="0"/>
                <a:ea typeface="隶书" panose="02010509060101010101" pitchFamily="49" charset="-122"/>
                <a:sym typeface="+mn-ea"/>
              </a:rPr>
              <a:t> 比较富裕</a:t>
            </a:r>
          </a:p>
        </p:txBody>
      </p:sp>
    </p:spTree>
    <p:extLst>
      <p:ext uri="{BB962C8B-B14F-4D97-AF65-F5344CB8AC3E}">
        <p14:creationId xmlns:p14="http://schemas.microsoft.com/office/powerpoint/2010/main" xmlns="" val="88340079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文本框 421889"/>
          <p:cNvSpPr txBox="1">
            <a:spLocks noChangeArrowheads="1"/>
          </p:cNvSpPr>
          <p:nvPr/>
        </p:nvSpPr>
        <p:spPr bwMode="auto">
          <a:xfrm>
            <a:off x="5260975" y="785814"/>
            <a:ext cx="2560638" cy="534987"/>
          </a:xfrm>
          <a:prstGeom prst="rect">
            <a:avLst/>
          </a:prstGeom>
          <a:solidFill>
            <a:srgbClr val="FFFF00"/>
          </a:solidFill>
          <a:ln w="9525">
            <a:solidFill>
              <a:srgbClr val="FF6699"/>
            </a:solidFill>
            <a:miter lim="800000"/>
            <a:headEnd/>
            <a:tailEnd/>
          </a:ln>
        </p:spPr>
        <p:txBody>
          <a:bodyPr>
            <a:spAutoFit/>
          </a:bodyPr>
          <a:lstStyle>
            <a:lvl1pPr marL="574675" indent="-574675">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gn="just">
              <a:lnSpc>
                <a:spcPct val="120000"/>
              </a:lnSpc>
              <a:spcBef>
                <a:spcPct val="50000"/>
              </a:spcBef>
              <a:buClr>
                <a:schemeClr val="bg1"/>
              </a:buClr>
            </a:pPr>
            <a:r>
              <a:rPr lang="zh-CN" altLang="en-US" sz="2400" b="1">
                <a:solidFill>
                  <a:srgbClr val="0000FF"/>
                </a:solidFill>
                <a:latin typeface="Times New Roman" panose="02020603050405020304" pitchFamily="18" charset="0"/>
              </a:rPr>
              <a:t>三个阶段性目标</a:t>
            </a:r>
          </a:p>
        </p:txBody>
      </p:sp>
      <p:sp>
        <p:nvSpPr>
          <p:cNvPr id="119810" name="文本框 421890" descr="白色大理石"/>
          <p:cNvSpPr txBox="1">
            <a:spLocks noChangeArrowheads="1"/>
          </p:cNvSpPr>
          <p:nvPr/>
        </p:nvSpPr>
        <p:spPr bwMode="auto">
          <a:xfrm>
            <a:off x="2566988" y="1592263"/>
            <a:ext cx="5472112" cy="1244600"/>
          </a:xfrm>
          <a:prstGeom prst="rect">
            <a:avLst/>
          </a:prstGeom>
          <a:blipFill dpi="0" rotWithShape="1">
            <a:blip r:embed="rId2"/>
            <a:srcRect/>
            <a:tile tx="0" ty="0" sx="100000" sy="100000" flip="none" algn="tl"/>
          </a:blipFill>
          <a:ln w="38100">
            <a:solidFill>
              <a:srgbClr val="FF66FF"/>
            </a:solidFill>
            <a:miter lim="800000"/>
            <a:headEnd/>
            <a:tailEnd/>
          </a:ln>
        </p:spPr>
        <p:txBody>
          <a:bodyPr>
            <a:spAutoFit/>
          </a:bodyPr>
          <a:lstStyle/>
          <a:p>
            <a:pPr>
              <a:lnSpc>
                <a:spcPct val="125000"/>
              </a:lnSpc>
              <a:spcBef>
                <a:spcPct val="50000"/>
              </a:spcBef>
              <a:buClr>
                <a:schemeClr val="bg1"/>
              </a:buClr>
            </a:pPr>
            <a:r>
              <a:rPr lang="en-US" altLang="en-US" sz="2000" b="1">
                <a:solidFill>
                  <a:srgbClr val="FF0000"/>
                </a:solidFill>
                <a:latin typeface="华文行楷" panose="02010800040101010101" pitchFamily="2" charset="-122"/>
                <a:ea typeface="华文行楷" panose="02010800040101010101" pitchFamily="2" charset="-122"/>
              </a:rPr>
              <a:t>★</a:t>
            </a:r>
            <a:r>
              <a:rPr lang="en-US" altLang="zh-CN" sz="2000" b="1">
                <a:solidFill>
                  <a:srgbClr val="FF0000"/>
                </a:solidFill>
                <a:latin typeface="华文行楷" panose="02010800040101010101" pitchFamily="2" charset="-122"/>
                <a:ea typeface="华文行楷" panose="02010800040101010101" pitchFamily="2" charset="-122"/>
              </a:rPr>
              <a:t> </a:t>
            </a:r>
            <a:r>
              <a:rPr lang="en-US" altLang="zh-CN" sz="2000" b="1">
                <a:solidFill>
                  <a:srgbClr val="FF0000"/>
                </a:solidFill>
                <a:latin typeface="黑体" panose="02010609060101010101" pitchFamily="49" charset="-122"/>
                <a:ea typeface="黑体" panose="02010609060101010101" pitchFamily="49" charset="-122"/>
              </a:rPr>
              <a:t>21</a:t>
            </a:r>
            <a:r>
              <a:rPr lang="zh-CN" altLang="en-US" sz="2000" b="1">
                <a:solidFill>
                  <a:srgbClr val="FF0000"/>
                </a:solidFill>
                <a:latin typeface="黑体" panose="02010609060101010101" pitchFamily="49" charset="-122"/>
                <a:ea typeface="黑体" panose="02010609060101010101" pitchFamily="49" charset="-122"/>
              </a:rPr>
              <a:t>世纪第一个</a:t>
            </a:r>
            <a:r>
              <a:rPr lang="en-US" altLang="zh-CN" sz="2000" b="1">
                <a:solidFill>
                  <a:srgbClr val="FF0000"/>
                </a:solidFill>
                <a:latin typeface="黑体" panose="02010609060101010101" pitchFamily="49" charset="-122"/>
                <a:ea typeface="黑体" panose="02010609060101010101" pitchFamily="49" charset="-122"/>
              </a:rPr>
              <a:t>10</a:t>
            </a:r>
            <a:r>
              <a:rPr lang="zh-CN" altLang="en-US" sz="2000" b="1">
                <a:solidFill>
                  <a:srgbClr val="FF0000"/>
                </a:solidFill>
                <a:latin typeface="黑体" panose="02010609060101010101" pitchFamily="49" charset="-122"/>
                <a:ea typeface="黑体" panose="02010609060101010101" pitchFamily="49" charset="-122"/>
              </a:rPr>
              <a:t>年</a:t>
            </a:r>
            <a:r>
              <a:rPr lang="zh-CN" altLang="en-US" sz="2000" b="1">
                <a:solidFill>
                  <a:srgbClr val="000099"/>
                </a:solidFill>
                <a:latin typeface="华文行楷" panose="02010800040101010101" pitchFamily="2" charset="-122"/>
                <a:ea typeface="华文行楷" panose="02010800040101010101" pitchFamily="2" charset="-122"/>
              </a:rPr>
              <a:t>，</a:t>
            </a:r>
            <a:r>
              <a:rPr lang="zh-CN" altLang="en-US" sz="2000" b="1">
                <a:solidFill>
                  <a:srgbClr val="000099"/>
                </a:solidFill>
                <a:latin typeface="楷体" panose="02010609060101010101" pitchFamily="49" charset="-122"/>
                <a:ea typeface="楷体" panose="02010609060101010101" pitchFamily="49" charset="-122"/>
              </a:rPr>
              <a:t>实现国民生产总值比</a:t>
            </a:r>
            <a:r>
              <a:rPr lang="en-US" altLang="zh-CN" sz="2000" b="1">
                <a:solidFill>
                  <a:srgbClr val="000099"/>
                </a:solidFill>
                <a:latin typeface="楷体" panose="02010609060101010101" pitchFamily="49" charset="-122"/>
                <a:ea typeface="楷体" panose="02010609060101010101" pitchFamily="49" charset="-122"/>
              </a:rPr>
              <a:t>2000</a:t>
            </a:r>
            <a:r>
              <a:rPr lang="zh-CN" altLang="en-US" sz="2000" b="1">
                <a:solidFill>
                  <a:srgbClr val="000099"/>
                </a:solidFill>
                <a:latin typeface="楷体" panose="02010609060101010101" pitchFamily="49" charset="-122"/>
                <a:ea typeface="楷体" panose="02010609060101010101" pitchFamily="49" charset="-122"/>
              </a:rPr>
              <a:t>年翻一番，使人民的小康生活更加富裕，形成比较完善的社会主义市场经济体制；</a:t>
            </a:r>
          </a:p>
        </p:txBody>
      </p:sp>
      <p:sp>
        <p:nvSpPr>
          <p:cNvPr id="119811" name="文本框 421891" descr="蓝色面巾纸"/>
          <p:cNvSpPr txBox="1">
            <a:spLocks noChangeArrowheads="1"/>
          </p:cNvSpPr>
          <p:nvPr/>
        </p:nvSpPr>
        <p:spPr bwMode="auto">
          <a:xfrm>
            <a:off x="2566988" y="2998789"/>
            <a:ext cx="5472112" cy="860425"/>
          </a:xfrm>
          <a:prstGeom prst="rect">
            <a:avLst/>
          </a:prstGeom>
          <a:blipFill dpi="0" rotWithShape="1">
            <a:blip r:embed="rId3"/>
            <a:srcRect/>
            <a:tile tx="0" ty="0" sx="100000" sy="100000" flip="none" algn="tl"/>
          </a:blipFill>
          <a:ln w="38100">
            <a:solidFill>
              <a:schemeClr val="accent1"/>
            </a:solidFill>
            <a:miter lim="800000"/>
            <a:headEnd/>
            <a:tailEnd/>
          </a:ln>
        </p:spPr>
        <p:txBody>
          <a:bodyPr>
            <a:spAutoFit/>
          </a:bodyPr>
          <a:lstStyle/>
          <a:p>
            <a:pPr>
              <a:lnSpc>
                <a:spcPct val="125000"/>
              </a:lnSpc>
              <a:spcBef>
                <a:spcPct val="50000"/>
              </a:spcBef>
              <a:buClr>
                <a:schemeClr val="bg1"/>
              </a:buClr>
            </a:pPr>
            <a:r>
              <a:rPr lang="en-US" altLang="zh-CN" sz="2000" b="1">
                <a:solidFill>
                  <a:srgbClr val="FF0000"/>
                </a:solidFill>
                <a:latin typeface="华文行楷" panose="02010800040101010101" pitchFamily="2" charset="-122"/>
                <a:ea typeface="华文行楷" panose="02010800040101010101" pitchFamily="2" charset="-122"/>
              </a:rPr>
              <a:t>★ </a:t>
            </a:r>
            <a:r>
              <a:rPr lang="zh-CN" altLang="en-US" sz="2000" b="1">
                <a:solidFill>
                  <a:srgbClr val="FF0000"/>
                </a:solidFill>
                <a:latin typeface="黑体" panose="02010609060101010101" pitchFamily="49" charset="-122"/>
                <a:ea typeface="黑体" panose="02010609060101010101" pitchFamily="49" charset="-122"/>
              </a:rPr>
              <a:t>再经过</a:t>
            </a:r>
            <a:r>
              <a:rPr lang="en-US" altLang="zh-CN" sz="2000" b="1">
                <a:solidFill>
                  <a:srgbClr val="FF0000"/>
                </a:solidFill>
                <a:latin typeface="黑体" panose="02010609060101010101" pitchFamily="49" charset="-122"/>
                <a:ea typeface="黑体" panose="02010609060101010101" pitchFamily="49" charset="-122"/>
              </a:rPr>
              <a:t>10</a:t>
            </a:r>
            <a:r>
              <a:rPr lang="zh-CN" altLang="en-US" sz="2000" b="1">
                <a:solidFill>
                  <a:srgbClr val="FF0000"/>
                </a:solidFill>
                <a:latin typeface="黑体" panose="02010609060101010101" pitchFamily="49" charset="-122"/>
                <a:ea typeface="黑体" panose="02010609060101010101" pitchFamily="49" charset="-122"/>
              </a:rPr>
              <a:t>年的努力</a:t>
            </a:r>
            <a:r>
              <a:rPr lang="zh-CN" altLang="en-US" sz="2000" b="1">
                <a:solidFill>
                  <a:srgbClr val="000099"/>
                </a:solidFill>
                <a:latin typeface="华文行楷" panose="02010800040101010101" pitchFamily="2" charset="-122"/>
                <a:ea typeface="华文行楷" panose="02010800040101010101" pitchFamily="2" charset="-122"/>
              </a:rPr>
              <a:t>，</a:t>
            </a:r>
            <a:r>
              <a:rPr lang="zh-CN" altLang="en-US" sz="2000" b="1">
                <a:solidFill>
                  <a:srgbClr val="000099"/>
                </a:solidFill>
                <a:latin typeface="楷体" panose="02010609060101010101" pitchFamily="49" charset="-122"/>
                <a:ea typeface="楷体" panose="02010609060101010101" pitchFamily="49" charset="-122"/>
              </a:rPr>
              <a:t>到建党</a:t>
            </a:r>
            <a:r>
              <a:rPr lang="en-US" altLang="zh-CN" sz="2000" b="1">
                <a:solidFill>
                  <a:srgbClr val="000099"/>
                </a:solidFill>
                <a:latin typeface="楷体" panose="02010609060101010101" pitchFamily="49" charset="-122"/>
                <a:ea typeface="楷体" panose="02010609060101010101" pitchFamily="49" charset="-122"/>
              </a:rPr>
              <a:t>100</a:t>
            </a:r>
            <a:r>
              <a:rPr lang="zh-CN" altLang="en-US" sz="2000" b="1">
                <a:solidFill>
                  <a:srgbClr val="000099"/>
                </a:solidFill>
                <a:latin typeface="楷体" panose="02010609060101010101" pitchFamily="49" charset="-122"/>
                <a:ea typeface="楷体" panose="02010609060101010101" pitchFamily="49" charset="-122"/>
              </a:rPr>
              <a:t>周年时，使国民经济更加发展，各项制度更加完善；</a:t>
            </a:r>
          </a:p>
        </p:txBody>
      </p:sp>
      <p:sp>
        <p:nvSpPr>
          <p:cNvPr id="119812" name="文本框 421892" descr="信纸"/>
          <p:cNvSpPr txBox="1">
            <a:spLocks noChangeArrowheads="1"/>
          </p:cNvSpPr>
          <p:nvPr/>
        </p:nvSpPr>
        <p:spPr bwMode="auto">
          <a:xfrm>
            <a:off x="2566988" y="4071938"/>
            <a:ext cx="5472112" cy="1014412"/>
          </a:xfrm>
          <a:prstGeom prst="rect">
            <a:avLst/>
          </a:prstGeom>
          <a:blipFill dpi="0" rotWithShape="1">
            <a:blip r:embed="rId4"/>
            <a:srcRect/>
            <a:tile tx="0" ty="0" sx="100000" sy="100000" flip="none" algn="tl"/>
          </a:blipFill>
          <a:ln w="38100">
            <a:solidFill>
              <a:srgbClr val="00FF00"/>
            </a:solidFill>
            <a:miter lim="800000"/>
            <a:headEnd/>
            <a:tailEnd/>
          </a:ln>
        </p:spPr>
        <p:txBody>
          <a:bodyPr>
            <a:spAutoFit/>
          </a:bodyPr>
          <a:lstStyle/>
          <a:p>
            <a:pPr>
              <a:lnSpc>
                <a:spcPct val="125000"/>
              </a:lnSpc>
              <a:spcBef>
                <a:spcPct val="50000"/>
              </a:spcBef>
              <a:buClr>
                <a:schemeClr val="bg1"/>
              </a:buClr>
            </a:pPr>
            <a:r>
              <a:rPr lang="en-US" altLang="zh-CN" sz="2000" b="1">
                <a:solidFill>
                  <a:srgbClr val="FF0000"/>
                </a:solidFill>
                <a:latin typeface="华文行楷" panose="02010800040101010101" pitchFamily="2" charset="-122"/>
                <a:ea typeface="华文行楷" panose="02010800040101010101" pitchFamily="2" charset="-122"/>
              </a:rPr>
              <a:t>★ </a:t>
            </a:r>
            <a:r>
              <a:rPr lang="zh-CN" altLang="en-US" sz="2000" b="1">
                <a:solidFill>
                  <a:srgbClr val="FF0000"/>
                </a:solidFill>
                <a:latin typeface="黑体" panose="02010609060101010101" pitchFamily="49" charset="-122"/>
                <a:ea typeface="黑体" panose="02010609060101010101" pitchFamily="49" charset="-122"/>
              </a:rPr>
              <a:t>到</a:t>
            </a:r>
            <a:r>
              <a:rPr lang="en-US" altLang="zh-CN" sz="2000" b="1">
                <a:solidFill>
                  <a:srgbClr val="FF0000"/>
                </a:solidFill>
                <a:latin typeface="黑体" panose="02010609060101010101" pitchFamily="49" charset="-122"/>
                <a:ea typeface="黑体" panose="02010609060101010101" pitchFamily="49" charset="-122"/>
              </a:rPr>
              <a:t>21</a:t>
            </a:r>
            <a:r>
              <a:rPr lang="zh-CN" altLang="en-US" sz="2000" b="1">
                <a:solidFill>
                  <a:srgbClr val="FF0000"/>
                </a:solidFill>
                <a:latin typeface="黑体" panose="02010609060101010101" pitchFamily="49" charset="-122"/>
                <a:ea typeface="黑体" panose="02010609060101010101" pitchFamily="49" charset="-122"/>
              </a:rPr>
              <a:t>世纪中叶建国</a:t>
            </a:r>
            <a:r>
              <a:rPr lang="en-US" altLang="zh-CN" sz="2000" b="1">
                <a:solidFill>
                  <a:srgbClr val="FF0000"/>
                </a:solidFill>
                <a:latin typeface="黑体" panose="02010609060101010101" pitchFamily="49" charset="-122"/>
                <a:ea typeface="黑体" panose="02010609060101010101" pitchFamily="49" charset="-122"/>
              </a:rPr>
              <a:t>100</a:t>
            </a:r>
            <a:r>
              <a:rPr lang="zh-CN" altLang="en-US" sz="2000" b="1">
                <a:solidFill>
                  <a:srgbClr val="FF0000"/>
                </a:solidFill>
                <a:latin typeface="黑体" panose="02010609060101010101" pitchFamily="49" charset="-122"/>
                <a:ea typeface="黑体" panose="02010609060101010101" pitchFamily="49" charset="-122"/>
              </a:rPr>
              <a:t>周年时</a:t>
            </a:r>
            <a:r>
              <a:rPr lang="zh-CN" altLang="en-US" sz="2000" b="1">
                <a:solidFill>
                  <a:srgbClr val="000099"/>
                </a:solidFill>
                <a:latin typeface="华文行楷" panose="02010800040101010101" pitchFamily="2" charset="-122"/>
                <a:ea typeface="华文行楷" panose="02010800040101010101" pitchFamily="2" charset="-122"/>
              </a:rPr>
              <a:t>，</a:t>
            </a:r>
            <a:r>
              <a:rPr lang="zh-CN" altLang="en-US" sz="2000" b="1">
                <a:solidFill>
                  <a:srgbClr val="000099"/>
                </a:solidFill>
                <a:latin typeface="楷体" panose="02010609060101010101" pitchFamily="49" charset="-122"/>
                <a:ea typeface="楷体" panose="02010609060101010101" pitchFamily="49" charset="-122"/>
              </a:rPr>
              <a:t>基本实现现代化，建成富强、民主、文明的社会主义国家。</a:t>
            </a:r>
            <a:r>
              <a:rPr lang="zh-CN" altLang="en-US" sz="2800" b="1">
                <a:solidFill>
                  <a:srgbClr val="000099"/>
                </a:solidFill>
                <a:latin typeface="楷体" panose="02010609060101010101" pitchFamily="49" charset="-122"/>
                <a:ea typeface="楷体" panose="02010609060101010101" pitchFamily="49" charset="-122"/>
              </a:rPr>
              <a:t> </a:t>
            </a:r>
          </a:p>
        </p:txBody>
      </p:sp>
      <p:sp>
        <p:nvSpPr>
          <p:cNvPr id="119813" name="文本框 421893"/>
          <p:cNvSpPr txBox="1">
            <a:spLocks noChangeArrowheads="1"/>
          </p:cNvSpPr>
          <p:nvPr/>
        </p:nvSpPr>
        <p:spPr bwMode="auto">
          <a:xfrm>
            <a:off x="1682695" y="1701800"/>
            <a:ext cx="701731" cy="3384550"/>
          </a:xfrm>
          <a:prstGeom prst="rect">
            <a:avLst/>
          </a:prstGeom>
          <a:solidFill>
            <a:srgbClr val="FFFF00"/>
          </a:solidFill>
          <a:ln w="9525">
            <a:solidFill>
              <a:srgbClr val="FF6699"/>
            </a:solidFill>
            <a:miter lim="800000"/>
            <a:headEnd/>
            <a:tailEnd/>
          </a:ln>
        </p:spPr>
        <p:txBody>
          <a:bodyPr vert="eaVert">
            <a:spAutoFit/>
          </a:bodyPr>
          <a:lstStyle>
            <a:lvl1pPr marL="574675" indent="-574675">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gn="just">
              <a:lnSpc>
                <a:spcPct val="120000"/>
              </a:lnSpc>
              <a:spcBef>
                <a:spcPct val="50000"/>
              </a:spcBef>
              <a:buClr>
                <a:schemeClr val="bg1"/>
              </a:buClr>
            </a:pPr>
            <a:r>
              <a:rPr lang="en-US" altLang="zh-CN" sz="2800" b="1">
                <a:solidFill>
                  <a:srgbClr val="FF0000"/>
                </a:solidFill>
                <a:latin typeface="Times New Roman" panose="02020603050405020304" pitchFamily="18" charset="0"/>
                <a:ea typeface="华文彩云" panose="02010800040101010101" pitchFamily="2" charset="-122"/>
              </a:rPr>
              <a:t> </a:t>
            </a:r>
            <a:r>
              <a:rPr lang="zh-CN" altLang="en-US" sz="2400" b="1">
                <a:solidFill>
                  <a:srgbClr val="FF0000"/>
                </a:solidFill>
                <a:latin typeface="Times New Roman" panose="02020603050405020304" pitchFamily="18" charset="0"/>
                <a:ea typeface="黑体" panose="02010609060101010101" pitchFamily="49" charset="-122"/>
              </a:rPr>
              <a:t>第三步的进一步具体化</a:t>
            </a:r>
          </a:p>
        </p:txBody>
      </p:sp>
      <p:sp>
        <p:nvSpPr>
          <p:cNvPr id="119814" name="文本框 421894"/>
          <p:cNvSpPr txBox="1">
            <a:spLocks noChangeArrowheads="1"/>
          </p:cNvSpPr>
          <p:nvPr/>
        </p:nvSpPr>
        <p:spPr bwMode="auto">
          <a:xfrm>
            <a:off x="4111626" y="5194300"/>
            <a:ext cx="5719763" cy="552450"/>
          </a:xfrm>
          <a:prstGeom prst="rect">
            <a:avLst/>
          </a:prstGeom>
          <a:solidFill>
            <a:srgbClr val="FFFEE8"/>
          </a:solidFill>
          <a:ln w="9525">
            <a:solidFill>
              <a:srgbClr val="FFCC00"/>
            </a:solidFill>
            <a:miter lim="800000"/>
            <a:headEnd/>
            <a:tailEnd/>
          </a:ln>
          <a:effectLst>
            <a:outerShdw dist="89803" dir="2700000" algn="ctr" rotWithShape="0">
              <a:schemeClr val="bg2"/>
            </a:outerShdw>
          </a:effectLst>
        </p:spPr>
        <p:txBody>
          <a:bodyPr>
            <a:spAutoFit/>
          </a:bodyPr>
          <a:lstStyle/>
          <a:p>
            <a:pPr>
              <a:lnSpc>
                <a:spcPct val="125000"/>
              </a:lnSpc>
            </a:pPr>
            <a:r>
              <a:rPr lang="zh-CN" altLang="en-US" sz="2000" b="1">
                <a:solidFill>
                  <a:schemeClr val="accent2"/>
                </a:solidFill>
                <a:latin typeface="幼圆" panose="02010509060101010101" pitchFamily="49" charset="-122"/>
              </a:rPr>
              <a:t>这是党最初提出的</a:t>
            </a:r>
            <a:r>
              <a:rPr lang="en-US" altLang="zh-CN" sz="2000" b="1">
                <a:solidFill>
                  <a:schemeClr val="accent2"/>
                </a:solidFill>
                <a:latin typeface="幼圆" panose="02010509060101010101" pitchFamily="49" charset="-122"/>
              </a:rPr>
              <a:t>“</a:t>
            </a:r>
            <a:r>
              <a:rPr lang="zh-CN" altLang="en-US" sz="2400" b="1">
                <a:solidFill>
                  <a:srgbClr val="FF0000"/>
                </a:solidFill>
                <a:latin typeface="幼圆" panose="02010509060101010101" pitchFamily="49" charset="-122"/>
              </a:rPr>
              <a:t>两个一百年</a:t>
            </a:r>
            <a:r>
              <a:rPr lang="en-US" altLang="zh-CN" sz="2000" b="1">
                <a:solidFill>
                  <a:schemeClr val="accent2"/>
                </a:solidFill>
                <a:latin typeface="幼圆" panose="02010509060101010101" pitchFamily="49" charset="-122"/>
              </a:rPr>
              <a:t>”</a:t>
            </a:r>
            <a:r>
              <a:rPr lang="zh-CN" altLang="en-US" sz="2000" b="1">
                <a:solidFill>
                  <a:schemeClr val="accent2"/>
                </a:solidFill>
                <a:latin typeface="幼圆" panose="02010509060101010101" pitchFamily="49" charset="-122"/>
              </a:rPr>
              <a:t>的奋斗目标。 </a:t>
            </a:r>
          </a:p>
        </p:txBody>
      </p:sp>
      <p:pic>
        <p:nvPicPr>
          <p:cNvPr id="119815" name="图片 421898" descr="dengjp_121160_b"/>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292458">
            <a:off x="7967664" y="1052513"/>
            <a:ext cx="2517775" cy="354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9816" name="图片 1"/>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512887" y="5854700"/>
            <a:ext cx="9153526"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9817" name="文本框 409608" descr="白色大理石"/>
          <p:cNvSpPr txBox="1">
            <a:spLocks noChangeArrowheads="1"/>
          </p:cNvSpPr>
          <p:nvPr/>
        </p:nvSpPr>
        <p:spPr bwMode="auto">
          <a:xfrm>
            <a:off x="3014664" y="815976"/>
            <a:ext cx="1970087" cy="474663"/>
          </a:xfrm>
          <a:prstGeom prst="rect">
            <a:avLst/>
          </a:prstGeom>
          <a:blipFill dpi="0" rotWithShape="1">
            <a:blip r:embed="rId2"/>
            <a:srcRect/>
            <a:tile tx="0" ty="0" sx="100000" sy="100000" flip="none" algn="tl"/>
          </a:blipFill>
          <a:ln w="38100">
            <a:solidFill>
              <a:srgbClr val="FF66FF"/>
            </a:solidFill>
            <a:miter lim="800000"/>
            <a:headEnd/>
            <a:tailEnd/>
          </a:ln>
        </p:spPr>
        <p:txBody>
          <a:bodyPr>
            <a:spAutoFit/>
          </a:bodyPr>
          <a:lstStyle/>
          <a:p>
            <a:pPr algn="ctr">
              <a:lnSpc>
                <a:spcPct val="125000"/>
              </a:lnSpc>
              <a:spcBef>
                <a:spcPct val="50000"/>
              </a:spcBef>
              <a:buClr>
                <a:schemeClr val="bg1"/>
              </a:buClr>
            </a:pPr>
            <a:r>
              <a:rPr lang="en-US" altLang="zh-CN" sz="2000" b="1">
                <a:solidFill>
                  <a:schemeClr val="accent2"/>
                </a:solidFill>
              </a:rPr>
              <a:t>1997,</a:t>
            </a:r>
            <a:r>
              <a:rPr lang="zh-CN" altLang="en-US" sz="2000" b="1">
                <a:solidFill>
                  <a:schemeClr val="accent2"/>
                </a:solidFill>
              </a:rPr>
              <a:t>十五大</a:t>
            </a:r>
          </a:p>
        </p:txBody>
      </p:sp>
      <p:grpSp>
        <p:nvGrpSpPr>
          <p:cNvPr id="119818" name="组合 2079"/>
          <p:cNvGrpSpPr>
            <a:grpSpLocks/>
          </p:cNvGrpSpPr>
          <p:nvPr/>
        </p:nvGrpSpPr>
        <p:grpSpPr bwMode="auto">
          <a:xfrm>
            <a:off x="1512888" y="15875"/>
            <a:ext cx="3471863" cy="495300"/>
            <a:chOff x="0" y="0"/>
            <a:chExt cx="2085" cy="384"/>
          </a:xfrm>
        </p:grpSpPr>
        <p:sp>
          <p:nvSpPr>
            <p:cNvPr id="119819"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19820"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1600" b="1">
                  <a:solidFill>
                    <a:srgbClr val="0000FF"/>
                  </a:solidFill>
                  <a:latin typeface="幼圆" panose="02010509060101010101" pitchFamily="49" charset="-122"/>
                  <a:sym typeface="宋体" panose="02010600030101010101" pitchFamily="2" charset="-122"/>
                </a:rPr>
                <a:t>）</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三步走</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发展战略的内容</a:t>
              </a:r>
            </a:p>
          </p:txBody>
        </p:sp>
      </p:grpSp>
      <p:sp>
        <p:nvSpPr>
          <p:cNvPr id="37890" name="横卷形 37889"/>
          <p:cNvSpPr/>
          <p:nvPr/>
        </p:nvSpPr>
        <p:spPr>
          <a:xfrm>
            <a:off x="1512888" y="757238"/>
            <a:ext cx="1168401" cy="590550"/>
          </a:xfrm>
          <a:prstGeom prst="horizontalScroll">
            <a:avLst>
              <a:gd name="adj" fmla="val 12500"/>
            </a:avLst>
          </a:prstGeom>
          <a:solidFill>
            <a:srgbClr val="0000FF"/>
          </a:solidFill>
          <a:ln w="9525" cap="flat" cmpd="sng">
            <a:solidFill>
              <a:srgbClr val="FF0000"/>
            </a:solidFill>
            <a:prstDash val="solid"/>
            <a:headEnd type="none" w="med" len="med"/>
            <a:tailEnd type="none" w="med" len="med"/>
          </a:ln>
        </p:spPr>
        <p:txBody>
          <a:bodyPr wrap="none" anchor="ctr"/>
          <a:lstStyle/>
          <a:p>
            <a:pPr algn="ctr">
              <a:buFont typeface="Arial" panose="020B0604020202020204" pitchFamily="34" charset="0"/>
              <a:buNone/>
              <a:defRPr/>
            </a:pPr>
            <a:r>
              <a:rPr lang="zh-CN" altLang="en-US" sz="2400" b="1" noProof="1">
                <a:solidFill>
                  <a:srgbClr val="FF0000"/>
                </a:solidFill>
                <a:effectLst>
                  <a:outerShdw blurRad="38100" dist="38100" dir="2700000">
                    <a:srgbClr val="000000"/>
                  </a:outerShdw>
                </a:effectLst>
                <a:latin typeface="楷体" panose="02010609060101010101" pitchFamily="49" charset="-122"/>
                <a:ea typeface="楷体" panose="02010609060101010101" pitchFamily="49" charset="-122"/>
                <a:cs typeface="楷体" panose="02010609060101010101" pitchFamily="49" charset="-122"/>
                <a:sym typeface="+mn-ea"/>
              </a:rPr>
              <a:t>后 话</a:t>
            </a:r>
          </a:p>
        </p:txBody>
      </p:sp>
    </p:spTree>
    <p:extLst>
      <p:ext uri="{BB962C8B-B14F-4D97-AF65-F5344CB8AC3E}">
        <p14:creationId xmlns:p14="http://schemas.microsoft.com/office/powerpoint/2010/main" xmlns="" val="312038082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文本框 452610"/>
          <p:cNvSpPr txBox="1">
            <a:spLocks noChangeArrowheads="1"/>
          </p:cNvSpPr>
          <p:nvPr/>
        </p:nvSpPr>
        <p:spPr bwMode="auto">
          <a:xfrm>
            <a:off x="8793164" y="277813"/>
            <a:ext cx="1335087" cy="398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spcBef>
                <a:spcPct val="50000"/>
              </a:spcBef>
            </a:pPr>
            <a:r>
              <a:rPr lang="zh-CN" altLang="en-US" sz="2000" b="1">
                <a:solidFill>
                  <a:srgbClr val="FF0000"/>
                </a:solidFill>
                <a:latin typeface="Times New Roman" panose="02020603050405020304" pitchFamily="18" charset="0"/>
              </a:rPr>
              <a:t>比较富裕</a:t>
            </a:r>
            <a:r>
              <a:rPr lang="zh-CN" altLang="en-US" sz="2000" b="1">
                <a:solidFill>
                  <a:srgbClr val="FF00FF"/>
                </a:solidFill>
                <a:latin typeface="Times New Roman" panose="02020603050405020304" pitchFamily="18" charset="0"/>
                <a:ea typeface="隶书" panose="02010509060101010101" pitchFamily="49" charset="-122"/>
              </a:rPr>
              <a:t> </a:t>
            </a:r>
            <a:endParaRPr lang="zh-CN" altLang="en-US" sz="2000">
              <a:ea typeface="宋体" panose="02010600030101010101" pitchFamily="2" charset="-122"/>
            </a:endParaRPr>
          </a:p>
        </p:txBody>
      </p:sp>
      <p:grpSp>
        <p:nvGrpSpPr>
          <p:cNvPr id="120834" name="组合 2079"/>
          <p:cNvGrpSpPr>
            <a:grpSpLocks/>
          </p:cNvGrpSpPr>
          <p:nvPr/>
        </p:nvGrpSpPr>
        <p:grpSpPr bwMode="auto">
          <a:xfrm>
            <a:off x="1512888" y="15875"/>
            <a:ext cx="3238501" cy="495300"/>
            <a:chOff x="0" y="0"/>
            <a:chExt cx="2085" cy="384"/>
          </a:xfrm>
        </p:grpSpPr>
        <p:sp>
          <p:nvSpPr>
            <p:cNvPr id="120835"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20836"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1600" b="1">
                  <a:solidFill>
                    <a:srgbClr val="0000FF"/>
                  </a:solidFill>
                  <a:latin typeface="幼圆" panose="02010509060101010101" pitchFamily="49" charset="-122"/>
                  <a:sym typeface="宋体" panose="02010600030101010101" pitchFamily="2" charset="-122"/>
                </a:rPr>
                <a:t>）</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三步走</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发展战略的内容</a:t>
              </a:r>
            </a:p>
          </p:txBody>
        </p:sp>
      </p:grpSp>
      <p:pic>
        <p:nvPicPr>
          <p:cNvPr id="120837" name="图片 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12887" y="5976938"/>
            <a:ext cx="9153526"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0838" name="组合 2"/>
          <p:cNvGrpSpPr>
            <a:grpSpLocks/>
          </p:cNvGrpSpPr>
          <p:nvPr/>
        </p:nvGrpSpPr>
        <p:grpSpPr bwMode="auto">
          <a:xfrm>
            <a:off x="1808163" y="758826"/>
            <a:ext cx="8348662" cy="6058853"/>
            <a:chOff x="283" y="788"/>
            <a:chExt cx="13147" cy="9541"/>
          </a:xfrm>
        </p:grpSpPr>
        <p:sp>
          <p:nvSpPr>
            <p:cNvPr id="120839" name="圆柱形 452609"/>
            <p:cNvSpPr>
              <a:spLocks noChangeArrowheads="1"/>
            </p:cNvSpPr>
            <p:nvPr/>
          </p:nvSpPr>
          <p:spPr bwMode="auto">
            <a:xfrm>
              <a:off x="11028" y="1035"/>
              <a:ext cx="2280" cy="8640"/>
            </a:xfrm>
            <a:prstGeom prst="can">
              <a:avLst>
                <a:gd name="adj" fmla="val 94737"/>
              </a:avLst>
            </a:prstGeom>
            <a:solidFill>
              <a:srgbClr val="87AF83"/>
            </a:solidFill>
            <a:ln w="12700" cap="sq">
              <a:solidFill>
                <a:schemeClr val="tx1"/>
              </a:solidFill>
              <a:round/>
              <a:headEnd type="none" w="sm" len="sm"/>
              <a:tailEnd type="none" w="sm" len="sm"/>
            </a:ln>
          </p:spPr>
          <p:txBody>
            <a:bodyPr/>
            <a:lstStyle/>
            <a:p>
              <a:endParaRPr lang="zh-CN" altLang="en-US"/>
            </a:p>
          </p:txBody>
        </p:sp>
        <p:grpSp>
          <p:nvGrpSpPr>
            <p:cNvPr id="120840" name="组合 452611"/>
            <p:cNvGrpSpPr>
              <a:grpSpLocks/>
            </p:cNvGrpSpPr>
            <p:nvPr/>
          </p:nvGrpSpPr>
          <p:grpSpPr bwMode="auto">
            <a:xfrm>
              <a:off x="283" y="1292"/>
              <a:ext cx="12547" cy="9037"/>
              <a:chOff x="295" y="490"/>
              <a:chExt cx="5019" cy="3615"/>
            </a:xfrm>
          </p:grpSpPr>
          <p:sp>
            <p:nvSpPr>
              <p:cNvPr id="120841" name="直接连接符 452612"/>
              <p:cNvSpPr>
                <a:spLocks noChangeShapeType="1"/>
              </p:cNvSpPr>
              <p:nvPr/>
            </p:nvSpPr>
            <p:spPr bwMode="auto">
              <a:xfrm>
                <a:off x="1447" y="3719"/>
                <a:ext cx="115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0842" name="直接连接符 452613"/>
              <p:cNvSpPr>
                <a:spLocks noChangeShapeType="1"/>
              </p:cNvSpPr>
              <p:nvPr/>
            </p:nvSpPr>
            <p:spPr bwMode="auto">
              <a:xfrm>
                <a:off x="343" y="3719"/>
                <a:ext cx="1152"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0843" name="直接连接符 452614"/>
              <p:cNvSpPr>
                <a:spLocks noChangeShapeType="1"/>
              </p:cNvSpPr>
              <p:nvPr/>
            </p:nvSpPr>
            <p:spPr bwMode="auto">
              <a:xfrm>
                <a:off x="2551" y="3719"/>
                <a:ext cx="1056"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0844" name="文本框 452615"/>
              <p:cNvSpPr txBox="1">
                <a:spLocks noChangeArrowheads="1"/>
              </p:cNvSpPr>
              <p:nvPr/>
            </p:nvSpPr>
            <p:spPr bwMode="auto">
              <a:xfrm>
                <a:off x="295" y="3815"/>
                <a:ext cx="551"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spcBef>
                    <a:spcPct val="50000"/>
                  </a:spcBef>
                </a:pPr>
                <a:r>
                  <a:rPr lang="en-US" altLang="zh-CN" sz="2400" b="1">
                    <a:latin typeface="幼圆" panose="02010509060101010101" pitchFamily="49" charset="-122"/>
                  </a:rPr>
                  <a:t>1980</a:t>
                </a:r>
                <a:endParaRPr lang="zh-CN" altLang="en-US" sz="2400">
                  <a:latin typeface="幼圆" panose="02010509060101010101" pitchFamily="49" charset="-122"/>
                </a:endParaRPr>
              </a:p>
            </p:txBody>
          </p:sp>
          <p:sp>
            <p:nvSpPr>
              <p:cNvPr id="120845" name="文本框 452616"/>
              <p:cNvSpPr txBox="1">
                <a:spLocks noChangeArrowheads="1"/>
              </p:cNvSpPr>
              <p:nvPr/>
            </p:nvSpPr>
            <p:spPr bwMode="auto">
              <a:xfrm>
                <a:off x="1136" y="3719"/>
                <a:ext cx="586"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spcBef>
                    <a:spcPct val="50000"/>
                  </a:spcBef>
                </a:pPr>
                <a:r>
                  <a:rPr lang="en-US" altLang="zh-CN" sz="2400" b="1">
                    <a:latin typeface="幼圆" panose="02010509060101010101" pitchFamily="49" charset="-122"/>
                  </a:rPr>
                  <a:t>1990</a:t>
                </a:r>
                <a:endParaRPr lang="zh-CN" altLang="en-US" sz="2400">
                  <a:latin typeface="幼圆" panose="02010509060101010101" pitchFamily="49" charset="-122"/>
                </a:endParaRPr>
              </a:p>
            </p:txBody>
          </p:sp>
          <p:sp>
            <p:nvSpPr>
              <p:cNvPr id="120846" name="文本框 452617"/>
              <p:cNvSpPr txBox="1">
                <a:spLocks noChangeArrowheads="1"/>
              </p:cNvSpPr>
              <p:nvPr/>
            </p:nvSpPr>
            <p:spPr bwMode="auto">
              <a:xfrm>
                <a:off x="2263" y="3815"/>
                <a:ext cx="672"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spcBef>
                    <a:spcPct val="50000"/>
                  </a:spcBef>
                </a:pPr>
                <a:r>
                  <a:rPr lang="en-US" altLang="zh-CN" sz="2400" b="1">
                    <a:latin typeface="幼圆" panose="02010509060101010101" pitchFamily="49" charset="-122"/>
                  </a:rPr>
                  <a:t>2000</a:t>
                </a:r>
                <a:r>
                  <a:rPr lang="zh-CN" altLang="en-US" sz="2400">
                    <a:latin typeface="幼圆" panose="02010509060101010101" pitchFamily="49" charset="-122"/>
                  </a:rPr>
                  <a:t> </a:t>
                </a:r>
              </a:p>
            </p:txBody>
          </p:sp>
          <p:sp>
            <p:nvSpPr>
              <p:cNvPr id="120847" name="圆柱形 452618"/>
              <p:cNvSpPr>
                <a:spLocks noChangeArrowheads="1"/>
              </p:cNvSpPr>
              <p:nvPr/>
            </p:nvSpPr>
            <p:spPr bwMode="auto">
              <a:xfrm>
                <a:off x="343" y="3479"/>
                <a:ext cx="240" cy="336"/>
              </a:xfrm>
              <a:prstGeom prst="can">
                <a:avLst>
                  <a:gd name="adj" fmla="val 35000"/>
                </a:avLst>
              </a:prstGeom>
              <a:solidFill>
                <a:srgbClr val="87AF83"/>
              </a:solidFill>
              <a:ln w="12700" cap="sq">
                <a:solidFill>
                  <a:srgbClr val="006600"/>
                </a:solidFill>
                <a:round/>
                <a:headEnd type="none" w="sm" len="sm"/>
                <a:tailEnd type="none" w="sm" len="sm"/>
              </a:ln>
            </p:spPr>
            <p:txBody>
              <a:bodyPr/>
              <a:lstStyle/>
              <a:p>
                <a:endParaRPr lang="zh-CN" altLang="en-US"/>
              </a:p>
            </p:txBody>
          </p:sp>
          <p:sp>
            <p:nvSpPr>
              <p:cNvPr id="120848" name="圆柱形 452619"/>
              <p:cNvSpPr>
                <a:spLocks noChangeArrowheads="1"/>
              </p:cNvSpPr>
              <p:nvPr/>
            </p:nvSpPr>
            <p:spPr bwMode="auto">
              <a:xfrm>
                <a:off x="1255" y="3191"/>
                <a:ext cx="336" cy="576"/>
              </a:xfrm>
              <a:prstGeom prst="can">
                <a:avLst>
                  <a:gd name="adj" fmla="val 42857"/>
                </a:avLst>
              </a:prstGeom>
              <a:solidFill>
                <a:srgbClr val="87AF83"/>
              </a:solidFill>
              <a:ln w="12700" cap="sq">
                <a:solidFill>
                  <a:schemeClr val="tx1"/>
                </a:solidFill>
                <a:round/>
                <a:headEnd type="none" w="sm" len="sm"/>
                <a:tailEnd type="none" w="sm" len="sm"/>
              </a:ln>
            </p:spPr>
            <p:txBody>
              <a:bodyPr/>
              <a:lstStyle/>
              <a:p>
                <a:endParaRPr lang="zh-CN" altLang="en-US"/>
              </a:p>
            </p:txBody>
          </p:sp>
          <p:sp>
            <p:nvSpPr>
              <p:cNvPr id="120849" name="圆柱形 452620"/>
              <p:cNvSpPr>
                <a:spLocks noChangeArrowheads="1"/>
              </p:cNvSpPr>
              <p:nvPr/>
            </p:nvSpPr>
            <p:spPr bwMode="auto">
              <a:xfrm>
                <a:off x="2311" y="2615"/>
                <a:ext cx="384" cy="1104"/>
              </a:xfrm>
              <a:prstGeom prst="can">
                <a:avLst>
                  <a:gd name="adj" fmla="val 71875"/>
                </a:avLst>
              </a:prstGeom>
              <a:solidFill>
                <a:srgbClr val="87AF83"/>
              </a:solidFill>
              <a:ln w="12700" cap="sq">
                <a:solidFill>
                  <a:schemeClr val="tx1"/>
                </a:solidFill>
                <a:round/>
                <a:headEnd type="none" w="sm" len="sm"/>
                <a:tailEnd type="none" w="sm" len="sm"/>
              </a:ln>
            </p:spPr>
            <p:txBody>
              <a:bodyPr/>
              <a:lstStyle/>
              <a:p>
                <a:endParaRPr lang="zh-CN" altLang="en-US"/>
              </a:p>
            </p:txBody>
          </p:sp>
          <p:sp>
            <p:nvSpPr>
              <p:cNvPr id="120850" name="直接连接符 452621"/>
              <p:cNvSpPr>
                <a:spLocks noChangeShapeType="1"/>
              </p:cNvSpPr>
              <p:nvPr/>
            </p:nvSpPr>
            <p:spPr bwMode="auto">
              <a:xfrm>
                <a:off x="3655" y="3719"/>
                <a:ext cx="48"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0851" name="直接连接符 452622"/>
              <p:cNvSpPr>
                <a:spLocks noChangeShapeType="1"/>
              </p:cNvSpPr>
              <p:nvPr/>
            </p:nvSpPr>
            <p:spPr bwMode="auto">
              <a:xfrm>
                <a:off x="3751" y="3719"/>
                <a:ext cx="48"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0852" name="直接连接符 452623"/>
              <p:cNvSpPr>
                <a:spLocks noChangeShapeType="1"/>
              </p:cNvSpPr>
              <p:nvPr/>
            </p:nvSpPr>
            <p:spPr bwMode="auto">
              <a:xfrm>
                <a:off x="3847" y="3719"/>
                <a:ext cx="48"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0853" name="直接连接符 452624"/>
              <p:cNvSpPr>
                <a:spLocks noChangeShapeType="1"/>
              </p:cNvSpPr>
              <p:nvPr/>
            </p:nvSpPr>
            <p:spPr bwMode="auto">
              <a:xfrm>
                <a:off x="3826" y="3715"/>
                <a:ext cx="1488"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0854" name="矩形 452625"/>
              <p:cNvSpPr>
                <a:spLocks noChangeArrowheads="1"/>
              </p:cNvSpPr>
              <p:nvPr/>
            </p:nvSpPr>
            <p:spPr bwMode="auto">
              <a:xfrm>
                <a:off x="4663" y="3767"/>
                <a:ext cx="508"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p>
                <a:pPr eaLnBrk="0" hangingPunct="0">
                  <a:spcBef>
                    <a:spcPct val="50000"/>
                  </a:spcBef>
                </a:pPr>
                <a:r>
                  <a:rPr lang="en-US" altLang="zh-CN" sz="2400" b="1">
                    <a:solidFill>
                      <a:schemeClr val="tx2"/>
                    </a:solidFill>
                    <a:latin typeface="幼圆" panose="02010509060101010101" pitchFamily="49" charset="-122"/>
                  </a:rPr>
                  <a:t>2050</a:t>
                </a:r>
                <a:endParaRPr lang="zh-CN" altLang="en-US" sz="2400" b="1">
                  <a:solidFill>
                    <a:schemeClr val="tx2"/>
                  </a:solidFill>
                  <a:latin typeface="幼圆" panose="02010509060101010101" pitchFamily="49" charset="-122"/>
                </a:endParaRPr>
              </a:p>
            </p:txBody>
          </p:sp>
          <p:sp>
            <p:nvSpPr>
              <p:cNvPr id="120855" name="文本框 452626"/>
              <p:cNvSpPr txBox="1">
                <a:spLocks noChangeArrowheads="1"/>
              </p:cNvSpPr>
              <p:nvPr/>
            </p:nvSpPr>
            <p:spPr bwMode="auto">
              <a:xfrm>
                <a:off x="4375" y="490"/>
                <a:ext cx="912" cy="4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spcBef>
                    <a:spcPct val="50000"/>
                  </a:spcBef>
                </a:pPr>
                <a:r>
                  <a:rPr lang="en-US" altLang="zh-CN" sz="2400">
                    <a:latin typeface="Times New Roman" panose="02020603050405020304" pitchFamily="18" charset="0"/>
                    <a:ea typeface="隶书" panose="02010509060101010101" pitchFamily="49" charset="-122"/>
                  </a:rPr>
                  <a:t>   </a:t>
                </a:r>
                <a:r>
                  <a:rPr lang="zh-CN" altLang="en-US" b="1">
                    <a:latin typeface="Times New Roman" panose="02020603050405020304" pitchFamily="18" charset="0"/>
                    <a:ea typeface="隶书" panose="02010509060101010101" pitchFamily="49" charset="-122"/>
                  </a:rPr>
                  <a:t>人均</a:t>
                </a:r>
                <a:r>
                  <a:rPr lang="en-US" altLang="zh-CN" b="1">
                    <a:latin typeface="Times New Roman" panose="02020603050405020304" pitchFamily="18" charset="0"/>
                    <a:ea typeface="隶书" panose="02010509060101010101" pitchFamily="49" charset="-122"/>
                  </a:rPr>
                  <a:t>GNP4000$</a:t>
                </a:r>
                <a:endParaRPr lang="en-US" altLang="zh-CN" b="1">
                  <a:ea typeface="宋体" panose="02010600030101010101" pitchFamily="2" charset="-122"/>
                </a:endParaRPr>
              </a:p>
            </p:txBody>
          </p:sp>
          <p:sp>
            <p:nvSpPr>
              <p:cNvPr id="120856" name="直接连接符 452627"/>
              <p:cNvSpPr>
                <a:spLocks noChangeShapeType="1"/>
              </p:cNvSpPr>
              <p:nvPr/>
            </p:nvSpPr>
            <p:spPr bwMode="auto">
              <a:xfrm>
                <a:off x="487" y="3239"/>
                <a:ext cx="960" cy="0"/>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20857" name="直接连接符 452628"/>
              <p:cNvSpPr>
                <a:spLocks noChangeShapeType="1"/>
              </p:cNvSpPr>
              <p:nvPr/>
            </p:nvSpPr>
            <p:spPr bwMode="auto">
              <a:xfrm flipV="1">
                <a:off x="1447" y="2855"/>
                <a:ext cx="1104" cy="0"/>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20858" name="直接连接符 452629"/>
              <p:cNvSpPr>
                <a:spLocks noChangeShapeType="1"/>
              </p:cNvSpPr>
              <p:nvPr/>
            </p:nvSpPr>
            <p:spPr bwMode="auto">
              <a:xfrm>
                <a:off x="2503" y="551"/>
                <a:ext cx="2400" cy="0"/>
              </a:xfrm>
              <a:prstGeom prst="line">
                <a:avLst/>
              </a:prstGeom>
              <a:noFill/>
              <a:ln w="38100">
                <a:solidFill>
                  <a:srgbClr val="808080"/>
                </a:solidFill>
                <a:round/>
                <a:headEnd/>
                <a:tailEnd/>
              </a:ln>
              <a:scene3d>
                <a:camera prst="legacyObliqueTopLeft">
                  <a:rot lat="21299999" lon="0" rev="0"/>
                </a:camera>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20859" name="直接连接符 452630"/>
              <p:cNvSpPr>
                <a:spLocks noChangeShapeType="1"/>
              </p:cNvSpPr>
              <p:nvPr/>
            </p:nvSpPr>
            <p:spPr bwMode="auto">
              <a:xfrm flipV="1">
                <a:off x="487" y="3239"/>
                <a:ext cx="0" cy="336"/>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20860" name="直接连接符 452631"/>
              <p:cNvSpPr>
                <a:spLocks noChangeShapeType="1"/>
              </p:cNvSpPr>
              <p:nvPr/>
            </p:nvSpPr>
            <p:spPr bwMode="auto">
              <a:xfrm flipH="1" flipV="1">
                <a:off x="1429" y="2840"/>
                <a:ext cx="0" cy="432"/>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20861" name="直接连接符 452632"/>
              <p:cNvSpPr>
                <a:spLocks noChangeShapeType="1"/>
              </p:cNvSpPr>
              <p:nvPr/>
            </p:nvSpPr>
            <p:spPr bwMode="auto">
              <a:xfrm flipV="1">
                <a:off x="2503" y="599"/>
                <a:ext cx="0" cy="2256"/>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20862" name="文本框 452633"/>
              <p:cNvSpPr txBox="1">
                <a:spLocks noChangeArrowheads="1"/>
              </p:cNvSpPr>
              <p:nvPr/>
            </p:nvSpPr>
            <p:spPr bwMode="auto">
              <a:xfrm>
                <a:off x="535" y="2750"/>
                <a:ext cx="864"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spcBef>
                    <a:spcPct val="50000"/>
                  </a:spcBef>
                </a:pPr>
                <a:r>
                  <a:rPr lang="zh-CN" altLang="en-US" sz="2800" b="1">
                    <a:solidFill>
                      <a:srgbClr val="FF9900"/>
                    </a:solidFill>
                    <a:latin typeface="Times New Roman" panose="02020603050405020304" pitchFamily="18" charset="0"/>
                    <a:ea typeface="隶书" panose="02010509060101010101" pitchFamily="49" charset="-122"/>
                  </a:rPr>
                  <a:t>温饱</a:t>
                </a:r>
                <a:r>
                  <a:rPr lang="zh-CN" altLang="en-US" sz="2800">
                    <a:solidFill>
                      <a:srgbClr val="FF9900"/>
                    </a:solidFill>
                    <a:latin typeface="Times New Roman" panose="02020603050405020304" pitchFamily="18" charset="0"/>
                    <a:ea typeface="隶书" panose="02010509060101010101" pitchFamily="49" charset="-122"/>
                  </a:rPr>
                  <a:t> </a:t>
                </a:r>
                <a:endParaRPr lang="zh-CN" altLang="en-US">
                  <a:ea typeface="宋体" panose="02010600030101010101" pitchFamily="2" charset="-122"/>
                </a:endParaRPr>
              </a:p>
            </p:txBody>
          </p:sp>
          <p:sp>
            <p:nvSpPr>
              <p:cNvPr id="120863" name="文本框 452634"/>
              <p:cNvSpPr txBox="1">
                <a:spLocks noChangeArrowheads="1"/>
              </p:cNvSpPr>
              <p:nvPr/>
            </p:nvSpPr>
            <p:spPr bwMode="auto">
              <a:xfrm>
                <a:off x="1591" y="2378"/>
                <a:ext cx="585"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spcBef>
                    <a:spcPct val="50000"/>
                  </a:spcBef>
                </a:pPr>
                <a:r>
                  <a:rPr lang="zh-CN" altLang="en-US" sz="2800" b="1">
                    <a:solidFill>
                      <a:srgbClr val="00CC00"/>
                    </a:solidFill>
                    <a:latin typeface="Times New Roman" panose="02020603050405020304" pitchFamily="18" charset="0"/>
                    <a:ea typeface="隶书" panose="02010509060101010101" pitchFamily="49" charset="-122"/>
                  </a:rPr>
                  <a:t>小康</a:t>
                </a:r>
                <a:r>
                  <a:rPr lang="zh-CN" altLang="en-US" sz="2800">
                    <a:solidFill>
                      <a:srgbClr val="00CC00"/>
                    </a:solidFill>
                    <a:latin typeface="Times New Roman" panose="02020603050405020304" pitchFamily="18" charset="0"/>
                    <a:ea typeface="隶书" panose="02010509060101010101" pitchFamily="49" charset="-122"/>
                  </a:rPr>
                  <a:t> </a:t>
                </a:r>
                <a:endParaRPr lang="zh-CN" altLang="en-US">
                  <a:ea typeface="宋体" panose="02010600030101010101" pitchFamily="2" charset="-122"/>
                </a:endParaRPr>
              </a:p>
            </p:txBody>
          </p:sp>
          <p:sp>
            <p:nvSpPr>
              <p:cNvPr id="120864" name="圆柱形 452635"/>
              <p:cNvSpPr>
                <a:spLocks noChangeArrowheads="1"/>
              </p:cNvSpPr>
              <p:nvPr/>
            </p:nvSpPr>
            <p:spPr bwMode="auto">
              <a:xfrm>
                <a:off x="2245" y="2750"/>
                <a:ext cx="480" cy="1008"/>
              </a:xfrm>
              <a:prstGeom prst="can">
                <a:avLst>
                  <a:gd name="adj" fmla="val 52500"/>
                </a:avLst>
              </a:prstGeom>
              <a:solidFill>
                <a:srgbClr val="00CC99"/>
              </a:solidFill>
              <a:ln w="12700" cap="sq">
                <a:solidFill>
                  <a:schemeClr val="tx1"/>
                </a:solidFill>
                <a:round/>
                <a:headEnd type="none" w="sm" len="sm"/>
                <a:tailEnd type="none" w="sm" len="sm"/>
              </a:ln>
            </p:spPr>
            <p:txBody>
              <a:bodyPr/>
              <a:lstStyle/>
              <a:p>
                <a:endParaRPr lang="zh-CN" altLang="en-US"/>
              </a:p>
            </p:txBody>
          </p:sp>
          <p:sp>
            <p:nvSpPr>
              <p:cNvPr id="120865" name="文本框 452636"/>
              <p:cNvSpPr txBox="1">
                <a:spLocks noChangeArrowheads="1"/>
              </p:cNvSpPr>
              <p:nvPr/>
            </p:nvSpPr>
            <p:spPr bwMode="auto">
              <a:xfrm>
                <a:off x="1011" y="1991"/>
                <a:ext cx="1399" cy="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spcBef>
                    <a:spcPct val="50000"/>
                  </a:spcBef>
                </a:pPr>
                <a:r>
                  <a:rPr lang="zh-CN" altLang="en-US" b="1">
                    <a:latin typeface="Times New Roman" panose="02020603050405020304" pitchFamily="18" charset="0"/>
                    <a:ea typeface="隶书" panose="02010509060101010101" pitchFamily="49" charset="-122"/>
                  </a:rPr>
                  <a:t>人均</a:t>
                </a:r>
                <a:r>
                  <a:rPr lang="en-US" altLang="zh-CN" b="1">
                    <a:latin typeface="Times New Roman" panose="02020603050405020304" pitchFamily="18" charset="0"/>
                    <a:ea typeface="隶书" panose="02010509060101010101" pitchFamily="49" charset="-122"/>
                  </a:rPr>
                  <a:t>GNP</a:t>
                </a:r>
                <a:r>
                  <a:rPr lang="zh-CN" altLang="en-US" b="1">
                    <a:latin typeface="Times New Roman" panose="02020603050405020304" pitchFamily="18" charset="0"/>
                    <a:ea typeface="隶书" panose="02010509060101010101" pitchFamily="49" charset="-122"/>
                  </a:rPr>
                  <a:t>翻两番 </a:t>
                </a:r>
                <a:endParaRPr lang="zh-CN" altLang="en-US" b="1">
                  <a:latin typeface="Times New Roman" panose="02020603050405020304" pitchFamily="18" charset="0"/>
                  <a:ea typeface="宋体" panose="02010600030101010101" pitchFamily="2" charset="-122"/>
                </a:endParaRPr>
              </a:p>
              <a:p>
                <a:pPr eaLnBrk="0" hangingPunct="0">
                  <a:lnSpc>
                    <a:spcPct val="30000"/>
                  </a:lnSpc>
                  <a:spcBef>
                    <a:spcPct val="50000"/>
                  </a:spcBef>
                </a:pPr>
                <a:r>
                  <a:rPr lang="zh-CN" altLang="en-US" b="1">
                    <a:latin typeface="Times New Roman" panose="02020603050405020304" pitchFamily="18" charset="0"/>
                    <a:ea typeface="隶书" panose="02010509060101010101" pitchFamily="49" charset="-122"/>
                  </a:rPr>
                  <a:t>人均</a:t>
                </a:r>
                <a:r>
                  <a:rPr lang="en-US" altLang="zh-CN" b="1">
                    <a:latin typeface="Times New Roman" panose="02020603050405020304" pitchFamily="18" charset="0"/>
                    <a:ea typeface="隶书" panose="02010509060101010101" pitchFamily="49" charset="-122"/>
                  </a:rPr>
                  <a:t>800——1000</a:t>
                </a:r>
                <a:r>
                  <a:rPr lang="zh-CN" altLang="en-US" b="1">
                    <a:latin typeface="Times New Roman" panose="02020603050405020304" pitchFamily="18" charset="0"/>
                    <a:ea typeface="隶书" panose="02010509060101010101" pitchFamily="49" charset="-122"/>
                  </a:rPr>
                  <a:t>￥</a:t>
                </a:r>
                <a:r>
                  <a:rPr lang="zh-CN" altLang="en-US" sz="2000" b="1">
                    <a:latin typeface="Times New Roman" panose="02020603050405020304" pitchFamily="18" charset="0"/>
                    <a:ea typeface="隶书" panose="02010509060101010101" pitchFamily="49" charset="-122"/>
                  </a:rPr>
                  <a:t> </a:t>
                </a:r>
                <a:endParaRPr lang="zh-CN" altLang="en-US">
                  <a:ea typeface="宋体" panose="02010600030101010101" pitchFamily="2" charset="-122"/>
                </a:endParaRPr>
              </a:p>
            </p:txBody>
          </p:sp>
          <p:sp>
            <p:nvSpPr>
              <p:cNvPr id="120866" name="文本框 452637"/>
              <p:cNvSpPr txBox="1">
                <a:spLocks noChangeArrowheads="1"/>
              </p:cNvSpPr>
              <p:nvPr/>
            </p:nvSpPr>
            <p:spPr bwMode="auto">
              <a:xfrm>
                <a:off x="2839" y="3815"/>
                <a:ext cx="547"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spcBef>
                    <a:spcPct val="50000"/>
                  </a:spcBef>
                </a:pPr>
                <a:r>
                  <a:rPr lang="en-US" altLang="zh-CN" sz="2400" b="1">
                    <a:latin typeface="幼圆" panose="02010509060101010101" pitchFamily="49" charset="-122"/>
                  </a:rPr>
                  <a:t>2010</a:t>
                </a:r>
                <a:endParaRPr lang="zh-CN" altLang="en-US" sz="2400">
                  <a:latin typeface="幼圆" panose="02010509060101010101" pitchFamily="49" charset="-122"/>
                </a:endParaRPr>
              </a:p>
            </p:txBody>
          </p:sp>
          <p:sp>
            <p:nvSpPr>
              <p:cNvPr id="120867" name="圆柱形 452638"/>
              <p:cNvSpPr>
                <a:spLocks noChangeArrowheads="1"/>
              </p:cNvSpPr>
              <p:nvPr/>
            </p:nvSpPr>
            <p:spPr bwMode="auto">
              <a:xfrm>
                <a:off x="2839" y="2039"/>
                <a:ext cx="528" cy="1728"/>
              </a:xfrm>
              <a:prstGeom prst="can">
                <a:avLst>
                  <a:gd name="adj" fmla="val 81818"/>
                </a:avLst>
              </a:prstGeom>
              <a:solidFill>
                <a:srgbClr val="00CC99"/>
              </a:solidFill>
              <a:ln w="12700" cap="sq">
                <a:solidFill>
                  <a:schemeClr val="tx1"/>
                </a:solidFill>
                <a:round/>
                <a:headEnd type="none" w="sm" len="sm"/>
                <a:tailEnd type="none" w="sm" len="sm"/>
              </a:ln>
            </p:spPr>
            <p:txBody>
              <a:bodyPr/>
              <a:lstStyle/>
              <a:p>
                <a:endParaRPr lang="zh-CN" altLang="en-US"/>
              </a:p>
            </p:txBody>
          </p:sp>
          <p:sp>
            <p:nvSpPr>
              <p:cNvPr id="120868" name="圆柱形 452639"/>
              <p:cNvSpPr>
                <a:spLocks noChangeArrowheads="1"/>
              </p:cNvSpPr>
              <p:nvPr/>
            </p:nvSpPr>
            <p:spPr bwMode="auto">
              <a:xfrm>
                <a:off x="3463" y="1223"/>
                <a:ext cx="624" cy="2640"/>
              </a:xfrm>
              <a:prstGeom prst="can">
                <a:avLst>
                  <a:gd name="adj" fmla="val 105769"/>
                </a:avLst>
              </a:prstGeom>
              <a:solidFill>
                <a:srgbClr val="00CC99"/>
              </a:solidFill>
              <a:ln w="12700" cap="sq">
                <a:solidFill>
                  <a:schemeClr val="tx1"/>
                </a:solidFill>
                <a:round/>
                <a:headEnd type="none" w="sm" len="sm"/>
                <a:tailEnd type="none" w="sm" len="sm"/>
              </a:ln>
            </p:spPr>
            <p:txBody>
              <a:bodyPr/>
              <a:lstStyle/>
              <a:p>
                <a:endParaRPr lang="zh-CN" altLang="en-US"/>
              </a:p>
            </p:txBody>
          </p:sp>
          <p:sp>
            <p:nvSpPr>
              <p:cNvPr id="120869" name="文本框 452640"/>
              <p:cNvSpPr txBox="1">
                <a:spLocks noChangeArrowheads="1"/>
              </p:cNvSpPr>
              <p:nvPr/>
            </p:nvSpPr>
            <p:spPr bwMode="auto">
              <a:xfrm>
                <a:off x="3535" y="3815"/>
                <a:ext cx="558"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spcBef>
                    <a:spcPct val="50000"/>
                  </a:spcBef>
                </a:pPr>
                <a:r>
                  <a:rPr lang="en-US" altLang="zh-CN" sz="2400" b="1">
                    <a:latin typeface="幼圆" panose="02010509060101010101" pitchFamily="49" charset="-122"/>
                  </a:rPr>
                  <a:t>2020</a:t>
                </a:r>
                <a:endParaRPr lang="zh-CN" altLang="en-US" sz="2400">
                  <a:latin typeface="幼圆" panose="02010509060101010101" pitchFamily="49" charset="-122"/>
                </a:endParaRPr>
              </a:p>
            </p:txBody>
          </p:sp>
          <p:sp>
            <p:nvSpPr>
              <p:cNvPr id="120870" name="文本框 452641"/>
              <p:cNvSpPr txBox="1">
                <a:spLocks noChangeArrowheads="1"/>
              </p:cNvSpPr>
              <p:nvPr/>
            </p:nvSpPr>
            <p:spPr bwMode="auto">
              <a:xfrm>
                <a:off x="3175" y="791"/>
                <a:ext cx="1152"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zh-CN" altLang="zh-CN">
                  <a:ea typeface="宋体" panose="02010600030101010101" pitchFamily="2" charset="-122"/>
                </a:endParaRPr>
              </a:p>
            </p:txBody>
          </p:sp>
          <p:sp>
            <p:nvSpPr>
              <p:cNvPr id="120871" name="文本框 452642"/>
              <p:cNvSpPr txBox="1">
                <a:spLocks noChangeArrowheads="1"/>
              </p:cNvSpPr>
              <p:nvPr/>
            </p:nvSpPr>
            <p:spPr bwMode="auto">
              <a:xfrm>
                <a:off x="3031" y="839"/>
                <a:ext cx="134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zh-CN" altLang="zh-CN">
                  <a:ea typeface="宋体" panose="02010600030101010101" pitchFamily="2" charset="-122"/>
                </a:endParaRPr>
              </a:p>
            </p:txBody>
          </p:sp>
          <p:sp>
            <p:nvSpPr>
              <p:cNvPr id="120872" name="文本框 452643"/>
              <p:cNvSpPr txBox="1">
                <a:spLocks noChangeArrowheads="1"/>
              </p:cNvSpPr>
              <p:nvPr/>
            </p:nvSpPr>
            <p:spPr bwMode="auto">
              <a:xfrm>
                <a:off x="2983" y="695"/>
                <a:ext cx="1440"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altLang="zh-CN" sz="3200">
                    <a:latin typeface="Tahoma" panose="020B0604030504040204" pitchFamily="34" charset="0"/>
                    <a:ea typeface="宋体" panose="02010600030101010101" pitchFamily="2" charset="-122"/>
                  </a:rPr>
                  <a:t>   </a:t>
                </a:r>
                <a:r>
                  <a:rPr lang="zh-CN" altLang="en-US" sz="2000" b="1">
                    <a:solidFill>
                      <a:srgbClr val="FF0000"/>
                    </a:solidFill>
                    <a:latin typeface="Tahoma" panose="020B0604030504040204" pitchFamily="34" charset="0"/>
                  </a:rPr>
                  <a:t>全面小康</a:t>
                </a:r>
                <a:endParaRPr lang="zh-CN" altLang="en-US" sz="2000">
                  <a:solidFill>
                    <a:srgbClr val="FF0000"/>
                  </a:solidFill>
                </a:endParaRPr>
              </a:p>
            </p:txBody>
          </p:sp>
        </p:grpSp>
        <p:grpSp>
          <p:nvGrpSpPr>
            <p:cNvPr id="120873" name="组合 452644"/>
            <p:cNvGrpSpPr>
              <a:grpSpLocks/>
            </p:cNvGrpSpPr>
            <p:nvPr/>
          </p:nvGrpSpPr>
          <p:grpSpPr bwMode="auto">
            <a:xfrm>
              <a:off x="5840" y="2678"/>
              <a:ext cx="6373" cy="4832"/>
              <a:chOff x="0" y="0"/>
              <a:chExt cx="2549" cy="1933"/>
            </a:xfrm>
          </p:grpSpPr>
          <p:sp>
            <p:nvSpPr>
              <p:cNvPr id="120874" name="文本框 452645"/>
              <p:cNvSpPr txBox="1">
                <a:spLocks noChangeArrowheads="1"/>
              </p:cNvSpPr>
              <p:nvPr/>
            </p:nvSpPr>
            <p:spPr bwMode="auto">
              <a:xfrm>
                <a:off x="0" y="293"/>
                <a:ext cx="816" cy="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r>
                  <a:rPr lang="en-US" altLang="zh-CN" sz="2000" b="1">
                    <a:latin typeface="Times New Roman" panose="02020603050405020304" pitchFamily="18" charset="0"/>
                    <a:ea typeface="隶书" panose="02010509060101010101" pitchFamily="49" charset="-122"/>
                  </a:rPr>
                  <a:t>2010</a:t>
                </a:r>
                <a:r>
                  <a:rPr lang="zh-CN" altLang="en-US" sz="2000" b="1">
                    <a:latin typeface="Times New Roman" panose="02020603050405020304" pitchFamily="18" charset="0"/>
                    <a:ea typeface="隶书" panose="02010509060101010101" pitchFamily="49" charset="-122"/>
                  </a:rPr>
                  <a:t>年</a:t>
                </a:r>
              </a:p>
              <a:p>
                <a:pPr eaLnBrk="0" hangingPunct="0"/>
                <a:r>
                  <a:rPr lang="zh-CN" altLang="en-US" sz="2000" b="1">
                    <a:latin typeface="Times New Roman" panose="02020603050405020304" pitchFamily="18" charset="0"/>
                    <a:ea typeface="隶书" panose="02010509060101010101" pitchFamily="49" charset="-122"/>
                  </a:rPr>
                  <a:t>翻一番 </a:t>
                </a:r>
                <a:endParaRPr lang="zh-CN" altLang="en-US">
                  <a:ea typeface="宋体" panose="02010600030101010101" pitchFamily="2" charset="-122"/>
                </a:endParaRPr>
              </a:p>
            </p:txBody>
          </p:sp>
          <p:sp>
            <p:nvSpPr>
              <p:cNvPr id="120875" name="文本框 452646"/>
              <p:cNvSpPr txBox="1">
                <a:spLocks noChangeArrowheads="1"/>
              </p:cNvSpPr>
              <p:nvPr/>
            </p:nvSpPr>
            <p:spPr bwMode="auto">
              <a:xfrm>
                <a:off x="768" y="0"/>
                <a:ext cx="816" cy="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p>
                <a:pPr eaLnBrk="0" hangingPunct="0"/>
                <a:r>
                  <a:rPr lang="en-US" altLang="zh-CN" sz="2000" b="1">
                    <a:latin typeface="Times New Roman" panose="02020603050405020304" pitchFamily="18" charset="0"/>
                    <a:ea typeface="隶书" panose="02010509060101010101" pitchFamily="49" charset="-122"/>
                  </a:rPr>
                  <a:t>2020</a:t>
                </a:r>
                <a:r>
                  <a:rPr lang="zh-CN" altLang="en-US" sz="2000" b="1">
                    <a:latin typeface="Times New Roman" panose="02020603050405020304" pitchFamily="18" charset="0"/>
                    <a:ea typeface="隶书" panose="02010509060101010101" pitchFamily="49" charset="-122"/>
                  </a:rPr>
                  <a:t>年</a:t>
                </a:r>
              </a:p>
              <a:p>
                <a:pPr eaLnBrk="0" hangingPunct="0"/>
                <a:r>
                  <a:rPr lang="zh-CN" altLang="en-US" sz="2000" b="1">
                    <a:latin typeface="Times New Roman" panose="02020603050405020304" pitchFamily="18" charset="0"/>
                    <a:ea typeface="隶书" panose="02010509060101010101" pitchFamily="49" charset="-122"/>
                  </a:rPr>
                  <a:t>翻两番 </a:t>
                </a:r>
                <a:endParaRPr lang="zh-CN" altLang="en-US">
                  <a:ea typeface="宋体" panose="02010600030101010101" pitchFamily="2" charset="-122"/>
                </a:endParaRPr>
              </a:p>
            </p:txBody>
          </p:sp>
          <p:sp>
            <p:nvSpPr>
              <p:cNvPr id="120876" name="直接连接符 452647"/>
              <p:cNvSpPr>
                <a:spLocks noChangeShapeType="1"/>
              </p:cNvSpPr>
              <p:nvPr/>
            </p:nvSpPr>
            <p:spPr bwMode="auto">
              <a:xfrm flipH="1" flipV="1">
                <a:off x="100" y="1192"/>
                <a:ext cx="13" cy="741"/>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20877" name="直接连接符 452648"/>
              <p:cNvSpPr>
                <a:spLocks noChangeShapeType="1"/>
              </p:cNvSpPr>
              <p:nvPr/>
            </p:nvSpPr>
            <p:spPr bwMode="auto">
              <a:xfrm flipV="1">
                <a:off x="100" y="1145"/>
                <a:ext cx="635" cy="22"/>
              </a:xfrm>
              <a:prstGeom prst="line">
                <a:avLst/>
              </a:prstGeom>
              <a:noFill/>
              <a:ln w="38100">
                <a:solidFill>
                  <a:srgbClr val="808080"/>
                </a:solidFill>
                <a:round/>
                <a:headEnd/>
                <a:tailEnd/>
              </a:ln>
              <a:scene3d>
                <a:camera prst="legacyObliqueTopLeft">
                  <a:rot lat="21299999" lon="0" rev="0"/>
                </a:camera>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20878" name="直接连接符 452649"/>
              <p:cNvSpPr>
                <a:spLocks noChangeShapeType="1"/>
              </p:cNvSpPr>
              <p:nvPr/>
            </p:nvSpPr>
            <p:spPr bwMode="auto">
              <a:xfrm flipV="1">
                <a:off x="735" y="637"/>
                <a:ext cx="0" cy="523"/>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20879" name="直接连接符 452650"/>
              <p:cNvSpPr>
                <a:spLocks noChangeShapeType="1"/>
              </p:cNvSpPr>
              <p:nvPr/>
            </p:nvSpPr>
            <p:spPr bwMode="auto">
              <a:xfrm flipV="1">
                <a:off x="735" y="592"/>
                <a:ext cx="907" cy="22"/>
              </a:xfrm>
              <a:prstGeom prst="line">
                <a:avLst/>
              </a:prstGeom>
              <a:noFill/>
              <a:ln w="38100">
                <a:solidFill>
                  <a:srgbClr val="808080"/>
                </a:solidFill>
                <a:round/>
                <a:headEnd/>
                <a:tailEnd/>
              </a:ln>
              <a:scene3d>
                <a:camera prst="legacyObliqueTopLeft">
                  <a:rot lat="21299999" lon="0" rev="0"/>
                </a:camera>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20880" name="直接连接符 452651"/>
              <p:cNvSpPr>
                <a:spLocks noChangeShapeType="1"/>
              </p:cNvSpPr>
              <p:nvPr/>
            </p:nvSpPr>
            <p:spPr bwMode="auto">
              <a:xfrm flipV="1">
                <a:off x="1642" y="84"/>
                <a:ext cx="0" cy="523"/>
              </a:xfrm>
              <a:prstGeom prst="line">
                <a:avLst/>
              </a:prstGeom>
              <a:noFill/>
              <a:ln w="38100">
                <a:solidFill>
                  <a:srgbClr val="808080"/>
                </a:solidFill>
                <a:round/>
                <a:headEnd/>
                <a:tailEnd/>
              </a:ln>
              <a:scene3d>
                <a:camera prst="legacyObliqueTopLeft"/>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sp>
            <p:nvSpPr>
              <p:cNvPr id="120881" name="直接连接符 452652"/>
              <p:cNvSpPr>
                <a:spLocks noChangeShapeType="1"/>
              </p:cNvSpPr>
              <p:nvPr/>
            </p:nvSpPr>
            <p:spPr bwMode="auto">
              <a:xfrm flipV="1">
                <a:off x="1642" y="39"/>
                <a:ext cx="907" cy="22"/>
              </a:xfrm>
              <a:prstGeom prst="line">
                <a:avLst/>
              </a:prstGeom>
              <a:noFill/>
              <a:ln w="38100">
                <a:solidFill>
                  <a:srgbClr val="808080"/>
                </a:solidFill>
                <a:round/>
                <a:headEnd/>
                <a:tailEnd/>
              </a:ln>
              <a:scene3d>
                <a:camera prst="legacyObliqueTopLeft">
                  <a:rot lat="21299999" lon="0" rev="0"/>
                </a:camera>
                <a:lightRig rig="legacyFlat3" dir="t"/>
              </a:scene3d>
              <a:sp3d extrusionH="430200" prstMaterial="legacyMatte">
                <a:bevelT w="13500" h="13500" prst="angle"/>
                <a:bevelB w="13500" h="13500" prst="angle"/>
                <a:extrusionClr>
                  <a:srgbClr val="808080"/>
                </a:extrusionClr>
                <a:contourClr>
                  <a:srgbClr val="808080"/>
                </a:contourClr>
              </a:sp3d>
              <a:extLst>
                <a:ext uri="{909E8E84-426E-40DD-AFC4-6F175D3DCCD1}">
                  <a14:hiddenFill xmlns:a14="http://schemas.microsoft.com/office/drawing/2010/main" xmlns="">
                    <a:noFill/>
                  </a14:hiddenFill>
                </a:ext>
              </a:extLst>
            </p:spPr>
            <p:txBody>
              <a:bodyPr>
                <a:flatTx/>
              </a:bodyPr>
              <a:lstStyle/>
              <a:p>
                <a:endParaRPr lang="zh-CN" altLang="en-US"/>
              </a:p>
            </p:txBody>
          </p:sp>
        </p:grpSp>
        <p:sp>
          <p:nvSpPr>
            <p:cNvPr id="47" name="文本框 46"/>
            <p:cNvSpPr txBox="1"/>
            <p:nvPr/>
          </p:nvSpPr>
          <p:spPr>
            <a:xfrm>
              <a:off x="403" y="788"/>
              <a:ext cx="8845" cy="785"/>
            </a:xfrm>
            <a:prstGeom prst="rect">
              <a:avLst/>
            </a:prstGeom>
            <a:solidFill>
              <a:srgbClr val="00CC99"/>
            </a:solidFill>
            <a:ln w="9525">
              <a:noFill/>
            </a:ln>
          </p:spPr>
          <p:txBody>
            <a:bodyPr>
              <a:spAutoFit/>
            </a:bodyPr>
            <a:lstStyle/>
            <a:p>
              <a:pPr>
                <a:lnSpc>
                  <a:spcPct val="110000"/>
                </a:lnSpc>
                <a:spcBef>
                  <a:spcPct val="50000"/>
                </a:spcBef>
                <a:defRPr/>
              </a:pPr>
              <a:r>
                <a:rPr lang="zh-CN" altLang="en-US" sz="2400" b="1" noProof="1">
                  <a:solidFill>
                    <a:schemeClr val="bg1"/>
                  </a:solidFill>
                  <a:effectLst>
                    <a:outerShdw blurRad="38100" dist="38100" dir="2700000">
                      <a:srgbClr val="000000"/>
                    </a:outerShdw>
                  </a:effectLst>
                  <a:latin typeface="幼圆" panose="02010509060101010101" pitchFamily="49" charset="-122"/>
                </a:rPr>
                <a:t>新三步走，实现全面建设小康社会图示</a:t>
              </a:r>
              <a:endParaRPr lang="zh-CN" altLang="en-US" sz="2400" noProof="1">
                <a:effectLst>
                  <a:outerShdw blurRad="38100" dist="38100" dir="2700000">
                    <a:srgbClr val="FFFFFF"/>
                  </a:outerShdw>
                </a:effectLst>
                <a:latin typeface="幼圆" panose="02010509060101010101" pitchFamily="49" charset="-122"/>
              </a:endParaRPr>
            </a:p>
          </p:txBody>
        </p:sp>
        <p:sp>
          <p:nvSpPr>
            <p:cNvPr id="120883" name="矩形 452655"/>
            <p:cNvSpPr>
              <a:spLocks noChangeArrowheads="1"/>
            </p:cNvSpPr>
            <p:nvPr/>
          </p:nvSpPr>
          <p:spPr bwMode="auto">
            <a:xfrm>
              <a:off x="12418" y="1658"/>
              <a:ext cx="1012" cy="1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3600" b="1"/>
                <a:t>？</a:t>
              </a:r>
            </a:p>
          </p:txBody>
        </p:sp>
        <p:sp>
          <p:nvSpPr>
            <p:cNvPr id="120884" name="矩形 452656"/>
            <p:cNvSpPr>
              <a:spLocks noChangeArrowheads="1"/>
            </p:cNvSpPr>
            <p:nvPr/>
          </p:nvSpPr>
          <p:spPr bwMode="auto">
            <a:xfrm>
              <a:off x="738" y="1773"/>
              <a:ext cx="4310" cy="1592"/>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nSpc>
                  <a:spcPct val="125000"/>
                </a:lnSpc>
              </a:pPr>
              <a:r>
                <a:rPr lang="en-US" altLang="zh-CN" sz="1600" b="1">
                  <a:solidFill>
                    <a:srgbClr val="000099"/>
                  </a:solidFill>
                  <a:latin typeface="幼圆" panose="02010509060101010101" pitchFamily="49" charset="-122"/>
                </a:rPr>
                <a:t>  2012</a:t>
              </a:r>
              <a:r>
                <a:rPr lang="zh-CN" altLang="en-US" sz="1600" b="1">
                  <a:solidFill>
                    <a:srgbClr val="000099"/>
                  </a:solidFill>
                  <a:latin typeface="幼圆" panose="02010509060101010101" pitchFamily="49" charset="-122"/>
                </a:rPr>
                <a:t>年全年国内生产总值</a:t>
              </a:r>
              <a:r>
                <a:rPr lang="en-US" altLang="zh-CN" sz="1600" b="1">
                  <a:solidFill>
                    <a:srgbClr val="000099"/>
                  </a:solidFill>
                  <a:latin typeface="幼圆" panose="02010509060101010101" pitchFamily="49" charset="-122"/>
                </a:rPr>
                <a:t>519322</a:t>
              </a:r>
              <a:r>
                <a:rPr lang="zh-CN" altLang="en-US" sz="1600" b="1">
                  <a:solidFill>
                    <a:srgbClr val="000099"/>
                  </a:solidFill>
                  <a:latin typeface="幼圆" panose="02010509060101010101" pitchFamily="49" charset="-122"/>
                </a:rPr>
                <a:t>亿元，按可比价格计算，比上年增长</a:t>
              </a:r>
              <a:r>
                <a:rPr lang="en-US" altLang="zh-CN" sz="1600" b="1">
                  <a:solidFill>
                    <a:srgbClr val="000099"/>
                  </a:solidFill>
                  <a:latin typeface="幼圆" panose="02010509060101010101" pitchFamily="49" charset="-122"/>
                </a:rPr>
                <a:t>7.8%</a:t>
              </a:r>
              <a:r>
                <a:rPr lang="zh-CN" altLang="en-US" sz="1600" b="1">
                  <a:solidFill>
                    <a:srgbClr val="000099"/>
                  </a:solidFill>
                  <a:latin typeface="幼圆" panose="02010509060101010101" pitchFamily="49" charset="-122"/>
                </a:rPr>
                <a:t>。</a:t>
              </a:r>
              <a:r>
                <a:rPr lang="zh-CN" altLang="en-US" sz="1600" b="1">
                  <a:solidFill>
                    <a:srgbClr val="003300"/>
                  </a:solidFill>
                  <a:latin typeface="幼圆" panose="02010509060101010101" pitchFamily="49" charset="-122"/>
                </a:rPr>
                <a:t> </a:t>
              </a:r>
            </a:p>
          </p:txBody>
        </p:sp>
      </p:grpSp>
      <p:sp>
        <p:nvSpPr>
          <p:cNvPr id="120885" name="椭圆形标注 452653"/>
          <p:cNvSpPr>
            <a:spLocks noChangeArrowheads="1"/>
          </p:cNvSpPr>
          <p:nvPr/>
        </p:nvSpPr>
        <p:spPr bwMode="auto">
          <a:xfrm>
            <a:off x="7713663" y="4865689"/>
            <a:ext cx="2952750" cy="719137"/>
          </a:xfrm>
          <a:prstGeom prst="wedgeEllipseCallout">
            <a:avLst>
              <a:gd name="adj1" fmla="val -70773"/>
              <a:gd name="adj2" fmla="val -342407"/>
            </a:avLst>
          </a:prstGeom>
          <a:solidFill>
            <a:srgbClr val="00CC99"/>
          </a:solidFill>
          <a:ln w="9525">
            <a:solidFill>
              <a:schemeClr val="tx1"/>
            </a:solidFill>
            <a:miter lim="800000"/>
            <a:headEnd/>
            <a:tailEnd/>
          </a:ln>
        </p:spPr>
        <p:txBody>
          <a:bodyPr/>
          <a:lstStyle/>
          <a:p>
            <a:r>
              <a:rPr lang="zh-CN" altLang="en-US" sz="2000" b="1">
                <a:solidFill>
                  <a:srgbClr val="0000FF"/>
                </a:solidFill>
                <a:latin typeface="Arial Black" panose="020B0A04020102020204" pitchFamily="34" charset="0"/>
                <a:ea typeface="宋体" panose="02010600030101010101" pitchFamily="2" charset="-122"/>
              </a:rPr>
              <a:t>三个阶段性目标 </a:t>
            </a:r>
            <a:endParaRPr lang="zh-CN" altLang="en-US" sz="2000">
              <a:ea typeface="宋体" panose="02010600030101010101" pitchFamily="2" charset="-122"/>
            </a:endParaRPr>
          </a:p>
        </p:txBody>
      </p:sp>
    </p:spTree>
    <p:extLst>
      <p:ext uri="{BB962C8B-B14F-4D97-AF65-F5344CB8AC3E}">
        <p14:creationId xmlns:p14="http://schemas.microsoft.com/office/powerpoint/2010/main" xmlns="" val="278960143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81" name="组合 353285"/>
          <p:cNvGrpSpPr>
            <a:grpSpLocks/>
          </p:cNvGrpSpPr>
          <p:nvPr/>
        </p:nvGrpSpPr>
        <p:grpSpPr bwMode="auto">
          <a:xfrm>
            <a:off x="1524000" y="5876926"/>
            <a:ext cx="9144000" cy="981075"/>
            <a:chOff x="0" y="3702"/>
            <a:chExt cx="5760" cy="618"/>
          </a:xfrm>
        </p:grpSpPr>
        <p:pic>
          <p:nvPicPr>
            <p:cNvPr id="122882" name="图片 353286" descr="u=1826460678,21499052&amp;fm=27&amp;g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 y="3702"/>
              <a:ext cx="4694"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883" name="图片 353287" descr="u=1826460678,21499052&amp;fm=27&amp;g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702"/>
              <a:ext cx="4581"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4" name="矩形 353288"/>
            <p:cNvSpPr>
              <a:spLocks noChangeArrowheads="1"/>
            </p:cNvSpPr>
            <p:nvPr/>
          </p:nvSpPr>
          <p:spPr bwMode="auto">
            <a:xfrm>
              <a:off x="2336" y="3884"/>
              <a:ext cx="33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a:solidFill>
                    <a:srgbClr val="FF3300"/>
                  </a:solidFill>
                  <a:ea typeface="隶书" panose="02010509060101010101" pitchFamily="49" charset="-122"/>
                </a:rPr>
                <a:t>毛泽东思想和中国特色社会主义理论体系概论</a:t>
              </a:r>
            </a:p>
          </p:txBody>
        </p:sp>
      </p:grpSp>
      <p:grpSp>
        <p:nvGrpSpPr>
          <p:cNvPr id="122885" name="组合 2053"/>
          <p:cNvGrpSpPr>
            <a:grpSpLocks/>
          </p:cNvGrpSpPr>
          <p:nvPr/>
        </p:nvGrpSpPr>
        <p:grpSpPr bwMode="auto">
          <a:xfrm>
            <a:off x="1524001" y="-28575"/>
            <a:ext cx="1985963" cy="417513"/>
            <a:chOff x="1338" y="1109"/>
            <a:chExt cx="3696" cy="384"/>
          </a:xfrm>
        </p:grpSpPr>
        <p:sp>
          <p:nvSpPr>
            <p:cNvPr id="122886"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122887" name="文本框 2055"/>
            <p:cNvSpPr txBox="1">
              <a:spLocks noChangeArrowheads="1"/>
            </p:cNvSpPr>
            <p:nvPr/>
          </p:nvSpPr>
          <p:spPr bwMode="auto">
            <a:xfrm>
              <a:off x="1485" y="1167"/>
              <a:ext cx="3549"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600" b="1">
                  <a:solidFill>
                    <a:schemeClr val="bg1"/>
                  </a:solidFill>
                  <a:latin typeface="幼圆" panose="02010509060101010101" pitchFamily="49" charset="-122"/>
                </a:rPr>
                <a:t>5 “</a:t>
              </a:r>
              <a:r>
                <a:rPr lang="zh-CN" altLang="en-US" sz="1600" b="1">
                  <a:solidFill>
                    <a:schemeClr val="bg1"/>
                  </a:solidFill>
                  <a:latin typeface="幼圆" panose="02010509060101010101" pitchFamily="49" charset="-122"/>
                </a:rPr>
                <a:t>三步走</a:t>
              </a:r>
              <a:r>
                <a:rPr lang="en-US" altLang="zh-CN" sz="1600" b="1">
                  <a:solidFill>
                    <a:schemeClr val="bg1"/>
                  </a:solidFill>
                  <a:latin typeface="幼圆" panose="02010509060101010101" pitchFamily="49" charset="-122"/>
                </a:rPr>
                <a:t>”</a:t>
              </a:r>
              <a:r>
                <a:rPr lang="zh-CN" altLang="en-US" sz="1600" b="1">
                  <a:solidFill>
                    <a:schemeClr val="bg1"/>
                  </a:solidFill>
                  <a:latin typeface="幼圆" panose="02010509060101010101" pitchFamily="49" charset="-122"/>
                </a:rPr>
                <a:t>战略</a:t>
              </a:r>
            </a:p>
          </p:txBody>
        </p:sp>
      </p:grpSp>
      <p:grpSp>
        <p:nvGrpSpPr>
          <p:cNvPr id="122888" name="组合 2079"/>
          <p:cNvGrpSpPr>
            <a:grpSpLocks/>
          </p:cNvGrpSpPr>
          <p:nvPr/>
        </p:nvGrpSpPr>
        <p:grpSpPr bwMode="auto">
          <a:xfrm>
            <a:off x="2290763" y="673100"/>
            <a:ext cx="4049712" cy="495300"/>
            <a:chOff x="0" y="0"/>
            <a:chExt cx="2085" cy="384"/>
          </a:xfrm>
        </p:grpSpPr>
        <p:sp>
          <p:nvSpPr>
            <p:cNvPr id="122889"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22890"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2</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三步走</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发展战略的意义</a:t>
              </a:r>
            </a:p>
          </p:txBody>
        </p:sp>
      </p:grpSp>
      <p:sp>
        <p:nvSpPr>
          <p:cNvPr id="122891" name="圆角矩形 2"/>
          <p:cNvSpPr>
            <a:spLocks noChangeArrowheads="1"/>
          </p:cNvSpPr>
          <p:nvPr/>
        </p:nvSpPr>
        <p:spPr bwMode="auto">
          <a:xfrm>
            <a:off x="2082800" y="1360488"/>
            <a:ext cx="3779838" cy="3827462"/>
          </a:xfrm>
          <a:prstGeom prst="roundRect">
            <a:avLst>
              <a:gd name="adj" fmla="val 21477"/>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三步走</a:t>
            </a:r>
            <a:r>
              <a:rPr lang="en-US" altLang="zh-CN" sz="2000" b="1">
                <a:solidFill>
                  <a:srgbClr val="0000FF"/>
                </a:solidFill>
                <a:latin typeface="楷体" panose="02010609060101010101" pitchFamily="49" charset="-122"/>
                <a:ea typeface="楷体" panose="02010609060101010101" pitchFamily="49" charset="-122"/>
              </a:rPr>
              <a:t>”</a:t>
            </a:r>
            <a:r>
              <a:rPr lang="zh-CN" altLang="en-US" sz="2000" b="1">
                <a:solidFill>
                  <a:srgbClr val="0000FF"/>
                </a:solidFill>
                <a:latin typeface="楷体" panose="02010609060101010101" pitchFamily="49" charset="-122"/>
                <a:ea typeface="楷体" panose="02010609060101010101" pitchFamily="49" charset="-122"/>
              </a:rPr>
              <a:t>的发展战略，把我国社会主义现代化建设的目标具体化为切实可行的步骤，为基本实现现代化明确了发展方向，展现了美好的前景，成为全国人民为共同理想而努力奋斗的行动纲领</a:t>
            </a:r>
            <a:r>
              <a:rPr lang="zh-CN" altLang="en-US" sz="2000" b="1">
                <a:solidFill>
                  <a:srgbClr val="000099"/>
                </a:solidFill>
                <a:latin typeface="楷体" panose="02010609060101010101" pitchFamily="49" charset="-122"/>
                <a:ea typeface="楷体" panose="02010609060101010101" pitchFamily="49" charset="-122"/>
              </a:rPr>
              <a:t>。</a:t>
            </a:r>
          </a:p>
          <a:p>
            <a:pPr>
              <a:lnSpc>
                <a:spcPct val="125000"/>
              </a:lnSpc>
            </a:pPr>
            <a:r>
              <a:rPr lang="zh-CN" altLang="en-US" sz="2000" b="1">
                <a:solidFill>
                  <a:srgbClr val="0000FF"/>
                </a:solidFill>
                <a:latin typeface="楷体" panose="02010609060101010101" pitchFamily="49" charset="-122"/>
                <a:ea typeface="楷体" panose="02010609060101010101" pitchFamily="49" charset="-122"/>
              </a:rPr>
              <a:t>   正如邓小平所说 </a:t>
            </a:r>
            <a:r>
              <a:rPr lang="en-US" altLang="zh-CN" sz="2000" b="1">
                <a:solidFill>
                  <a:srgbClr val="0000FF"/>
                </a:solidFill>
                <a:latin typeface="楷体" panose="02010609060101010101" pitchFamily="49" charset="-122"/>
                <a:ea typeface="楷体" panose="02010609060101010101" pitchFamily="49" charset="-122"/>
              </a:rPr>
              <a:t>-</a:t>
            </a:r>
          </a:p>
        </p:txBody>
      </p:sp>
      <p:sp>
        <p:nvSpPr>
          <p:cNvPr id="122892" name="圆角矩形标注 6"/>
          <p:cNvSpPr>
            <a:spLocks noChangeArrowheads="1"/>
          </p:cNvSpPr>
          <p:nvPr/>
        </p:nvSpPr>
        <p:spPr bwMode="auto">
          <a:xfrm>
            <a:off x="6181726" y="3486150"/>
            <a:ext cx="3890963" cy="2293938"/>
          </a:xfrm>
          <a:prstGeom prst="wedgeRoundRectCallout">
            <a:avLst>
              <a:gd name="adj1" fmla="val -7296"/>
              <a:gd name="adj2" fmla="val -59505"/>
              <a:gd name="adj3" fmla="val 16667"/>
            </a:avLst>
          </a:prstGeom>
          <a:blipFill dpi="0" rotWithShape="1">
            <a:blip r:embed="rId3"/>
            <a:srcRect/>
            <a:tile tx="0" ty="0" sx="100000" sy="100000" flip="none" algn="tl"/>
          </a:blipFill>
          <a:ln w="76200">
            <a:solidFill>
              <a:srgbClr val="8585E0"/>
            </a:solidFill>
            <a:round/>
            <a:headEnd/>
            <a:tailEnd/>
          </a:ln>
        </p:spPr>
        <p:txBody>
          <a:bodyPr anchor="ctr"/>
          <a:lstStyle/>
          <a:p>
            <a:pPr>
              <a:lnSpc>
                <a:spcPct val="125000"/>
              </a:lnSpc>
            </a:pPr>
            <a:r>
              <a:rPr lang="en-US" altLang="zh-CN" sz="2000">
                <a:solidFill>
                  <a:srgbClr val="960000"/>
                </a:solidFill>
                <a:latin typeface="Times New Roman" panose="02020603050405020304" pitchFamily="18" charset="0"/>
                <a:ea typeface="华文新魏" panose="02010800040101010101" pitchFamily="2" charset="-122"/>
              </a:rPr>
              <a:t>    </a:t>
            </a:r>
            <a:r>
              <a:rPr lang="zh-CN" altLang="en-US" sz="2000" b="1">
                <a:solidFill>
                  <a:srgbClr val="960000"/>
                </a:solidFill>
                <a:latin typeface="楷体" panose="02010609060101010101" pitchFamily="49" charset="-122"/>
                <a:ea typeface="楷体" panose="02010609060101010101" pitchFamily="49" charset="-122"/>
              </a:rPr>
              <a:t>实现这一发展战略，将完成一项非常艰巨的、很不容易的任务，是真正对人类作出了贡献，就更加能够体现社会主义制度的优越性</a:t>
            </a:r>
            <a:r>
              <a:rPr lang="zh-CN" altLang="en-US" sz="2000" b="1">
                <a:latin typeface="楷体" panose="02010609060101010101" pitchFamily="49" charset="-122"/>
                <a:ea typeface="楷体" panose="02010609060101010101" pitchFamily="49" charset="-122"/>
              </a:rPr>
              <a:t>。</a:t>
            </a:r>
          </a:p>
        </p:txBody>
      </p:sp>
      <p:pic>
        <p:nvPicPr>
          <p:cNvPr id="122893" name="图片 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575426" y="246064"/>
            <a:ext cx="3298825" cy="295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94" name="文本框 3">
            <a:hlinkClick r:id="rId5" action="ppaction://hlinkfile"/>
          </p:cNvPr>
          <p:cNvSpPr txBox="1">
            <a:spLocks noChangeArrowheads="1"/>
          </p:cNvSpPr>
          <p:nvPr/>
        </p:nvSpPr>
        <p:spPr bwMode="auto">
          <a:xfrm>
            <a:off x="2692401" y="5381626"/>
            <a:ext cx="2562225" cy="39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a:solidFill>
                  <a:srgbClr val="FF0000"/>
                </a:solidFill>
                <a:latin typeface="华文彩云" panose="02010800040101010101" pitchFamily="2" charset="-122"/>
                <a:ea typeface="华文彩云" panose="02010800040101010101" pitchFamily="2" charset="-122"/>
              </a:rPr>
              <a:t>视 频：</a:t>
            </a:r>
            <a:r>
              <a:rPr lang="zh-CN" altLang="en-US" sz="2000">
                <a:solidFill>
                  <a:srgbClr val="FF0000"/>
                </a:solidFill>
                <a:latin typeface="华文彩云" panose="02010800040101010101" pitchFamily="2" charset="-122"/>
                <a:ea typeface="华文彩云" panose="02010800040101010101" pitchFamily="2" charset="-122"/>
                <a:hlinkClick r:id="rId6" action="ppaction://hlinkfile"/>
              </a:rPr>
              <a:t>三步走 5.mpg</a:t>
            </a:r>
            <a:endParaRPr lang="zh-CN" altLang="en-US" sz="2000">
              <a:solidFill>
                <a:srgbClr val="FF0000"/>
              </a:solidFill>
              <a:latin typeface="华文彩云" panose="02010800040101010101" pitchFamily="2" charset="-122"/>
              <a:ea typeface="华文彩云" panose="02010800040101010101" pitchFamily="2" charset="-122"/>
            </a:endParaRPr>
          </a:p>
        </p:txBody>
      </p:sp>
    </p:spTree>
    <p:extLst>
      <p:ext uri="{BB962C8B-B14F-4D97-AF65-F5344CB8AC3E}">
        <p14:creationId xmlns:p14="http://schemas.microsoft.com/office/powerpoint/2010/main" xmlns="" val="5642905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05" name="组合 353285"/>
          <p:cNvGrpSpPr>
            <a:grpSpLocks/>
          </p:cNvGrpSpPr>
          <p:nvPr/>
        </p:nvGrpSpPr>
        <p:grpSpPr bwMode="auto">
          <a:xfrm>
            <a:off x="1524000" y="5876926"/>
            <a:ext cx="9144000" cy="981075"/>
            <a:chOff x="0" y="3702"/>
            <a:chExt cx="5760" cy="618"/>
          </a:xfrm>
        </p:grpSpPr>
        <p:pic>
          <p:nvPicPr>
            <p:cNvPr id="123906" name="图片 353286" descr="u=1826460678,21499052&amp;fm=27&amp;g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 y="3702"/>
              <a:ext cx="4694"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907" name="图片 353287" descr="u=1826460678,21499052&amp;fm=27&amp;g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702"/>
              <a:ext cx="4581"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908" name="矩形 353288"/>
            <p:cNvSpPr>
              <a:spLocks noChangeArrowheads="1"/>
            </p:cNvSpPr>
            <p:nvPr/>
          </p:nvSpPr>
          <p:spPr bwMode="auto">
            <a:xfrm>
              <a:off x="2336" y="3884"/>
              <a:ext cx="33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a:solidFill>
                    <a:srgbClr val="FF3300"/>
                  </a:solidFill>
                  <a:ea typeface="隶书" panose="02010509060101010101" pitchFamily="49" charset="-122"/>
                </a:rPr>
                <a:t>毛泽东思想和中国特色社会主义理论体系概论</a:t>
              </a:r>
            </a:p>
          </p:txBody>
        </p:sp>
      </p:grpSp>
      <p:grpSp>
        <p:nvGrpSpPr>
          <p:cNvPr id="123909" name="组合 2053"/>
          <p:cNvGrpSpPr>
            <a:grpSpLocks/>
          </p:cNvGrpSpPr>
          <p:nvPr/>
        </p:nvGrpSpPr>
        <p:grpSpPr bwMode="auto">
          <a:xfrm>
            <a:off x="1524001" y="-28575"/>
            <a:ext cx="1985963" cy="417513"/>
            <a:chOff x="1338" y="1109"/>
            <a:chExt cx="3696" cy="384"/>
          </a:xfrm>
        </p:grpSpPr>
        <p:sp>
          <p:nvSpPr>
            <p:cNvPr id="123910"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123911" name="文本框 2055"/>
            <p:cNvSpPr txBox="1">
              <a:spLocks noChangeArrowheads="1"/>
            </p:cNvSpPr>
            <p:nvPr/>
          </p:nvSpPr>
          <p:spPr bwMode="auto">
            <a:xfrm>
              <a:off x="1485" y="1167"/>
              <a:ext cx="3549"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600" b="1">
                  <a:solidFill>
                    <a:schemeClr val="bg1"/>
                  </a:solidFill>
                  <a:latin typeface="幼圆" panose="02010509060101010101" pitchFamily="49" charset="-122"/>
                </a:rPr>
                <a:t>5 “</a:t>
              </a:r>
              <a:r>
                <a:rPr lang="zh-CN" altLang="en-US" sz="1600" b="1">
                  <a:solidFill>
                    <a:schemeClr val="bg1"/>
                  </a:solidFill>
                  <a:latin typeface="幼圆" panose="02010509060101010101" pitchFamily="49" charset="-122"/>
                </a:rPr>
                <a:t>三步走</a:t>
              </a:r>
              <a:r>
                <a:rPr lang="en-US" altLang="zh-CN" sz="1600" b="1">
                  <a:solidFill>
                    <a:schemeClr val="bg1"/>
                  </a:solidFill>
                  <a:latin typeface="幼圆" panose="02010509060101010101" pitchFamily="49" charset="-122"/>
                </a:rPr>
                <a:t>”</a:t>
              </a:r>
              <a:r>
                <a:rPr lang="zh-CN" altLang="en-US" sz="1600" b="1">
                  <a:solidFill>
                    <a:schemeClr val="bg1"/>
                  </a:solidFill>
                  <a:latin typeface="幼圆" panose="02010509060101010101" pitchFamily="49" charset="-122"/>
                </a:rPr>
                <a:t>战略</a:t>
              </a:r>
            </a:p>
          </p:txBody>
        </p:sp>
      </p:grpSp>
      <p:grpSp>
        <p:nvGrpSpPr>
          <p:cNvPr id="123912" name="组合 2079"/>
          <p:cNvGrpSpPr>
            <a:grpSpLocks/>
          </p:cNvGrpSpPr>
          <p:nvPr/>
        </p:nvGrpSpPr>
        <p:grpSpPr bwMode="auto">
          <a:xfrm>
            <a:off x="2270125" y="3444875"/>
            <a:ext cx="3532188" cy="495300"/>
            <a:chOff x="0" y="0"/>
            <a:chExt cx="2085" cy="384"/>
          </a:xfrm>
        </p:grpSpPr>
        <p:sp>
          <p:nvSpPr>
            <p:cNvPr id="123913"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23914" name="文本框 2081"/>
            <p:cNvSpPr txBox="1">
              <a:spLocks noChangeArrowheads="1"/>
            </p:cNvSpPr>
            <p:nvPr/>
          </p:nvSpPr>
          <p:spPr bwMode="auto">
            <a:xfrm>
              <a:off x="50" y="28"/>
              <a:ext cx="2035" cy="333"/>
            </a:xfrm>
            <a:prstGeom prst="rect">
              <a:avLst/>
            </a:prstGeom>
            <a:solidFill>
              <a:srgbClr val="F2EBD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台阶式</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发展的思想</a:t>
              </a:r>
            </a:p>
          </p:txBody>
        </p:sp>
      </p:grpSp>
      <p:sp>
        <p:nvSpPr>
          <p:cNvPr id="123915" name="圆角矩形 2"/>
          <p:cNvSpPr>
            <a:spLocks noChangeArrowheads="1"/>
          </p:cNvSpPr>
          <p:nvPr/>
        </p:nvSpPr>
        <p:spPr bwMode="auto">
          <a:xfrm>
            <a:off x="1997075" y="1830388"/>
            <a:ext cx="4076700" cy="982662"/>
          </a:xfrm>
          <a:prstGeom prst="roundRect">
            <a:avLst>
              <a:gd name="adj" fmla="val 21477"/>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en-US" altLang="zh-CN" b="1">
                <a:solidFill>
                  <a:srgbClr val="0000FF"/>
                </a:solidFill>
                <a:latin typeface="幼圆" panose="02010509060101010101" pitchFamily="49" charset="-122"/>
              </a:rPr>
              <a:t> </a:t>
            </a:r>
            <a:r>
              <a:rPr lang="zh-CN" altLang="en-US" b="1">
                <a:solidFill>
                  <a:srgbClr val="0000FF"/>
                </a:solidFill>
                <a:latin typeface="幼圆" panose="02010509060101010101" pitchFamily="49" charset="-122"/>
              </a:rPr>
              <a:t>为了顺利实现现代化发展战略，邓小平提出了 </a:t>
            </a:r>
            <a:r>
              <a:rPr lang="en-US" altLang="zh-CN" b="1">
                <a:solidFill>
                  <a:srgbClr val="0000FF"/>
                </a:solidFill>
                <a:latin typeface="幼圆" panose="02010509060101010101" pitchFamily="49" charset="-122"/>
              </a:rPr>
              <a:t>-</a:t>
            </a:r>
          </a:p>
        </p:txBody>
      </p:sp>
      <p:grpSp>
        <p:nvGrpSpPr>
          <p:cNvPr id="123916" name="组合 2079"/>
          <p:cNvGrpSpPr>
            <a:grpSpLocks/>
          </p:cNvGrpSpPr>
          <p:nvPr/>
        </p:nvGrpSpPr>
        <p:grpSpPr bwMode="auto">
          <a:xfrm>
            <a:off x="2251076" y="731838"/>
            <a:ext cx="4462463" cy="495300"/>
            <a:chOff x="0" y="0"/>
            <a:chExt cx="2085" cy="384"/>
          </a:xfrm>
        </p:grpSpPr>
        <p:sp>
          <p:nvSpPr>
            <p:cNvPr id="123917"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23918" name="文本框 2081"/>
            <p:cNvSpPr txBox="1">
              <a:spLocks noChangeArrowheads="1"/>
            </p:cNvSpPr>
            <p:nvPr/>
          </p:nvSpPr>
          <p:spPr bwMode="auto">
            <a:xfrm>
              <a:off x="44" y="28"/>
              <a:ext cx="2041"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3</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三步走</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发展战略的保证措施</a:t>
              </a:r>
            </a:p>
          </p:txBody>
        </p:sp>
      </p:grpSp>
      <p:grpSp>
        <p:nvGrpSpPr>
          <p:cNvPr id="123919" name="组合 2079"/>
          <p:cNvGrpSpPr>
            <a:grpSpLocks/>
          </p:cNvGrpSpPr>
          <p:nvPr/>
        </p:nvGrpSpPr>
        <p:grpSpPr bwMode="auto">
          <a:xfrm>
            <a:off x="2270126" y="4400551"/>
            <a:ext cx="3571875" cy="862013"/>
            <a:chOff x="0" y="0"/>
            <a:chExt cx="2085" cy="384"/>
          </a:xfrm>
        </p:grpSpPr>
        <p:sp>
          <p:nvSpPr>
            <p:cNvPr id="123920"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23921" name="文本框 2081"/>
            <p:cNvSpPr txBox="1">
              <a:spLocks noChangeArrowheads="1"/>
            </p:cNvSpPr>
            <p:nvPr/>
          </p:nvSpPr>
          <p:spPr bwMode="auto">
            <a:xfrm>
              <a:off x="50" y="28"/>
              <a:ext cx="2035" cy="342"/>
            </a:xfrm>
            <a:prstGeom prst="rect">
              <a:avLst/>
            </a:prstGeom>
            <a:solidFill>
              <a:srgbClr val="F2EBD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2</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部分先富，逐步共富</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的思想</a:t>
              </a:r>
            </a:p>
          </p:txBody>
        </p:sp>
      </p:grpSp>
      <p:pic>
        <p:nvPicPr>
          <p:cNvPr id="123922" name="图片 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56364" y="1368425"/>
            <a:ext cx="3849687" cy="412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833204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29" name="组合 353285"/>
          <p:cNvGrpSpPr>
            <a:grpSpLocks/>
          </p:cNvGrpSpPr>
          <p:nvPr/>
        </p:nvGrpSpPr>
        <p:grpSpPr bwMode="auto">
          <a:xfrm>
            <a:off x="1524000" y="5876926"/>
            <a:ext cx="9144000" cy="981075"/>
            <a:chOff x="0" y="3702"/>
            <a:chExt cx="5760" cy="618"/>
          </a:xfrm>
        </p:grpSpPr>
        <p:pic>
          <p:nvPicPr>
            <p:cNvPr id="124930" name="图片 353286" descr="u=1826460678,21499052&amp;fm=27&amp;g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 y="3702"/>
              <a:ext cx="4694"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图片 353287" descr="u=1826460678,21499052&amp;fm=27&amp;g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3702"/>
              <a:ext cx="4581"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4932" name="矩形 353288"/>
            <p:cNvSpPr>
              <a:spLocks noChangeArrowheads="1"/>
            </p:cNvSpPr>
            <p:nvPr/>
          </p:nvSpPr>
          <p:spPr bwMode="auto">
            <a:xfrm>
              <a:off x="2336" y="3884"/>
              <a:ext cx="33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a:solidFill>
                    <a:srgbClr val="FF3300"/>
                  </a:solidFill>
                  <a:ea typeface="隶书" panose="02010509060101010101" pitchFamily="49" charset="-122"/>
                </a:rPr>
                <a:t>毛泽东思想和中国特色社会主义理论体系概论</a:t>
              </a:r>
            </a:p>
          </p:txBody>
        </p:sp>
      </p:grpSp>
      <p:pic>
        <p:nvPicPr>
          <p:cNvPr id="124933" name="图片 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778625" y="371475"/>
            <a:ext cx="3524250" cy="254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4934" name="圆角矩形标注 6"/>
          <p:cNvSpPr>
            <a:spLocks noChangeArrowheads="1"/>
          </p:cNvSpPr>
          <p:nvPr/>
        </p:nvSpPr>
        <p:spPr bwMode="auto">
          <a:xfrm>
            <a:off x="1601788" y="4214814"/>
            <a:ext cx="3890962" cy="1812925"/>
          </a:xfrm>
          <a:prstGeom prst="wedgeRoundRectCallout">
            <a:avLst>
              <a:gd name="adj1" fmla="val 97227"/>
              <a:gd name="adj2" fmla="val -158093"/>
              <a:gd name="adj3" fmla="val 16667"/>
            </a:avLst>
          </a:prstGeom>
          <a:blipFill dpi="0" rotWithShape="1">
            <a:blip r:embed="rId4"/>
            <a:srcRect/>
            <a:tile tx="0" ty="0" sx="100000" sy="100000" flip="none" algn="tl"/>
          </a:blipFill>
          <a:ln w="19050">
            <a:solidFill>
              <a:srgbClr val="8585E0"/>
            </a:solidFill>
            <a:round/>
            <a:headEnd/>
            <a:tailEnd/>
          </a:ln>
        </p:spPr>
        <p:txBody>
          <a:bodyPr anchor="ctr"/>
          <a:lstStyle/>
          <a:p>
            <a:pPr>
              <a:lnSpc>
                <a:spcPct val="125000"/>
              </a:lnSpc>
            </a:pPr>
            <a:r>
              <a:rPr lang="en-US" altLang="zh-CN" sz="2000" b="1">
                <a:solidFill>
                  <a:srgbClr val="960000"/>
                </a:solidFill>
                <a:latin typeface="楷体" panose="02010609060101010101" pitchFamily="49" charset="-122"/>
                <a:ea typeface="楷体" panose="02010609060101010101" pitchFamily="49" charset="-122"/>
              </a:rPr>
              <a:t>  </a:t>
            </a:r>
            <a:r>
              <a:rPr lang="zh-CN" altLang="en-US" sz="2000" b="1">
                <a:solidFill>
                  <a:srgbClr val="960000"/>
                </a:solidFill>
                <a:latin typeface="楷体" panose="02010609060101010101" pitchFamily="49" charset="-122"/>
                <a:ea typeface="楷体" panose="02010609060101010101" pitchFamily="49" charset="-122"/>
              </a:rPr>
              <a:t>在今后的现代化建设长过程中，出现若干个发展速度比较快、效益比较好的阶段，是必要的，也是能够办到的</a:t>
            </a:r>
            <a:r>
              <a:rPr lang="zh-CN" altLang="en-US" sz="2000" b="1">
                <a:latin typeface="楷体" panose="02010609060101010101" pitchFamily="49" charset="-122"/>
                <a:ea typeface="楷体" panose="02010609060101010101" pitchFamily="49" charset="-122"/>
              </a:rPr>
              <a:t>。</a:t>
            </a:r>
          </a:p>
        </p:txBody>
      </p:sp>
      <p:sp>
        <p:nvSpPr>
          <p:cNvPr id="124935" name="圆角矩形 2"/>
          <p:cNvSpPr>
            <a:spLocks noChangeArrowheads="1"/>
          </p:cNvSpPr>
          <p:nvPr/>
        </p:nvSpPr>
        <p:spPr bwMode="auto">
          <a:xfrm>
            <a:off x="1862139" y="1466851"/>
            <a:ext cx="4549775" cy="2035175"/>
          </a:xfrm>
          <a:prstGeom prst="roundRect">
            <a:avLst>
              <a:gd name="adj" fmla="val 21477"/>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en-US" altLang="zh-CN" b="1">
                <a:solidFill>
                  <a:srgbClr val="0000FF"/>
                </a:solidFill>
                <a:latin typeface="幼圆" panose="02010509060101010101" pitchFamily="49" charset="-122"/>
              </a:rPr>
              <a:t> </a:t>
            </a:r>
            <a:r>
              <a:rPr lang="zh-CN" altLang="en-US" b="1">
                <a:solidFill>
                  <a:srgbClr val="0000FF"/>
                </a:solidFill>
                <a:latin typeface="幼圆" panose="02010509060101010101" pitchFamily="49" charset="-122"/>
              </a:rPr>
              <a:t>为了顺利实现现代化发展战略，邓小平提出了</a:t>
            </a:r>
            <a:r>
              <a:rPr lang="en-US" altLang="zh-CN" b="1">
                <a:solidFill>
                  <a:srgbClr val="FF0000"/>
                </a:solidFill>
                <a:latin typeface="幼圆" panose="02010509060101010101" pitchFamily="49" charset="-122"/>
              </a:rPr>
              <a:t>“</a:t>
            </a:r>
            <a:r>
              <a:rPr lang="zh-CN" altLang="en-US" b="1">
                <a:solidFill>
                  <a:srgbClr val="FF0000"/>
                </a:solidFill>
                <a:latin typeface="幼圆" panose="02010509060101010101" pitchFamily="49" charset="-122"/>
              </a:rPr>
              <a:t>台阶式</a:t>
            </a:r>
            <a:r>
              <a:rPr lang="en-US" altLang="zh-CN" b="1">
                <a:solidFill>
                  <a:srgbClr val="FF0000"/>
                </a:solidFill>
                <a:latin typeface="幼圆" panose="02010509060101010101" pitchFamily="49" charset="-122"/>
              </a:rPr>
              <a:t>”</a:t>
            </a:r>
            <a:r>
              <a:rPr lang="zh-CN" altLang="en-US" b="1">
                <a:solidFill>
                  <a:srgbClr val="FF0000"/>
                </a:solidFill>
                <a:latin typeface="幼圆" panose="02010509060101010101" pitchFamily="49" charset="-122"/>
              </a:rPr>
              <a:t>发展</a:t>
            </a:r>
            <a:r>
              <a:rPr lang="zh-CN" altLang="en-US" b="1">
                <a:solidFill>
                  <a:srgbClr val="0000FF"/>
                </a:solidFill>
                <a:latin typeface="幼圆" panose="02010509060101010101" pitchFamily="49" charset="-122"/>
              </a:rPr>
              <a:t>的思想，要求抓住机遇，加快发展，争取隔几年使国民经济上一个新台阶。</a:t>
            </a:r>
          </a:p>
          <a:p>
            <a:pPr>
              <a:lnSpc>
                <a:spcPct val="125000"/>
              </a:lnSpc>
            </a:pPr>
            <a:r>
              <a:rPr lang="zh-CN" altLang="en-US" b="1">
                <a:solidFill>
                  <a:srgbClr val="0000FF"/>
                </a:solidFill>
                <a:latin typeface="幼圆" panose="02010509060101010101" pitchFamily="49" charset="-122"/>
              </a:rPr>
              <a:t>  他明确指出 </a:t>
            </a:r>
            <a:r>
              <a:rPr lang="en-US" altLang="zh-CN" b="1">
                <a:solidFill>
                  <a:srgbClr val="0000FF"/>
                </a:solidFill>
                <a:latin typeface="幼圆" panose="02010509060101010101" pitchFamily="49" charset="-122"/>
              </a:rPr>
              <a:t>-</a:t>
            </a:r>
          </a:p>
        </p:txBody>
      </p:sp>
      <p:sp>
        <p:nvSpPr>
          <p:cNvPr id="124936" name="圆角矩形标注 6"/>
          <p:cNvSpPr>
            <a:spLocks noChangeArrowheads="1"/>
          </p:cNvSpPr>
          <p:nvPr/>
        </p:nvSpPr>
        <p:spPr bwMode="auto">
          <a:xfrm>
            <a:off x="6411914" y="3502026"/>
            <a:ext cx="4073525" cy="2747963"/>
          </a:xfrm>
          <a:prstGeom prst="wedgeRoundRectCallout">
            <a:avLst>
              <a:gd name="adj1" fmla="val 12907"/>
              <a:gd name="adj2" fmla="val -91296"/>
              <a:gd name="adj3" fmla="val 16667"/>
            </a:avLst>
          </a:prstGeom>
          <a:blipFill dpi="0" rotWithShape="1">
            <a:blip r:embed="rId4"/>
            <a:srcRect/>
            <a:tile tx="0" ty="0" sx="100000" sy="100000" flip="none" algn="tl"/>
          </a:blipFill>
          <a:ln w="19050">
            <a:solidFill>
              <a:srgbClr val="C00000"/>
            </a:solidFill>
            <a:round/>
            <a:headEnd/>
            <a:tailEnd/>
          </a:ln>
        </p:spPr>
        <p:txBody>
          <a:bodyPr anchor="ctr"/>
          <a:lstStyle/>
          <a:p>
            <a:pPr>
              <a:lnSpc>
                <a:spcPct val="125000"/>
              </a:lnSpc>
            </a:pPr>
            <a:r>
              <a:rPr lang="en-US" altLang="zh-CN" sz="2000" b="1">
                <a:solidFill>
                  <a:srgbClr val="960000"/>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实现</a:t>
            </a:r>
            <a:r>
              <a:rPr lang="zh-CN" altLang="en-US" sz="2000" b="1">
                <a:solidFill>
                  <a:srgbClr val="0000FF"/>
                </a:solidFill>
                <a:latin typeface="楷体" panose="02010609060101010101" pitchFamily="49" charset="-122"/>
                <a:ea typeface="楷体" panose="02010609060101010101" pitchFamily="49" charset="-122"/>
              </a:rPr>
              <a:t>我们的发展战略，要实事求是地把握好速度问题。</a:t>
            </a:r>
          </a:p>
          <a:p>
            <a:pPr>
              <a:lnSpc>
                <a:spcPct val="125000"/>
              </a:lnSpc>
            </a:pPr>
            <a:r>
              <a:rPr lang="zh-CN" altLang="en-US" sz="2000" b="1">
                <a:solidFill>
                  <a:srgbClr val="0000FF"/>
                </a:solidFill>
                <a:latin typeface="楷体" panose="02010609060101010101" pitchFamily="49" charset="-122"/>
                <a:ea typeface="楷体" panose="02010609060101010101" pitchFamily="49" charset="-122"/>
              </a:rPr>
              <a:t>  在中国搞现代化不能追求太高的速度，但速度低了也不行，凡是能积极争取的发展速度还是要积极争取。快是有条件的，要讲效益，讲质量。</a:t>
            </a:r>
            <a:endParaRPr lang="zh-CN" altLang="en-US" sz="2000" b="1">
              <a:latin typeface="楷体" panose="02010609060101010101" pitchFamily="49" charset="-122"/>
              <a:ea typeface="楷体" panose="02010609060101010101" pitchFamily="49" charset="-122"/>
            </a:endParaRPr>
          </a:p>
        </p:txBody>
      </p:sp>
      <p:pic>
        <p:nvPicPr>
          <p:cNvPr id="124937" name="图片 1"/>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xmlns="" val="0"/>
              </a:ext>
            </a:extLst>
          </a:blip>
          <a:srcRect l="22165" t="26617" r="40190" b="25313"/>
          <a:stretch>
            <a:fillRect/>
          </a:stretch>
        </p:blipFill>
        <p:spPr bwMode="auto">
          <a:xfrm>
            <a:off x="4146550" y="2073275"/>
            <a:ext cx="2986088" cy="2141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4938" name="组合 2079"/>
          <p:cNvGrpSpPr>
            <a:grpSpLocks/>
          </p:cNvGrpSpPr>
          <p:nvPr/>
        </p:nvGrpSpPr>
        <p:grpSpPr bwMode="auto">
          <a:xfrm>
            <a:off x="2070100" y="666750"/>
            <a:ext cx="3532188" cy="495300"/>
            <a:chOff x="0" y="0"/>
            <a:chExt cx="2085" cy="384"/>
          </a:xfrm>
        </p:grpSpPr>
        <p:sp>
          <p:nvSpPr>
            <p:cNvPr id="124939"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24940" name="文本框 2081"/>
            <p:cNvSpPr txBox="1">
              <a:spLocks noChangeArrowheads="1"/>
            </p:cNvSpPr>
            <p:nvPr/>
          </p:nvSpPr>
          <p:spPr bwMode="auto">
            <a:xfrm>
              <a:off x="50" y="28"/>
              <a:ext cx="2035" cy="333"/>
            </a:xfrm>
            <a:prstGeom prst="rect">
              <a:avLst/>
            </a:prstGeom>
            <a:solidFill>
              <a:srgbClr val="F2EBD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台阶式</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发展的思想</a:t>
              </a:r>
            </a:p>
          </p:txBody>
        </p:sp>
      </p:grpSp>
      <p:grpSp>
        <p:nvGrpSpPr>
          <p:cNvPr id="124941" name="组合 2079"/>
          <p:cNvGrpSpPr>
            <a:grpSpLocks/>
          </p:cNvGrpSpPr>
          <p:nvPr/>
        </p:nvGrpSpPr>
        <p:grpSpPr bwMode="auto">
          <a:xfrm>
            <a:off x="1516062" y="-26988"/>
            <a:ext cx="4086226" cy="398463"/>
            <a:chOff x="0" y="0"/>
            <a:chExt cx="2085" cy="384"/>
          </a:xfrm>
        </p:grpSpPr>
        <p:sp>
          <p:nvSpPr>
            <p:cNvPr id="124942"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24943" name="文本框 2081"/>
            <p:cNvSpPr txBox="1">
              <a:spLocks noChangeArrowheads="1"/>
            </p:cNvSpPr>
            <p:nvPr/>
          </p:nvSpPr>
          <p:spPr bwMode="auto">
            <a:xfrm>
              <a:off x="44" y="28"/>
              <a:ext cx="2041" cy="34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600" b="1">
                  <a:solidFill>
                    <a:srgbClr val="0000FF"/>
                  </a:solidFill>
                  <a:latin typeface="幼圆" panose="02010509060101010101" pitchFamily="49" charset="-122"/>
                  <a:sym typeface="宋体" panose="02010600030101010101" pitchFamily="2" charset="-122"/>
                </a:rPr>
                <a:t>3</a:t>
              </a:r>
              <a:r>
                <a:rPr lang="zh-CN" altLang="en-US" sz="1600" b="1">
                  <a:solidFill>
                    <a:srgbClr val="0000FF"/>
                  </a:solidFill>
                  <a:latin typeface="幼圆" panose="02010509060101010101" pitchFamily="49" charset="-122"/>
                  <a:sym typeface="宋体" panose="02010600030101010101" pitchFamily="2" charset="-122"/>
                </a:rPr>
                <a:t>）</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三步走</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发展发展战略的保证措施</a:t>
              </a:r>
            </a:p>
          </p:txBody>
        </p:sp>
      </p:grpSp>
    </p:spTree>
    <p:extLst>
      <p:ext uri="{BB962C8B-B14F-4D97-AF65-F5344CB8AC3E}">
        <p14:creationId xmlns:p14="http://schemas.microsoft.com/office/powerpoint/2010/main" xmlns="" val="34894635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953" name="组合 353285"/>
          <p:cNvGrpSpPr>
            <a:grpSpLocks/>
          </p:cNvGrpSpPr>
          <p:nvPr/>
        </p:nvGrpSpPr>
        <p:grpSpPr bwMode="auto">
          <a:xfrm>
            <a:off x="1524000" y="5876926"/>
            <a:ext cx="9144000" cy="981075"/>
            <a:chOff x="0" y="3702"/>
            <a:chExt cx="5760" cy="618"/>
          </a:xfrm>
        </p:grpSpPr>
        <p:pic>
          <p:nvPicPr>
            <p:cNvPr id="125954" name="图片 353286" descr="u=1826460678,21499052&amp;fm=27&amp;gp=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 y="3702"/>
              <a:ext cx="4694"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5955" name="图片 353287" descr="u=1826460678,21499052&amp;fm=27&amp;gp=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3702"/>
              <a:ext cx="4581"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5956" name="矩形 353288"/>
            <p:cNvSpPr>
              <a:spLocks noChangeArrowheads="1"/>
            </p:cNvSpPr>
            <p:nvPr/>
          </p:nvSpPr>
          <p:spPr bwMode="auto">
            <a:xfrm>
              <a:off x="2336" y="3884"/>
              <a:ext cx="33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a:solidFill>
                    <a:srgbClr val="FF3300"/>
                  </a:solidFill>
                  <a:ea typeface="隶书" panose="02010509060101010101" pitchFamily="49" charset="-122"/>
                </a:rPr>
                <a:t>毛泽东思想和中国特色社会主义理论体系概论</a:t>
              </a:r>
            </a:p>
          </p:txBody>
        </p:sp>
      </p:grpSp>
      <p:pic>
        <p:nvPicPr>
          <p:cNvPr id="125957" name="图片 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738939" y="388938"/>
            <a:ext cx="3571875" cy="2373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5958" name="圆角矩形 2"/>
          <p:cNvSpPr>
            <a:spLocks noChangeArrowheads="1"/>
          </p:cNvSpPr>
          <p:nvPr/>
        </p:nvSpPr>
        <p:spPr bwMode="auto">
          <a:xfrm>
            <a:off x="2365375" y="1222376"/>
            <a:ext cx="3811588" cy="1789113"/>
          </a:xfrm>
          <a:prstGeom prst="roundRect">
            <a:avLst>
              <a:gd name="adj" fmla="val 21477"/>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zh-CN" altLang="en-US" b="1">
                <a:solidFill>
                  <a:srgbClr val="0000FF"/>
                </a:solidFill>
                <a:latin typeface="幼圆" panose="02010509060101010101" pitchFamily="49" charset="-122"/>
              </a:rPr>
              <a:t>为了顺利实现现代化发展战略，邓小平还提出</a:t>
            </a:r>
            <a:r>
              <a:rPr lang="zh-CN" altLang="en-US" sz="2000" b="1">
                <a:solidFill>
                  <a:srgbClr val="FF0000"/>
                </a:solidFill>
                <a:latin typeface="幼圆" panose="02010509060101010101" pitchFamily="49" charset="-122"/>
              </a:rPr>
              <a:t>允许和鼓励</a:t>
            </a:r>
            <a:r>
              <a:rPr lang="zh-CN" altLang="en-US" sz="2000" b="1" u="sng">
                <a:solidFill>
                  <a:srgbClr val="FF0000"/>
                </a:solidFill>
                <a:latin typeface="幼圆" panose="02010509060101010101" pitchFamily="49" charset="-122"/>
              </a:rPr>
              <a:t>一部分地区</a:t>
            </a:r>
            <a:r>
              <a:rPr lang="zh-CN" altLang="en-US" sz="2000" b="1">
                <a:solidFill>
                  <a:srgbClr val="FF0000"/>
                </a:solidFill>
                <a:latin typeface="幼圆" panose="02010509060101010101" pitchFamily="49" charset="-122"/>
              </a:rPr>
              <a:t>、</a:t>
            </a:r>
            <a:r>
              <a:rPr lang="zh-CN" altLang="en-US" sz="2000" b="1" u="sng">
                <a:solidFill>
                  <a:srgbClr val="FF0000"/>
                </a:solidFill>
                <a:latin typeface="幼圆" panose="02010509060101010101" pitchFamily="49" charset="-122"/>
              </a:rPr>
              <a:t>一部分人</a:t>
            </a:r>
            <a:r>
              <a:rPr lang="zh-CN" altLang="en-US" sz="2000" b="1">
                <a:solidFill>
                  <a:srgbClr val="FF0000"/>
                </a:solidFill>
                <a:latin typeface="幼圆" panose="02010509060101010101" pitchFamily="49" charset="-122"/>
              </a:rPr>
              <a:t>先富起来逐  </a:t>
            </a:r>
          </a:p>
          <a:p>
            <a:pPr>
              <a:lnSpc>
                <a:spcPct val="125000"/>
              </a:lnSpc>
            </a:pPr>
            <a:r>
              <a:rPr lang="zh-CN" altLang="en-US" sz="2000" b="1">
                <a:solidFill>
                  <a:srgbClr val="FF0000"/>
                </a:solidFill>
                <a:latin typeface="幼圆" panose="02010509060101010101" pitchFamily="49" charset="-122"/>
              </a:rPr>
              <a:t>  步达到共同富裕</a:t>
            </a:r>
            <a:r>
              <a:rPr lang="zh-CN" altLang="en-US" b="1">
                <a:solidFill>
                  <a:srgbClr val="0000FF"/>
                </a:solidFill>
                <a:latin typeface="幼圆" panose="02010509060101010101" pitchFamily="49" charset="-122"/>
              </a:rPr>
              <a:t>的思想。</a:t>
            </a:r>
            <a:endParaRPr lang="en-US" altLang="zh-CN" b="1">
              <a:solidFill>
                <a:srgbClr val="0000FF"/>
              </a:solidFill>
              <a:latin typeface="幼圆" panose="02010509060101010101" pitchFamily="49" charset="-122"/>
            </a:endParaRPr>
          </a:p>
        </p:txBody>
      </p:sp>
      <p:sp>
        <p:nvSpPr>
          <p:cNvPr id="125959" name="圆角矩形标注 6"/>
          <p:cNvSpPr>
            <a:spLocks noChangeArrowheads="1"/>
          </p:cNvSpPr>
          <p:nvPr/>
        </p:nvSpPr>
        <p:spPr bwMode="auto">
          <a:xfrm>
            <a:off x="5849938" y="5300663"/>
            <a:ext cx="4487862" cy="844550"/>
          </a:xfrm>
          <a:prstGeom prst="wedgeRoundRectCallout">
            <a:avLst>
              <a:gd name="adj1" fmla="val 7838"/>
              <a:gd name="adj2" fmla="val -388917"/>
              <a:gd name="adj3" fmla="val 16667"/>
            </a:avLst>
          </a:prstGeom>
          <a:blipFill dpi="0" rotWithShape="1">
            <a:blip r:embed="rId5"/>
            <a:srcRect/>
            <a:tile tx="0" ty="0" sx="100000" sy="100000" flip="none" algn="tl"/>
          </a:blipFill>
          <a:ln w="19050">
            <a:solidFill>
              <a:srgbClr val="C00000"/>
            </a:solidFill>
            <a:round/>
            <a:headEnd/>
            <a:tailEnd/>
          </a:ln>
        </p:spPr>
        <p:txBody>
          <a:bodyPr anchor="ctr"/>
          <a:lstStyle/>
          <a:p>
            <a:pPr>
              <a:lnSpc>
                <a:spcPct val="125000"/>
              </a:lnSpc>
            </a:pPr>
            <a:r>
              <a:rPr lang="en-US" altLang="zh-CN" sz="2000" b="1">
                <a:solidFill>
                  <a:srgbClr val="960000"/>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 </a:t>
            </a:r>
            <a:r>
              <a:rPr lang="zh-CN" altLang="en-US" b="1">
                <a:solidFill>
                  <a:schemeClr val="accent2"/>
                </a:solidFill>
                <a:latin typeface="楷体" panose="02010609060101010101" pitchFamily="49" charset="-122"/>
                <a:ea typeface="楷体" panose="02010609060101010101" pitchFamily="49" charset="-122"/>
              </a:rPr>
              <a:t>要承认不平衡，同时要从不平衡逐步达到相对的平衡，逐步实现共同富裕。</a:t>
            </a:r>
          </a:p>
        </p:txBody>
      </p:sp>
      <p:sp>
        <p:nvSpPr>
          <p:cNvPr id="125960" name="圆角矩形标注 6"/>
          <p:cNvSpPr>
            <a:spLocks noChangeArrowheads="1"/>
          </p:cNvSpPr>
          <p:nvPr/>
        </p:nvSpPr>
        <p:spPr bwMode="auto">
          <a:xfrm>
            <a:off x="6010276" y="3011489"/>
            <a:ext cx="4657725" cy="2020887"/>
          </a:xfrm>
          <a:prstGeom prst="wedgeRoundRectCallout">
            <a:avLst>
              <a:gd name="adj1" fmla="val -87287"/>
              <a:gd name="adj2" fmla="val -75597"/>
              <a:gd name="adj3" fmla="val 16667"/>
            </a:avLst>
          </a:prstGeom>
          <a:blipFill dpi="0" rotWithShape="1">
            <a:blip r:embed="rId5"/>
            <a:srcRect/>
            <a:tile tx="0" ty="0" sx="100000" sy="100000" flip="none" algn="tl"/>
          </a:blipFill>
          <a:ln w="19050">
            <a:solidFill>
              <a:srgbClr val="C00000"/>
            </a:solidFill>
            <a:round/>
            <a:headEnd/>
            <a:tailEnd/>
          </a:ln>
        </p:spPr>
        <p:txBody>
          <a:bodyPr anchor="ctr"/>
          <a:lstStyle/>
          <a:p>
            <a:pPr>
              <a:lnSpc>
                <a:spcPct val="125000"/>
              </a:lnSpc>
            </a:pPr>
            <a:r>
              <a:rPr lang="en-US" altLang="zh-CN" sz="2000" b="1">
                <a:solidFill>
                  <a:srgbClr val="960000"/>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 </a:t>
            </a:r>
            <a:r>
              <a:rPr lang="zh-CN" altLang="en-US" b="1">
                <a:solidFill>
                  <a:schemeClr val="accent2"/>
                </a:solidFill>
                <a:latin typeface="楷体" panose="02010609060101010101" pitchFamily="49" charset="-122"/>
                <a:ea typeface="楷体" panose="02010609060101010101" pitchFamily="49" charset="-122"/>
              </a:rPr>
              <a:t>对于在一部分人先富起来的过程中出现的某些社会成员之间收入差距过于悬殊的问题，要认真解决。合法的较高收入应予允许和保护，并依法加以必要的调解；非法的，必须坚决有效地依法处理。</a:t>
            </a:r>
          </a:p>
        </p:txBody>
      </p:sp>
      <p:sp>
        <p:nvSpPr>
          <p:cNvPr id="125961" name="圆角矩形标注 6"/>
          <p:cNvSpPr>
            <a:spLocks noChangeArrowheads="1"/>
          </p:cNvSpPr>
          <p:nvPr/>
        </p:nvSpPr>
        <p:spPr bwMode="auto">
          <a:xfrm>
            <a:off x="4403725" y="5518150"/>
            <a:ext cx="1130300" cy="685800"/>
          </a:xfrm>
          <a:prstGeom prst="wedgeRoundRectCallout">
            <a:avLst>
              <a:gd name="adj1" fmla="val 81870"/>
              <a:gd name="adj2" fmla="val -15218"/>
              <a:gd name="adj3" fmla="val 16667"/>
            </a:avLst>
          </a:prstGeom>
          <a:blipFill dpi="0" rotWithShape="1">
            <a:blip r:embed="rId5"/>
            <a:srcRect/>
            <a:tile tx="0" ty="0" sx="100000" sy="100000" flip="none" algn="tl"/>
          </a:blipFill>
          <a:ln w="19050">
            <a:solidFill>
              <a:srgbClr val="C00000"/>
            </a:solidFill>
            <a:round/>
            <a:headEnd/>
            <a:tailEnd/>
          </a:ln>
        </p:spPr>
        <p:txBody>
          <a:bodyPr anchor="ctr"/>
          <a:lstStyle/>
          <a:p>
            <a:pPr>
              <a:lnSpc>
                <a:spcPct val="110000"/>
              </a:lnSpc>
            </a:pPr>
            <a:r>
              <a:rPr lang="zh-CN" altLang="en-US" sz="2000" b="1">
                <a:solidFill>
                  <a:srgbClr val="FF0000"/>
                </a:solidFill>
                <a:latin typeface="幼圆" panose="02010509060101010101" pitchFamily="49" charset="-122"/>
              </a:rPr>
              <a:t>打破平衡理论</a:t>
            </a:r>
          </a:p>
        </p:txBody>
      </p:sp>
      <p:sp>
        <p:nvSpPr>
          <p:cNvPr id="125962" name="圆角矩形标注 6"/>
          <p:cNvSpPr>
            <a:spLocks noChangeArrowheads="1"/>
          </p:cNvSpPr>
          <p:nvPr/>
        </p:nvSpPr>
        <p:spPr bwMode="auto">
          <a:xfrm>
            <a:off x="1603375" y="3398839"/>
            <a:ext cx="4160838" cy="1901825"/>
          </a:xfrm>
          <a:prstGeom prst="wedgeRoundRectCallout">
            <a:avLst>
              <a:gd name="adj1" fmla="val -26759"/>
              <a:gd name="adj2" fmla="val -96644"/>
              <a:gd name="adj3" fmla="val 16667"/>
            </a:avLst>
          </a:prstGeom>
          <a:blipFill dpi="0" rotWithShape="1">
            <a:blip r:embed="rId5"/>
            <a:srcRect/>
            <a:tile tx="0" ty="0" sx="100000" sy="100000" flip="none" algn="tl"/>
          </a:blipFill>
          <a:ln w="19050">
            <a:solidFill>
              <a:srgbClr val="8585E0"/>
            </a:solidFill>
            <a:round/>
            <a:headEnd/>
            <a:tailEnd/>
          </a:ln>
        </p:spPr>
        <p:txBody>
          <a:bodyPr anchor="ctr"/>
          <a:lstStyle/>
          <a:p>
            <a:pPr>
              <a:lnSpc>
                <a:spcPct val="125000"/>
              </a:lnSpc>
            </a:pPr>
            <a:r>
              <a:rPr lang="en-US" altLang="zh-CN" sz="2000" b="1">
                <a:solidFill>
                  <a:srgbClr val="960000"/>
                </a:solidFill>
                <a:latin typeface="楷体" panose="02010609060101010101" pitchFamily="49" charset="-122"/>
                <a:ea typeface="楷体" panose="02010609060101010101" pitchFamily="49" charset="-122"/>
              </a:rPr>
              <a:t> </a:t>
            </a:r>
            <a:r>
              <a:rPr lang="en-US" altLang="zh-CN" b="1">
                <a:solidFill>
                  <a:srgbClr val="960000"/>
                </a:solidFill>
                <a:latin typeface="楷体" panose="02010609060101010101" pitchFamily="49" charset="-122"/>
                <a:ea typeface="楷体" panose="02010609060101010101" pitchFamily="49" charset="-122"/>
              </a:rPr>
              <a:t> </a:t>
            </a:r>
            <a:r>
              <a:rPr lang="zh-CN" altLang="en-US" b="1">
                <a:solidFill>
                  <a:srgbClr val="960000"/>
                </a:solidFill>
                <a:latin typeface="楷体" panose="02010609060101010101" pitchFamily="49" charset="-122"/>
                <a:ea typeface="楷体" panose="02010609060101010101" pitchFamily="49" charset="-122"/>
              </a:rPr>
              <a:t>沿海一些地区要走在全国的前面，率先实现现代化，以更好地带动全国的现代化。内地要根据自己的条件加快建设，国家要尽力支持内地的发展，沿海要注意带动和帮助内地的发展。</a:t>
            </a:r>
            <a:endParaRPr lang="zh-CN" altLang="en-US" b="1">
              <a:latin typeface="楷体" panose="02010609060101010101" pitchFamily="49" charset="-122"/>
              <a:ea typeface="楷体" panose="02010609060101010101" pitchFamily="49" charset="-122"/>
            </a:endParaRPr>
          </a:p>
        </p:txBody>
      </p:sp>
      <p:sp>
        <p:nvSpPr>
          <p:cNvPr id="125963" name="圆角矩形标注 6"/>
          <p:cNvSpPr>
            <a:spLocks noChangeArrowheads="1"/>
          </p:cNvSpPr>
          <p:nvPr/>
        </p:nvSpPr>
        <p:spPr bwMode="auto">
          <a:xfrm>
            <a:off x="2198689" y="5518151"/>
            <a:ext cx="1311275" cy="409575"/>
          </a:xfrm>
          <a:prstGeom prst="wedgeRoundRectCallout">
            <a:avLst>
              <a:gd name="adj1" fmla="val -5282"/>
              <a:gd name="adj2" fmla="val -137769"/>
              <a:gd name="adj3" fmla="val 16667"/>
            </a:avLst>
          </a:prstGeom>
          <a:blipFill dpi="0" rotWithShape="1">
            <a:blip r:embed="rId5"/>
            <a:srcRect/>
            <a:tile tx="0" ty="0" sx="100000" sy="100000" flip="none" algn="tl"/>
          </a:blipFill>
          <a:ln w="19050">
            <a:solidFill>
              <a:srgbClr val="C00000"/>
            </a:solidFill>
            <a:round/>
            <a:headEnd/>
            <a:tailEnd/>
          </a:ln>
        </p:spPr>
        <p:txBody>
          <a:bodyPr anchor="ctr"/>
          <a:lstStyle/>
          <a:p>
            <a:pPr>
              <a:lnSpc>
                <a:spcPct val="125000"/>
              </a:lnSpc>
            </a:pPr>
            <a:r>
              <a:rPr lang="zh-CN" altLang="en-US" sz="2000" b="1">
                <a:solidFill>
                  <a:srgbClr val="FF0000"/>
                </a:solidFill>
                <a:latin typeface="幼圆" panose="02010509060101010101" pitchFamily="49" charset="-122"/>
              </a:rPr>
              <a:t>梯度理论</a:t>
            </a:r>
          </a:p>
        </p:txBody>
      </p:sp>
      <p:grpSp>
        <p:nvGrpSpPr>
          <p:cNvPr id="125964" name="组合 2079"/>
          <p:cNvGrpSpPr>
            <a:grpSpLocks/>
          </p:cNvGrpSpPr>
          <p:nvPr/>
        </p:nvGrpSpPr>
        <p:grpSpPr bwMode="auto">
          <a:xfrm>
            <a:off x="1809751" y="552451"/>
            <a:ext cx="4625975" cy="531813"/>
            <a:chOff x="0" y="0"/>
            <a:chExt cx="2085" cy="384"/>
          </a:xfrm>
        </p:grpSpPr>
        <p:sp>
          <p:nvSpPr>
            <p:cNvPr id="125965"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25966" name="文本框 2081"/>
            <p:cNvSpPr txBox="1">
              <a:spLocks noChangeArrowheads="1"/>
            </p:cNvSpPr>
            <p:nvPr/>
          </p:nvSpPr>
          <p:spPr bwMode="auto">
            <a:xfrm>
              <a:off x="39" y="28"/>
              <a:ext cx="2046" cy="310"/>
            </a:xfrm>
            <a:prstGeom prst="rect">
              <a:avLst/>
            </a:prstGeom>
            <a:solidFill>
              <a:srgbClr val="F2EBD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2</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部分先富，逐步共富</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的思想</a:t>
              </a:r>
            </a:p>
          </p:txBody>
        </p:sp>
      </p:grpSp>
      <p:grpSp>
        <p:nvGrpSpPr>
          <p:cNvPr id="125967" name="组合 2079"/>
          <p:cNvGrpSpPr>
            <a:grpSpLocks/>
          </p:cNvGrpSpPr>
          <p:nvPr/>
        </p:nvGrpSpPr>
        <p:grpSpPr bwMode="auto">
          <a:xfrm>
            <a:off x="1516062" y="-26988"/>
            <a:ext cx="4086226" cy="398463"/>
            <a:chOff x="0" y="0"/>
            <a:chExt cx="2085" cy="384"/>
          </a:xfrm>
        </p:grpSpPr>
        <p:sp>
          <p:nvSpPr>
            <p:cNvPr id="125968"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125969" name="文本框 2081"/>
            <p:cNvSpPr txBox="1">
              <a:spLocks noChangeArrowheads="1"/>
            </p:cNvSpPr>
            <p:nvPr/>
          </p:nvSpPr>
          <p:spPr bwMode="auto">
            <a:xfrm>
              <a:off x="44" y="28"/>
              <a:ext cx="2041" cy="34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600" b="1">
                  <a:solidFill>
                    <a:srgbClr val="0000FF"/>
                  </a:solidFill>
                  <a:latin typeface="幼圆" panose="02010509060101010101" pitchFamily="49" charset="-122"/>
                  <a:sym typeface="宋体" panose="02010600030101010101" pitchFamily="2" charset="-122"/>
                </a:rPr>
                <a:t>3</a:t>
              </a:r>
              <a:r>
                <a:rPr lang="zh-CN" altLang="en-US" sz="1600" b="1">
                  <a:solidFill>
                    <a:srgbClr val="0000FF"/>
                  </a:solidFill>
                  <a:latin typeface="幼圆" panose="02010509060101010101" pitchFamily="49" charset="-122"/>
                  <a:sym typeface="宋体" panose="02010600030101010101" pitchFamily="2" charset="-122"/>
                </a:rPr>
                <a:t>）</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三步走</a:t>
              </a:r>
              <a:r>
                <a:rPr lang="en-US" altLang="zh-CN" sz="1600" b="1">
                  <a:solidFill>
                    <a:srgbClr val="0000FF"/>
                  </a:solidFill>
                  <a:latin typeface="幼圆" panose="02010509060101010101" pitchFamily="49" charset="-122"/>
                  <a:sym typeface="宋体" panose="02010600030101010101" pitchFamily="2" charset="-122"/>
                </a:rPr>
                <a:t>”</a:t>
              </a:r>
              <a:r>
                <a:rPr lang="zh-CN" altLang="en-US" sz="1600" b="1">
                  <a:solidFill>
                    <a:srgbClr val="0000FF"/>
                  </a:solidFill>
                  <a:latin typeface="幼圆" panose="02010509060101010101" pitchFamily="49" charset="-122"/>
                  <a:sym typeface="宋体" panose="02010600030101010101" pitchFamily="2" charset="-122"/>
                </a:rPr>
                <a:t>发展发展战略的保证措施</a:t>
              </a:r>
            </a:p>
          </p:txBody>
        </p:sp>
      </p:grpSp>
    </p:spTree>
    <p:extLst>
      <p:ext uri="{BB962C8B-B14F-4D97-AF65-F5344CB8AC3E}">
        <p14:creationId xmlns:p14="http://schemas.microsoft.com/office/powerpoint/2010/main" xmlns="" val="30717426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图片 43010" descr="u=3901900897,3333299309&amp;fm=0&amp;gp=4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47851" y="549276"/>
            <a:ext cx="714375"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8002" name="矩形 43011"/>
          <p:cNvSpPr>
            <a:spLocks noChangeArrowheads="1"/>
          </p:cNvSpPr>
          <p:nvPr/>
        </p:nvSpPr>
        <p:spPr bwMode="auto">
          <a:xfrm>
            <a:off x="1992313" y="1404939"/>
            <a:ext cx="8280400" cy="2092325"/>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30000"/>
              </a:lnSpc>
            </a:pPr>
            <a:r>
              <a:rPr lang="en-US" altLang="zh-CN" sz="2000" b="1">
                <a:solidFill>
                  <a:srgbClr val="990000"/>
                </a:solidFill>
                <a:latin typeface="楷体_GB2312" pitchFamily="49" charset="-122"/>
                <a:ea typeface="楷体_GB2312" pitchFamily="49" charset="-122"/>
              </a:rPr>
              <a:t> </a:t>
            </a:r>
            <a:r>
              <a:rPr lang="zh-CN" altLang="en-US" sz="2000" b="1">
                <a:solidFill>
                  <a:srgbClr val="990000"/>
                </a:solidFill>
                <a:latin typeface="楷体" panose="02010609060101010101" pitchFamily="49" charset="-122"/>
                <a:ea typeface="楷体" panose="02010609060101010101" pitchFamily="49" charset="-122"/>
              </a:rPr>
              <a:t>邓小平第一次提出分</a:t>
            </a:r>
            <a:r>
              <a:rPr lang="en-US" altLang="zh-CN" sz="2000" b="1">
                <a:solidFill>
                  <a:srgbClr val="990000"/>
                </a:solidFill>
                <a:latin typeface="楷体" panose="02010609060101010101" pitchFamily="49" charset="-122"/>
                <a:ea typeface="楷体" panose="02010609060101010101" pitchFamily="49" charset="-122"/>
              </a:rPr>
              <a:t>“</a:t>
            </a:r>
            <a:r>
              <a:rPr lang="zh-CN" altLang="en-US" sz="2000" b="1">
                <a:solidFill>
                  <a:srgbClr val="990000"/>
                </a:solidFill>
                <a:latin typeface="楷体" panose="02010609060101010101" pitchFamily="49" charset="-122"/>
                <a:ea typeface="楷体" panose="02010609060101010101" pitchFamily="49" charset="-122"/>
              </a:rPr>
              <a:t>三步走</a:t>
            </a:r>
            <a:r>
              <a:rPr lang="en-US" altLang="zh-CN" sz="2000" b="1">
                <a:solidFill>
                  <a:srgbClr val="990000"/>
                </a:solidFill>
                <a:latin typeface="楷体" panose="02010609060101010101" pitchFamily="49" charset="-122"/>
                <a:ea typeface="楷体" panose="02010609060101010101" pitchFamily="49" charset="-122"/>
              </a:rPr>
              <a:t>”</a:t>
            </a:r>
            <a:r>
              <a:rPr lang="zh-CN" altLang="en-US" sz="2000" b="1">
                <a:solidFill>
                  <a:srgbClr val="990000"/>
                </a:solidFill>
                <a:latin typeface="楷体" panose="02010609060101010101" pitchFamily="49" charset="-122"/>
                <a:ea typeface="楷体" panose="02010609060101010101" pitchFamily="49" charset="-122"/>
              </a:rPr>
              <a:t>基本实现现代化的战略，是在：</a:t>
            </a:r>
            <a:endParaRPr lang="en-US" altLang="zh-CN" sz="2000" b="1">
              <a:solidFill>
                <a:srgbClr val="990000"/>
              </a:solidFill>
              <a:latin typeface="楷体" panose="02010609060101010101" pitchFamily="49" charset="-122"/>
              <a:ea typeface="楷体" panose="02010609060101010101" pitchFamily="49" charset="-122"/>
            </a:endParaRPr>
          </a:p>
          <a:p>
            <a:pPr>
              <a:lnSpc>
                <a:spcPct val="130000"/>
              </a:lnSpc>
            </a:pPr>
            <a:r>
              <a:rPr lang="en-US" altLang="zh-CN" sz="2000" b="1">
                <a:solidFill>
                  <a:srgbClr val="990000"/>
                </a:solidFill>
                <a:latin typeface="楷体" panose="02010609060101010101" pitchFamily="49" charset="-122"/>
                <a:ea typeface="楷体" panose="02010609060101010101" pitchFamily="49" charset="-122"/>
              </a:rPr>
              <a:t>A </a:t>
            </a:r>
            <a:r>
              <a:rPr lang="zh-CN" altLang="en-US" sz="2000" b="1">
                <a:solidFill>
                  <a:srgbClr val="990000"/>
                </a:solidFill>
                <a:latin typeface="楷体" panose="02010609060101010101" pitchFamily="49" charset="-122"/>
                <a:ea typeface="楷体" panose="02010609060101010101" pitchFamily="49" charset="-122"/>
              </a:rPr>
              <a:t>党的十三大                      </a:t>
            </a:r>
          </a:p>
          <a:p>
            <a:pPr>
              <a:lnSpc>
                <a:spcPct val="130000"/>
              </a:lnSpc>
            </a:pPr>
            <a:r>
              <a:rPr lang="en-US" altLang="zh-CN" sz="2000" b="1">
                <a:solidFill>
                  <a:srgbClr val="990000"/>
                </a:solidFill>
                <a:latin typeface="楷体" panose="02010609060101010101" pitchFamily="49" charset="-122"/>
                <a:ea typeface="楷体" panose="02010609060101010101" pitchFamily="49" charset="-122"/>
              </a:rPr>
              <a:t>B 1987</a:t>
            </a:r>
            <a:r>
              <a:rPr lang="zh-CN" altLang="en-US" sz="2000" b="1">
                <a:solidFill>
                  <a:srgbClr val="990000"/>
                </a:solidFill>
                <a:latin typeface="楷体" panose="02010609060101010101" pitchFamily="49" charset="-122"/>
                <a:ea typeface="楷体" panose="02010609060101010101" pitchFamily="49" charset="-122"/>
              </a:rPr>
              <a:t>年</a:t>
            </a:r>
            <a:r>
              <a:rPr lang="en-US" altLang="zh-CN" sz="2000" b="1">
                <a:solidFill>
                  <a:srgbClr val="990000"/>
                </a:solidFill>
                <a:latin typeface="楷体" panose="02010609060101010101" pitchFamily="49" charset="-122"/>
                <a:ea typeface="楷体" panose="02010609060101010101" pitchFamily="49" charset="-122"/>
              </a:rPr>
              <a:t>4</a:t>
            </a:r>
            <a:r>
              <a:rPr lang="zh-CN" altLang="en-US" sz="2000" b="1">
                <a:solidFill>
                  <a:srgbClr val="990000"/>
                </a:solidFill>
                <a:latin typeface="楷体" panose="02010609060101010101" pitchFamily="49" charset="-122"/>
                <a:ea typeface="楷体" panose="02010609060101010101" pitchFamily="49" charset="-122"/>
              </a:rPr>
              <a:t>月。</a:t>
            </a:r>
          </a:p>
          <a:p>
            <a:pPr>
              <a:lnSpc>
                <a:spcPct val="130000"/>
              </a:lnSpc>
            </a:pPr>
            <a:r>
              <a:rPr lang="en-US" altLang="zh-CN" sz="2000" b="1">
                <a:solidFill>
                  <a:srgbClr val="990000"/>
                </a:solidFill>
                <a:latin typeface="楷体" panose="02010609060101010101" pitchFamily="49" charset="-122"/>
                <a:ea typeface="楷体" panose="02010609060101010101" pitchFamily="49" charset="-122"/>
              </a:rPr>
              <a:t>C </a:t>
            </a:r>
            <a:r>
              <a:rPr lang="zh-CN" altLang="en-US" sz="2000" b="1">
                <a:solidFill>
                  <a:srgbClr val="990000"/>
                </a:solidFill>
                <a:latin typeface="楷体" panose="02010609060101010101" pitchFamily="49" charset="-122"/>
                <a:ea typeface="楷体" panose="02010609060101010101" pitchFamily="49" charset="-122"/>
              </a:rPr>
              <a:t>十一届六中全会                   </a:t>
            </a:r>
          </a:p>
          <a:p>
            <a:pPr>
              <a:lnSpc>
                <a:spcPct val="130000"/>
              </a:lnSpc>
            </a:pPr>
            <a:r>
              <a:rPr lang="en-US" altLang="zh-CN" sz="2000" b="1">
                <a:solidFill>
                  <a:srgbClr val="990000"/>
                </a:solidFill>
                <a:latin typeface="楷体" panose="02010609060101010101" pitchFamily="49" charset="-122"/>
                <a:ea typeface="楷体" panose="02010609060101010101" pitchFamily="49" charset="-122"/>
              </a:rPr>
              <a:t>D 1982</a:t>
            </a:r>
            <a:r>
              <a:rPr lang="zh-CN" altLang="en-US" sz="2000" b="1">
                <a:solidFill>
                  <a:srgbClr val="990000"/>
                </a:solidFill>
                <a:latin typeface="楷体" panose="02010609060101010101" pitchFamily="49" charset="-122"/>
                <a:ea typeface="楷体" panose="02010609060101010101" pitchFamily="49" charset="-122"/>
              </a:rPr>
              <a:t>年</a:t>
            </a:r>
            <a:r>
              <a:rPr lang="en-US" altLang="zh-CN" sz="2000" b="1">
                <a:solidFill>
                  <a:srgbClr val="990000"/>
                </a:solidFill>
                <a:latin typeface="楷体" panose="02010609060101010101" pitchFamily="49" charset="-122"/>
                <a:ea typeface="楷体" panose="02010609060101010101" pitchFamily="49" charset="-122"/>
              </a:rPr>
              <a:t>5</a:t>
            </a:r>
            <a:r>
              <a:rPr lang="zh-CN" altLang="en-US" sz="2000" b="1">
                <a:solidFill>
                  <a:srgbClr val="990000"/>
                </a:solidFill>
                <a:latin typeface="楷体" panose="02010609060101010101" pitchFamily="49" charset="-122"/>
                <a:ea typeface="楷体" panose="02010609060101010101" pitchFamily="49" charset="-122"/>
              </a:rPr>
              <a:t>月</a:t>
            </a:r>
          </a:p>
        </p:txBody>
      </p:sp>
      <p:sp>
        <p:nvSpPr>
          <p:cNvPr id="128003" name="矩形 43012"/>
          <p:cNvSpPr>
            <a:spLocks noChangeArrowheads="1"/>
          </p:cNvSpPr>
          <p:nvPr/>
        </p:nvSpPr>
        <p:spPr bwMode="auto">
          <a:xfrm>
            <a:off x="1992313" y="3740150"/>
            <a:ext cx="8280400" cy="2014538"/>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a:solidFill>
                  <a:srgbClr val="990000"/>
                </a:solidFill>
                <a:latin typeface="楷体_GB2312" pitchFamily="49" charset="-122"/>
                <a:ea typeface="楷体_GB2312" pitchFamily="49" charset="-122"/>
              </a:rPr>
              <a:t> </a:t>
            </a:r>
            <a:r>
              <a:rPr lang="zh-CN" altLang="en-US" sz="2000" b="1">
                <a:solidFill>
                  <a:srgbClr val="990000"/>
                </a:solidFill>
                <a:latin typeface="楷体" panose="02010609060101010101" pitchFamily="49" charset="-122"/>
                <a:ea typeface="楷体" panose="02010609060101010101" pitchFamily="49" charset="-122"/>
              </a:rPr>
              <a:t>邓小平</a:t>
            </a:r>
            <a:r>
              <a:rPr lang="en-US" altLang="zh-CN" sz="2000" b="1">
                <a:solidFill>
                  <a:srgbClr val="990000"/>
                </a:solidFill>
                <a:latin typeface="楷体" panose="02010609060101010101" pitchFamily="49" charset="-122"/>
                <a:ea typeface="楷体" panose="02010609060101010101" pitchFamily="49" charset="-122"/>
              </a:rPr>
              <a:t>“</a:t>
            </a:r>
            <a:r>
              <a:rPr lang="zh-CN" altLang="en-US" sz="2000" b="1">
                <a:solidFill>
                  <a:srgbClr val="990000"/>
                </a:solidFill>
                <a:latin typeface="楷体" panose="02010609060101010101" pitchFamily="49" charset="-122"/>
                <a:ea typeface="楷体" panose="02010609060101010101" pitchFamily="49" charset="-122"/>
              </a:rPr>
              <a:t>三步走</a:t>
            </a:r>
            <a:r>
              <a:rPr lang="en-US" altLang="zh-CN" sz="2000" b="1">
                <a:solidFill>
                  <a:srgbClr val="990000"/>
                </a:solidFill>
                <a:latin typeface="楷体" panose="02010609060101010101" pitchFamily="49" charset="-122"/>
                <a:ea typeface="楷体" panose="02010609060101010101" pitchFamily="49" charset="-122"/>
              </a:rPr>
              <a:t>”</a:t>
            </a:r>
            <a:r>
              <a:rPr lang="zh-CN" altLang="en-US" sz="2000" b="1">
                <a:solidFill>
                  <a:srgbClr val="990000"/>
                </a:solidFill>
                <a:latin typeface="楷体" panose="02010609060101010101" pitchFamily="49" charset="-122"/>
                <a:ea typeface="楷体" panose="02010609060101010101" pitchFamily="49" charset="-122"/>
              </a:rPr>
              <a:t>战略的时间段为</a:t>
            </a:r>
            <a:r>
              <a:rPr lang="en-US" altLang="zh-CN" sz="2000" b="1">
                <a:solidFill>
                  <a:srgbClr val="990000"/>
                </a:solidFill>
                <a:latin typeface="楷体" panose="02010609060101010101" pitchFamily="49" charset="-122"/>
                <a:ea typeface="楷体" panose="02010609060101010101" pitchFamily="49" charset="-122"/>
              </a:rPr>
              <a:t>:</a:t>
            </a:r>
          </a:p>
          <a:p>
            <a:pPr>
              <a:lnSpc>
                <a:spcPct val="125000"/>
              </a:lnSpc>
            </a:pPr>
            <a:r>
              <a:rPr lang="en-US" altLang="zh-CN" sz="2000" b="1">
                <a:solidFill>
                  <a:srgbClr val="990000"/>
                </a:solidFill>
                <a:latin typeface="楷体" panose="02010609060101010101" pitchFamily="49" charset="-122"/>
                <a:ea typeface="楷体" panose="02010609060101010101" pitchFamily="49" charset="-122"/>
              </a:rPr>
              <a:t>A 1981</a:t>
            </a:r>
            <a:r>
              <a:rPr lang="zh-CN" altLang="en-US" sz="2000" b="1">
                <a:solidFill>
                  <a:srgbClr val="990000"/>
                </a:solidFill>
                <a:latin typeface="楷体" panose="02010609060101010101" pitchFamily="49" charset="-122"/>
                <a:ea typeface="楷体" panose="02010609060101010101" pitchFamily="49" charset="-122"/>
              </a:rPr>
              <a:t>到</a:t>
            </a:r>
            <a:r>
              <a:rPr lang="en-US" altLang="zh-CN" sz="2000" b="1">
                <a:solidFill>
                  <a:srgbClr val="990000"/>
                </a:solidFill>
                <a:latin typeface="楷体" panose="02010609060101010101" pitchFamily="49" charset="-122"/>
                <a:ea typeface="楷体" panose="02010609060101010101" pitchFamily="49" charset="-122"/>
              </a:rPr>
              <a:t>21</a:t>
            </a:r>
            <a:r>
              <a:rPr lang="zh-CN" altLang="en-US" sz="2000" b="1">
                <a:solidFill>
                  <a:srgbClr val="990000"/>
                </a:solidFill>
                <a:latin typeface="楷体" panose="02010609060101010101" pitchFamily="49" charset="-122"/>
                <a:ea typeface="楷体" panose="02010609060101010101" pitchFamily="49" charset="-122"/>
              </a:rPr>
              <a:t>世纪中叶。                  </a:t>
            </a:r>
          </a:p>
          <a:p>
            <a:pPr>
              <a:lnSpc>
                <a:spcPct val="125000"/>
              </a:lnSpc>
            </a:pPr>
            <a:r>
              <a:rPr lang="en-US" altLang="zh-CN" sz="2000" b="1">
                <a:solidFill>
                  <a:srgbClr val="990000"/>
                </a:solidFill>
                <a:latin typeface="楷体" panose="02010609060101010101" pitchFamily="49" charset="-122"/>
                <a:ea typeface="楷体" panose="02010609060101010101" pitchFamily="49" charset="-122"/>
              </a:rPr>
              <a:t>B 1987</a:t>
            </a:r>
            <a:r>
              <a:rPr lang="zh-CN" altLang="en-US" sz="2000" b="1">
                <a:solidFill>
                  <a:srgbClr val="990000"/>
                </a:solidFill>
                <a:latin typeface="楷体" panose="02010609060101010101" pitchFamily="49" charset="-122"/>
                <a:ea typeface="楷体" panose="02010609060101010101" pitchFamily="49" charset="-122"/>
              </a:rPr>
              <a:t>到</a:t>
            </a:r>
            <a:r>
              <a:rPr lang="en-US" altLang="zh-CN" sz="2000" b="1">
                <a:solidFill>
                  <a:srgbClr val="990000"/>
                </a:solidFill>
                <a:latin typeface="楷体" panose="02010609060101010101" pitchFamily="49" charset="-122"/>
                <a:ea typeface="楷体" panose="02010609060101010101" pitchFamily="49" charset="-122"/>
              </a:rPr>
              <a:t>21</a:t>
            </a:r>
            <a:r>
              <a:rPr lang="zh-CN" altLang="en-US" sz="2000" b="1">
                <a:solidFill>
                  <a:srgbClr val="990000"/>
                </a:solidFill>
                <a:latin typeface="楷体" panose="02010609060101010101" pitchFamily="49" charset="-122"/>
                <a:ea typeface="楷体" panose="02010609060101010101" pitchFamily="49" charset="-122"/>
              </a:rPr>
              <a:t>世纪中叶</a:t>
            </a:r>
          </a:p>
          <a:p>
            <a:pPr>
              <a:lnSpc>
                <a:spcPct val="125000"/>
              </a:lnSpc>
            </a:pPr>
            <a:r>
              <a:rPr lang="en-US" altLang="zh-CN" sz="2000" b="1">
                <a:solidFill>
                  <a:srgbClr val="990000"/>
                </a:solidFill>
                <a:latin typeface="楷体" panose="02010609060101010101" pitchFamily="49" charset="-122"/>
                <a:ea typeface="楷体" panose="02010609060101010101" pitchFamily="49" charset="-122"/>
                <a:sym typeface="宋体" panose="02010600030101010101" pitchFamily="2" charset="-122"/>
              </a:rPr>
              <a:t>C 1981</a:t>
            </a:r>
            <a:r>
              <a:rPr lang="zh-CN" altLang="en-US" sz="2000" b="1">
                <a:solidFill>
                  <a:srgbClr val="990000"/>
                </a:solidFill>
                <a:latin typeface="楷体" panose="02010609060101010101" pitchFamily="49" charset="-122"/>
                <a:ea typeface="楷体" panose="02010609060101010101" pitchFamily="49" charset="-122"/>
                <a:sym typeface="宋体" panose="02010600030101010101" pitchFamily="2" charset="-122"/>
              </a:rPr>
              <a:t>到</a:t>
            </a:r>
            <a:r>
              <a:rPr lang="en-US" altLang="zh-CN" sz="2000" b="1">
                <a:solidFill>
                  <a:srgbClr val="990000"/>
                </a:solidFill>
                <a:latin typeface="楷体" panose="02010609060101010101" pitchFamily="49" charset="-122"/>
                <a:ea typeface="楷体" panose="02010609060101010101" pitchFamily="49" charset="-122"/>
                <a:sym typeface="宋体" panose="02010600030101010101" pitchFamily="2" charset="-122"/>
              </a:rPr>
              <a:t>20</a:t>
            </a:r>
            <a:r>
              <a:rPr lang="zh-CN" altLang="en-US" sz="2000" b="1">
                <a:solidFill>
                  <a:srgbClr val="990000"/>
                </a:solidFill>
                <a:latin typeface="楷体" panose="02010609060101010101" pitchFamily="49" charset="-122"/>
                <a:ea typeface="楷体" panose="02010609060101010101" pitchFamily="49" charset="-122"/>
                <a:sym typeface="宋体" panose="02010600030101010101" pitchFamily="2" charset="-122"/>
              </a:rPr>
              <a:t>世纪末叶</a:t>
            </a:r>
            <a:r>
              <a:rPr lang="zh-CN" altLang="en-US" sz="2000" b="1">
                <a:solidFill>
                  <a:srgbClr val="990000"/>
                </a:solidFill>
                <a:latin typeface="楷体" panose="02010609060101010101" pitchFamily="49" charset="-122"/>
                <a:ea typeface="楷体" panose="02010609060101010101" pitchFamily="49" charset="-122"/>
              </a:rPr>
              <a:t>                </a:t>
            </a:r>
          </a:p>
          <a:p>
            <a:pPr>
              <a:lnSpc>
                <a:spcPct val="125000"/>
              </a:lnSpc>
            </a:pPr>
            <a:r>
              <a:rPr lang="en-US" altLang="zh-CN" sz="2000" b="1">
                <a:solidFill>
                  <a:srgbClr val="990000"/>
                </a:solidFill>
                <a:latin typeface="楷体" panose="02010609060101010101" pitchFamily="49" charset="-122"/>
                <a:ea typeface="楷体" panose="02010609060101010101" pitchFamily="49" charset="-122"/>
              </a:rPr>
              <a:t>D </a:t>
            </a:r>
            <a:r>
              <a:rPr lang="zh-CN" altLang="en-US" sz="2000" b="1">
                <a:solidFill>
                  <a:srgbClr val="990000"/>
                </a:solidFill>
                <a:latin typeface="楷体" panose="02010609060101010101" pitchFamily="49" charset="-122"/>
                <a:ea typeface="楷体" panose="02010609060101010101" pitchFamily="49" charset="-122"/>
              </a:rPr>
              <a:t>整个社会主义初级阶段</a:t>
            </a:r>
          </a:p>
        </p:txBody>
      </p:sp>
      <p:pic>
        <p:nvPicPr>
          <p:cNvPr id="128004" name="图片 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19237" y="5864225"/>
            <a:ext cx="9153526"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0" name="横卷形 37889"/>
          <p:cNvSpPr/>
          <p:nvPr/>
        </p:nvSpPr>
        <p:spPr>
          <a:xfrm>
            <a:off x="2698750" y="611188"/>
            <a:ext cx="1168400" cy="590550"/>
          </a:xfrm>
          <a:prstGeom prst="horizontalScroll">
            <a:avLst>
              <a:gd name="adj" fmla="val 12500"/>
            </a:avLst>
          </a:prstGeom>
          <a:solidFill>
            <a:srgbClr val="0000FF"/>
          </a:solidFill>
          <a:ln w="9525" cap="flat" cmpd="sng">
            <a:solidFill>
              <a:srgbClr val="FF0000"/>
            </a:solidFill>
            <a:prstDash val="solid"/>
            <a:headEnd type="none" w="med" len="med"/>
            <a:tailEnd type="none" w="med" len="med"/>
          </a:ln>
        </p:spPr>
        <p:txBody>
          <a:bodyPr wrap="none" anchor="ctr"/>
          <a:lstStyle/>
          <a:p>
            <a:pPr algn="ctr">
              <a:buFont typeface="Arial" panose="020B0604020202020204" pitchFamily="34" charset="0"/>
              <a:buNone/>
              <a:defRPr/>
            </a:pPr>
            <a:r>
              <a:rPr lang="zh-CN" altLang="en-US" sz="2400" b="1" noProof="1">
                <a:solidFill>
                  <a:srgbClr val="FF0000"/>
                </a:solidFill>
                <a:effectLst>
                  <a:outerShdw blurRad="38100" dist="38100" dir="2700000">
                    <a:srgbClr val="000000"/>
                  </a:outerShdw>
                </a:effectLst>
                <a:latin typeface="楷体" panose="02010609060101010101" pitchFamily="49" charset="-122"/>
                <a:ea typeface="楷体" panose="02010609060101010101" pitchFamily="49" charset="-122"/>
                <a:cs typeface="楷体" panose="02010609060101010101" pitchFamily="49" charset="-122"/>
                <a:sym typeface="+mn-ea"/>
              </a:rPr>
              <a:t>练 习</a:t>
            </a:r>
          </a:p>
        </p:txBody>
      </p:sp>
      <p:grpSp>
        <p:nvGrpSpPr>
          <p:cNvPr id="128006" name="组合 2053"/>
          <p:cNvGrpSpPr>
            <a:grpSpLocks/>
          </p:cNvGrpSpPr>
          <p:nvPr/>
        </p:nvGrpSpPr>
        <p:grpSpPr bwMode="auto">
          <a:xfrm>
            <a:off x="1524001" y="-28575"/>
            <a:ext cx="1985963" cy="417513"/>
            <a:chOff x="1338" y="1109"/>
            <a:chExt cx="3696" cy="384"/>
          </a:xfrm>
        </p:grpSpPr>
        <p:sp>
          <p:nvSpPr>
            <p:cNvPr id="128007"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128008" name="文本框 2055"/>
            <p:cNvSpPr txBox="1">
              <a:spLocks noChangeArrowheads="1"/>
            </p:cNvSpPr>
            <p:nvPr/>
          </p:nvSpPr>
          <p:spPr bwMode="auto">
            <a:xfrm>
              <a:off x="1485" y="1167"/>
              <a:ext cx="3549"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600" b="1">
                  <a:solidFill>
                    <a:schemeClr val="bg1"/>
                  </a:solidFill>
                  <a:latin typeface="幼圆" panose="02010509060101010101" pitchFamily="49" charset="-122"/>
                </a:rPr>
                <a:t>5 “</a:t>
              </a:r>
              <a:r>
                <a:rPr lang="zh-CN" altLang="en-US" sz="1600" b="1">
                  <a:solidFill>
                    <a:schemeClr val="bg1"/>
                  </a:solidFill>
                  <a:latin typeface="幼圆" panose="02010509060101010101" pitchFamily="49" charset="-122"/>
                </a:rPr>
                <a:t>三步走</a:t>
              </a:r>
              <a:r>
                <a:rPr lang="en-US" altLang="zh-CN" sz="1600" b="1">
                  <a:solidFill>
                    <a:schemeClr val="bg1"/>
                  </a:solidFill>
                  <a:latin typeface="幼圆" panose="02010509060101010101" pitchFamily="49" charset="-122"/>
                </a:rPr>
                <a:t>”</a:t>
              </a:r>
              <a:r>
                <a:rPr lang="zh-CN" altLang="en-US" sz="1600" b="1">
                  <a:solidFill>
                    <a:schemeClr val="bg1"/>
                  </a:solidFill>
                  <a:latin typeface="幼圆" panose="02010509060101010101" pitchFamily="49" charset="-122"/>
                </a:rPr>
                <a:t>战略</a:t>
              </a:r>
            </a:p>
          </p:txBody>
        </p:sp>
      </p:grpSp>
    </p:spTree>
    <p:extLst>
      <p:ext uri="{BB962C8B-B14F-4D97-AF65-F5344CB8AC3E}">
        <p14:creationId xmlns:p14="http://schemas.microsoft.com/office/powerpoint/2010/main" xmlns="" val="179828400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标题 444417" descr="卡通1"/>
          <p:cNvPicPr>
            <a:picLocks noGrp="1" noChangeAspect="1" noChangeArrowheads="1"/>
          </p:cNvPicPr>
          <p:nvPr>
            <p:ph type="title"/>
          </p:nvPr>
        </p:nvPicPr>
        <p:blipFill>
          <a:blip r:embed="rId2">
            <a:extLst>
              <a:ext uri="{28A0092B-C50C-407E-A947-70E740481C1C}">
                <a14:useLocalDpi xmlns:a14="http://schemas.microsoft.com/office/drawing/2010/main" xmlns="" val="0"/>
              </a:ext>
            </a:extLst>
          </a:blip>
          <a:srcRect/>
          <a:stretch>
            <a:fillRect/>
          </a:stretch>
        </p:blipFill>
        <p:spPr>
          <a:xfrm>
            <a:off x="4943476" y="549275"/>
            <a:ext cx="2016125" cy="1708150"/>
          </a:xfrm>
        </p:spPr>
      </p:pic>
      <p:sp>
        <p:nvSpPr>
          <p:cNvPr id="129026" name="矩形 444418"/>
          <p:cNvSpPr>
            <a:spLocks noChangeArrowheads="1" noChangeShapeType="1" noTextEdit="1"/>
          </p:cNvSpPr>
          <p:nvPr/>
        </p:nvSpPr>
        <p:spPr bwMode="auto">
          <a:xfrm>
            <a:off x="3216275" y="2420939"/>
            <a:ext cx="4967288" cy="2160587"/>
          </a:xfrm>
          <a:prstGeom prst="rect">
            <a:avLst/>
          </a:prstGeom>
        </p:spPr>
        <p:txBody>
          <a:bodyPr wrap="none" fromWordArt="1">
            <a:prstTxWarp prst="textDeflate">
              <a:avLst>
                <a:gd name="adj" fmla="val 26227"/>
              </a:avLst>
            </a:prstTxWarp>
          </a:bodyPr>
          <a:lstStyle/>
          <a:p>
            <a:pPr algn="ctr"/>
            <a:r>
              <a:rPr lang="zh-CN" altLang="en-US" sz="5400" b="1">
                <a:ln w="0">
                  <a:solidFill>
                    <a:srgbClr val="FF0000"/>
                  </a:solidFill>
                  <a:round/>
                  <a:headEnd/>
                  <a:tailEnd/>
                </a:ln>
                <a:solidFill>
                  <a:srgbClr val="0000FF"/>
                </a:solidFill>
                <a:latin typeface="华文隶书" panose="02010800040101010101" pitchFamily="2" charset="-122"/>
                <a:ea typeface="华文隶书" panose="02010800040101010101" pitchFamily="2" charset="-122"/>
              </a:rPr>
              <a:t>谢谢大家</a:t>
            </a:r>
          </a:p>
        </p:txBody>
      </p:sp>
      <p:grpSp>
        <p:nvGrpSpPr>
          <p:cNvPr id="129027" name="组合 353285"/>
          <p:cNvGrpSpPr>
            <a:grpSpLocks/>
          </p:cNvGrpSpPr>
          <p:nvPr/>
        </p:nvGrpSpPr>
        <p:grpSpPr bwMode="auto">
          <a:xfrm>
            <a:off x="1524000" y="5876926"/>
            <a:ext cx="9144000" cy="981075"/>
            <a:chOff x="0" y="3702"/>
            <a:chExt cx="5760" cy="618"/>
          </a:xfrm>
        </p:grpSpPr>
        <p:pic>
          <p:nvPicPr>
            <p:cNvPr id="129028" name="图片 353286" descr="u=1826460678,21499052&amp;fm=27&amp;gp=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 y="3702"/>
              <a:ext cx="4694"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9" name="图片 353287" descr="u=1826460678,21499052&amp;fm=27&amp;gp=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3702"/>
              <a:ext cx="4581" cy="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9030" name="矩形 353288"/>
            <p:cNvSpPr>
              <a:spLocks noChangeArrowheads="1"/>
            </p:cNvSpPr>
            <p:nvPr/>
          </p:nvSpPr>
          <p:spPr bwMode="auto">
            <a:xfrm>
              <a:off x="2336" y="3884"/>
              <a:ext cx="33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a:solidFill>
                    <a:srgbClr val="FF3300"/>
                  </a:solidFill>
                  <a:ea typeface="隶书" panose="02010509060101010101" pitchFamily="49" charset="-122"/>
                </a:rPr>
                <a:t>毛泽东思想和中国特色社会主义理论体系概论</a:t>
              </a:r>
            </a:p>
          </p:txBody>
        </p:sp>
      </p:grpSp>
    </p:spTree>
    <p:extLst>
      <p:ext uri="{BB962C8B-B14F-4D97-AF65-F5344CB8AC3E}">
        <p14:creationId xmlns:p14="http://schemas.microsoft.com/office/powerpoint/2010/main" xmlns="" val="5651650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3" name="组合 2053"/>
          <p:cNvGrpSpPr>
            <a:grpSpLocks/>
          </p:cNvGrpSpPr>
          <p:nvPr/>
        </p:nvGrpSpPr>
        <p:grpSpPr bwMode="auto">
          <a:xfrm>
            <a:off x="4080329" y="95298"/>
            <a:ext cx="3556000" cy="406400"/>
            <a:chOff x="1338" y="1109"/>
            <a:chExt cx="3696" cy="384"/>
          </a:xfrm>
        </p:grpSpPr>
        <p:sp>
          <p:nvSpPr>
            <p:cNvPr id="13314"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13315" name="文本框 2055"/>
            <p:cNvSpPr txBox="1">
              <a:spLocks noChangeArrowheads="1"/>
            </p:cNvSpPr>
            <p:nvPr/>
          </p:nvSpPr>
          <p:spPr bwMode="auto">
            <a:xfrm>
              <a:off x="1412" y="1147"/>
              <a:ext cx="3549" cy="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600" b="1">
                  <a:solidFill>
                    <a:schemeClr val="bg1"/>
                  </a:solidFill>
                  <a:latin typeface="幼圆" panose="02010509060101010101" pitchFamily="49" charset="-122"/>
                </a:rPr>
                <a:t>1 </a:t>
              </a:r>
              <a:r>
                <a:rPr lang="zh-CN" altLang="en-US" sz="1600" b="1">
                  <a:solidFill>
                    <a:schemeClr val="bg1"/>
                  </a:solidFill>
                  <a:latin typeface="幼圆" panose="02010509060101010101" pitchFamily="49" charset="-122"/>
                </a:rPr>
                <a:t>解放思想、实事求是的思想路线</a:t>
              </a:r>
            </a:p>
          </p:txBody>
        </p:sp>
      </p:grpSp>
      <p:sp>
        <p:nvSpPr>
          <p:cNvPr id="13320" name="圆角矩形 2"/>
          <p:cNvSpPr>
            <a:spLocks noChangeArrowheads="1"/>
          </p:cNvSpPr>
          <p:nvPr/>
        </p:nvSpPr>
        <p:spPr bwMode="auto">
          <a:xfrm>
            <a:off x="1615676" y="2380137"/>
            <a:ext cx="1855788" cy="3684587"/>
          </a:xfrm>
          <a:prstGeom prst="roundRect">
            <a:avLst>
              <a:gd name="adj" fmla="val 25569"/>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en-US" altLang="zh-CN" sz="2000" b="1">
                <a:solidFill>
                  <a:srgbClr val="FF0000"/>
                </a:solidFill>
                <a:latin typeface="幼圆" panose="02010509060101010101" pitchFamily="49" charset="-122"/>
              </a:rPr>
              <a:t> </a:t>
            </a:r>
            <a:r>
              <a:rPr lang="zh-CN" altLang="en-US" sz="2000" b="1">
                <a:solidFill>
                  <a:schemeClr val="accent2"/>
                </a:solidFill>
                <a:latin typeface="幼圆" panose="02010509060101010101" pitchFamily="49" charset="-122"/>
              </a:rPr>
              <a:t>实事求是，就是一切从实际出发，理论联系实际，坚持在实践中检验真理和发展真理。</a:t>
            </a:r>
            <a:endParaRPr lang="zh-CN" altLang="en-US" sz="2000" b="1">
              <a:solidFill>
                <a:schemeClr val="accent2"/>
              </a:solidFill>
              <a:latin typeface="幼圆" panose="02010509060101010101" pitchFamily="49" charset="-122"/>
              <a:ea typeface="楷体" panose="02010609060101010101" pitchFamily="49" charset="-122"/>
            </a:endParaRPr>
          </a:p>
        </p:txBody>
      </p:sp>
      <p:grpSp>
        <p:nvGrpSpPr>
          <p:cNvPr id="13321" name="组合 2069"/>
          <p:cNvGrpSpPr>
            <a:grpSpLocks/>
          </p:cNvGrpSpPr>
          <p:nvPr/>
        </p:nvGrpSpPr>
        <p:grpSpPr bwMode="auto">
          <a:xfrm>
            <a:off x="1710927" y="1276823"/>
            <a:ext cx="1439863" cy="649288"/>
            <a:chOff x="-186" y="-287"/>
            <a:chExt cx="1140" cy="501"/>
          </a:xfrm>
        </p:grpSpPr>
        <p:pic>
          <p:nvPicPr>
            <p:cNvPr id="13322" name="图片 2070" descr="d0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6" y="-287"/>
              <a:ext cx="1048" cy="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23" name="矩形 2071"/>
            <p:cNvSpPr>
              <a:spLocks noChangeArrowheads="1"/>
            </p:cNvSpPr>
            <p:nvPr/>
          </p:nvSpPr>
          <p:spPr bwMode="auto">
            <a:xfrm>
              <a:off x="-186" y="-141"/>
              <a:ext cx="1140" cy="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400" b="1">
                  <a:solidFill>
                    <a:srgbClr val="FF3300"/>
                  </a:solidFill>
                  <a:ea typeface="华文行楷" panose="02010800040101010101" pitchFamily="2" charset="-122"/>
                </a:rPr>
                <a:t>知识回顾</a:t>
              </a:r>
            </a:p>
          </p:txBody>
        </p:sp>
      </p:grpSp>
      <p:pic>
        <p:nvPicPr>
          <p:cNvPr id="13324" name="图片 66571" descr="book"/>
          <p:cNvPicPr>
            <a:picLocks noChangeAspect="1" noChangeArrowheads="1"/>
          </p:cNvPicPr>
          <p:nvPr/>
        </p:nvPicPr>
        <p:blipFill>
          <a:blip r:embed="rId3">
            <a:clrChange>
              <a:clrFrom>
                <a:srgbClr val="F69107"/>
              </a:clrFrom>
              <a:clrTo>
                <a:srgbClr val="F69107">
                  <a:alpha val="0"/>
                </a:srgbClr>
              </a:clrTo>
            </a:clrChange>
            <a:extLst>
              <a:ext uri="{28A0092B-C50C-407E-A947-70E740481C1C}">
                <a14:useLocalDpi xmlns:a14="http://schemas.microsoft.com/office/drawing/2010/main" xmlns="" val="0"/>
              </a:ext>
            </a:extLst>
          </a:blip>
          <a:srcRect/>
          <a:stretch>
            <a:fillRect/>
          </a:stretch>
        </p:blipFill>
        <p:spPr bwMode="auto">
          <a:xfrm rot="1320000">
            <a:off x="8316513" y="574090"/>
            <a:ext cx="3457575" cy="3690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3325" name="组合 2"/>
          <p:cNvGrpSpPr>
            <a:grpSpLocks/>
          </p:cNvGrpSpPr>
          <p:nvPr/>
        </p:nvGrpSpPr>
        <p:grpSpPr bwMode="auto">
          <a:xfrm>
            <a:off x="3298427" y="1365724"/>
            <a:ext cx="4600575" cy="531813"/>
            <a:chOff x="7775" y="3024"/>
            <a:chExt cx="5579" cy="795"/>
          </a:xfrm>
        </p:grpSpPr>
        <p:sp>
          <p:nvSpPr>
            <p:cNvPr id="13326"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13327" name="文本框 2081"/>
            <p:cNvSpPr txBox="1">
              <a:spLocks noChangeArrowheads="1"/>
            </p:cNvSpPr>
            <p:nvPr/>
          </p:nvSpPr>
          <p:spPr bwMode="auto">
            <a:xfrm>
              <a:off x="7859" y="3024"/>
              <a:ext cx="5492" cy="711"/>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zh-CN" altLang="en-US" sz="2000" b="1">
                  <a:solidFill>
                    <a:srgbClr val="0000FF"/>
                  </a:solidFill>
                  <a:latin typeface="楷体" panose="02010609060101010101" pitchFamily="49" charset="-122"/>
                  <a:ea typeface="楷体" panose="02010609060101010101" pitchFamily="49" charset="-122"/>
                </a:rPr>
                <a:t>实事求是是毛泽东思想活的灵魂之一</a:t>
              </a:r>
            </a:p>
          </p:txBody>
        </p:sp>
      </p:grpSp>
      <p:sp>
        <p:nvSpPr>
          <p:cNvPr id="13328" name="矩形 67598"/>
          <p:cNvSpPr>
            <a:spLocks noChangeArrowheads="1"/>
          </p:cNvSpPr>
          <p:nvPr/>
        </p:nvSpPr>
        <p:spPr bwMode="auto">
          <a:xfrm>
            <a:off x="3711177" y="2226149"/>
            <a:ext cx="6461125" cy="2233613"/>
          </a:xfrm>
          <a:prstGeom prst="rect">
            <a:avLst/>
          </a:prstGeom>
          <a:gradFill rotWithShape="0">
            <a:gsLst>
              <a:gs pos="0">
                <a:srgbClr val="CCFF66"/>
              </a:gs>
              <a:gs pos="100000">
                <a:srgbClr val="9999FF"/>
              </a:gs>
            </a:gsLst>
            <a:lin ang="189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35000"/>
              </a:lnSpc>
              <a:spcBef>
                <a:spcPct val="20000"/>
              </a:spcBef>
            </a:pPr>
            <a:r>
              <a:rPr lang="en-US" altLang="zh-CN" sz="2000" b="1">
                <a:solidFill>
                  <a:srgbClr val="000099"/>
                </a:solidFill>
                <a:latin typeface="华文行楷" panose="02010800040101010101" pitchFamily="2" charset="-122"/>
                <a:ea typeface="华文行楷" panose="02010800040101010101" pitchFamily="2" charset="-122"/>
              </a:rPr>
              <a:t>  </a:t>
            </a:r>
            <a:r>
              <a:rPr lang="en-US" altLang="zh-CN" sz="2000" b="1">
                <a:solidFill>
                  <a:srgbClr val="FF0000"/>
                </a:solidFill>
                <a:latin typeface="华文行楷" panose="02010800040101010101" pitchFamily="2" charset="-122"/>
                <a:ea typeface="华文行楷" panose="02010800040101010101" pitchFamily="2" charset="-122"/>
              </a:rPr>
              <a:t> </a:t>
            </a:r>
            <a:r>
              <a:rPr lang="en-US" altLang="zh-CN" sz="2000" b="1">
                <a:solidFill>
                  <a:srgbClr val="C00000"/>
                </a:solidFill>
                <a:latin typeface="楷体" panose="02010609060101010101" pitchFamily="49" charset="-122"/>
                <a:ea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rPr>
              <a:t>实事</a:t>
            </a:r>
            <a:r>
              <a:rPr lang="en-US" altLang="zh-CN" sz="2000" b="1">
                <a:solidFill>
                  <a:srgbClr val="C00000"/>
                </a:solidFill>
                <a:latin typeface="楷体" panose="02010609060101010101" pitchFamily="49" charset="-122"/>
                <a:ea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rPr>
              <a:t>就是客观存在着的一切事物，</a:t>
            </a:r>
            <a:r>
              <a:rPr lang="en-US" altLang="zh-CN" sz="2000" b="1">
                <a:solidFill>
                  <a:srgbClr val="C00000"/>
                </a:solidFill>
                <a:latin typeface="楷体" panose="02010609060101010101" pitchFamily="49" charset="-122"/>
                <a:ea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rPr>
              <a:t>是</a:t>
            </a:r>
            <a:r>
              <a:rPr lang="en-US" altLang="zh-CN" sz="2000" b="1">
                <a:solidFill>
                  <a:srgbClr val="C00000"/>
                </a:solidFill>
                <a:latin typeface="楷体" panose="02010609060101010101" pitchFamily="49" charset="-122"/>
                <a:ea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rPr>
              <a:t>就是客观事物的内部联系，即规律性，</a:t>
            </a:r>
            <a:r>
              <a:rPr lang="en-US" altLang="zh-CN" sz="2000" b="1">
                <a:solidFill>
                  <a:srgbClr val="C00000"/>
                </a:solidFill>
                <a:latin typeface="楷体" panose="02010609060101010101" pitchFamily="49" charset="-122"/>
                <a:ea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rPr>
              <a:t>求</a:t>
            </a:r>
            <a:r>
              <a:rPr lang="en-US" altLang="zh-CN" sz="2000" b="1">
                <a:solidFill>
                  <a:srgbClr val="C00000"/>
                </a:solidFill>
                <a:latin typeface="楷体" panose="02010609060101010101" pitchFamily="49" charset="-122"/>
                <a:ea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rPr>
              <a:t>就是我们去研究。我们要从国内外、省内外、县内外、区内外的实际情况出发，从其中引出其固有的而不是臆造的规律性，即找出周围事变的内部联系，作为我们行动的向导。</a:t>
            </a:r>
          </a:p>
        </p:txBody>
      </p:sp>
      <p:pic>
        <p:nvPicPr>
          <p:cNvPr id="13329" name="图片 98314" descr="xin_4110040318218902944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711177" y="4745512"/>
            <a:ext cx="3089275" cy="2039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30" name="矩形 98311"/>
          <p:cNvSpPr>
            <a:spLocks noChangeArrowheads="1"/>
          </p:cNvSpPr>
          <p:nvPr/>
        </p:nvSpPr>
        <p:spPr bwMode="auto">
          <a:xfrm>
            <a:off x="6998889" y="4877274"/>
            <a:ext cx="3046412" cy="177641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spcBef>
                <a:spcPct val="20000"/>
              </a:spcBef>
            </a:pPr>
            <a:r>
              <a:rPr lang="en-US" altLang="zh-CN" sz="1600" b="1">
                <a:solidFill>
                  <a:srgbClr val="CC0000"/>
                </a:solidFill>
                <a:ea typeface="楷体_GB2312" pitchFamily="49" charset="-122"/>
              </a:rPr>
              <a:t>    </a:t>
            </a:r>
            <a:r>
              <a:rPr lang="zh-CN" altLang="en-US" sz="1400" b="1">
                <a:solidFill>
                  <a:schemeClr val="accent2"/>
                </a:solidFill>
              </a:rPr>
              <a:t>中央党校正门口以前刻着“实事求是”的石头，结果来学习的领导们编成了这样的段子：</a:t>
            </a:r>
          </a:p>
          <a:p>
            <a:pPr>
              <a:lnSpc>
                <a:spcPct val="125000"/>
              </a:lnSpc>
              <a:spcBef>
                <a:spcPct val="20000"/>
              </a:spcBef>
            </a:pPr>
            <a:r>
              <a:rPr lang="zh-CN" altLang="en-US" b="1">
                <a:solidFill>
                  <a:srgbClr val="CC0000"/>
                </a:solidFill>
                <a:ea typeface="楷体_GB2312" pitchFamily="49" charset="-122"/>
              </a:rPr>
              <a:t> </a:t>
            </a:r>
            <a:r>
              <a:rPr lang="zh-CN" altLang="en-US" sz="1400" b="1">
                <a:solidFill>
                  <a:srgbClr val="CC0000"/>
                </a:solidFill>
                <a:latin typeface="楷体" panose="02010609060101010101" pitchFamily="49" charset="-122"/>
                <a:ea typeface="楷体" panose="02010609060101010101" pitchFamily="49" charset="-122"/>
              </a:rPr>
              <a:t>迎着实事求是来，绕着实事求是走，</a:t>
            </a:r>
          </a:p>
          <a:p>
            <a:pPr>
              <a:lnSpc>
                <a:spcPct val="125000"/>
              </a:lnSpc>
              <a:spcBef>
                <a:spcPct val="20000"/>
              </a:spcBef>
            </a:pPr>
            <a:r>
              <a:rPr lang="zh-CN" altLang="en-US" sz="1400" b="1">
                <a:solidFill>
                  <a:srgbClr val="CC0000"/>
                </a:solidFill>
                <a:latin typeface="楷体" panose="02010609060101010101" pitchFamily="49" charset="-122"/>
                <a:ea typeface="楷体" panose="02010609060101010101" pitchFamily="49" charset="-122"/>
              </a:rPr>
              <a:t> 背着实事求是学，离开实事求是干！</a:t>
            </a:r>
          </a:p>
        </p:txBody>
      </p:sp>
    </p:spTree>
    <p:extLst>
      <p:ext uri="{BB962C8B-B14F-4D97-AF65-F5344CB8AC3E}">
        <p14:creationId xmlns:p14="http://schemas.microsoft.com/office/powerpoint/2010/main" xmlns="" val="614570120"/>
      </p:ext>
    </p:extLst>
  </p:cSld>
  <p:clrMapOvr>
    <a:masterClrMapping/>
  </p:clrMapOvr>
  <p:transition>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7" name="组合 2053"/>
          <p:cNvGrpSpPr>
            <a:grpSpLocks/>
          </p:cNvGrpSpPr>
          <p:nvPr/>
        </p:nvGrpSpPr>
        <p:grpSpPr bwMode="auto">
          <a:xfrm>
            <a:off x="3417093" y="22446"/>
            <a:ext cx="3605213" cy="361951"/>
            <a:chOff x="1338" y="1109"/>
            <a:chExt cx="3696" cy="384"/>
          </a:xfrm>
        </p:grpSpPr>
        <p:sp>
          <p:nvSpPr>
            <p:cNvPr id="14338"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14339" name="文本框 2055"/>
            <p:cNvSpPr txBox="1">
              <a:spLocks noChangeArrowheads="1"/>
            </p:cNvSpPr>
            <p:nvPr/>
          </p:nvSpPr>
          <p:spPr bwMode="auto">
            <a:xfrm>
              <a:off x="1441" y="1122"/>
              <a:ext cx="3549" cy="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600" b="1">
                  <a:solidFill>
                    <a:schemeClr val="bg1"/>
                  </a:solidFill>
                  <a:latin typeface="幼圆" panose="02010509060101010101" pitchFamily="49" charset="-122"/>
                </a:rPr>
                <a:t>1 </a:t>
              </a:r>
              <a:r>
                <a:rPr lang="zh-CN" altLang="en-US" sz="1600" b="1">
                  <a:solidFill>
                    <a:schemeClr val="bg1"/>
                  </a:solidFill>
                  <a:latin typeface="幼圆" panose="02010509060101010101" pitchFamily="49" charset="-122"/>
                </a:rPr>
                <a:t>解放思想、实事求是的思想路线</a:t>
              </a:r>
            </a:p>
          </p:txBody>
        </p:sp>
      </p:grpSp>
      <p:grpSp>
        <p:nvGrpSpPr>
          <p:cNvPr id="10250" name="组合 2079"/>
          <p:cNvGrpSpPr/>
          <p:nvPr/>
        </p:nvGrpSpPr>
        <p:grpSpPr>
          <a:xfrm>
            <a:off x="5390179" y="3958147"/>
            <a:ext cx="4398645" cy="495431"/>
            <a:chOff x="0" y="0"/>
            <a:chExt cx="3696" cy="384"/>
          </a:xfrm>
          <a:solidFill>
            <a:srgbClr val="FFFF00"/>
          </a:solidFill>
        </p:grpSpPr>
        <p:sp>
          <p:nvSpPr>
            <p:cNvPr id="10251"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10252" name="文本框 2081"/>
            <p:cNvSpPr txBox="1"/>
            <p:nvPr/>
          </p:nvSpPr>
          <p:spPr>
            <a:xfrm>
              <a:off x="41" y="23"/>
              <a:ext cx="3615" cy="361"/>
            </a:xfrm>
            <a:prstGeom prst="rect">
              <a:avLst/>
            </a:prstGeom>
            <a:solidFill>
              <a:srgbClr val="F1FC72"/>
            </a:solidFill>
            <a:ln w="9525">
              <a:noFill/>
            </a:ln>
          </p:spPr>
          <p:txBody>
            <a:bodyPr>
              <a:spAutoFit/>
            </a:bodyPr>
            <a:lstStyle/>
            <a:p>
              <a:pPr marL="342900" indent="-342900">
                <a:lnSpc>
                  <a:spcPct val="125000"/>
                </a:lnSpc>
                <a:buClr>
                  <a:schemeClr val="bg1"/>
                </a:buClr>
                <a:defRPr/>
              </a:pPr>
              <a:r>
                <a:rPr lang="zh-CN" altLang="en-US" sz="2000" b="1" noProof="1">
                  <a:solidFill>
                    <a:srgbClr val="0000FF"/>
                  </a:solidFill>
                  <a:latin typeface="楷体" panose="02010609060101010101" pitchFamily="49" charset="-122"/>
                  <a:ea typeface="楷体" panose="02010609060101010101" pitchFamily="49" charset="-122"/>
                </a:rPr>
                <a:t>补充：</a:t>
              </a:r>
              <a:r>
                <a:rPr lang="zh-CN" altLang="en-US" sz="2000" b="1" noProof="1">
                  <a:solidFill>
                    <a:srgbClr val="0000FF"/>
                  </a:solidFill>
                  <a:latin typeface="楷体" panose="02010609060101010101" pitchFamily="49" charset="-122"/>
                  <a:ea typeface="楷体" panose="02010609060101010101" pitchFamily="49" charset="-122"/>
                  <a:sym typeface="+mn-ea"/>
                </a:rPr>
                <a:t>实事求是思想路线的一度偏离</a:t>
              </a:r>
              <a:endParaRPr lang="zh-CN" altLang="en-US" sz="2000" b="1" noProof="1">
                <a:solidFill>
                  <a:srgbClr val="0000FF"/>
                </a:solidFill>
                <a:latin typeface="楷体" panose="02010609060101010101" pitchFamily="49" charset="-122"/>
                <a:ea typeface="楷体" panose="02010609060101010101" pitchFamily="49" charset="-122"/>
              </a:endParaRPr>
            </a:p>
          </p:txBody>
        </p:sp>
      </p:grpSp>
      <p:grpSp>
        <p:nvGrpSpPr>
          <p:cNvPr id="3" name="组合 2079"/>
          <p:cNvGrpSpPr/>
          <p:nvPr/>
        </p:nvGrpSpPr>
        <p:grpSpPr>
          <a:xfrm>
            <a:off x="5409228" y="4714427"/>
            <a:ext cx="3792855" cy="495559"/>
            <a:chOff x="0" y="0"/>
            <a:chExt cx="3696" cy="384"/>
          </a:xfrm>
          <a:solidFill>
            <a:srgbClr val="FFFF00"/>
          </a:solidFill>
        </p:grpSpPr>
        <p:sp>
          <p:nvSpPr>
            <p:cNvPr id="4"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5" name="文本框 2081"/>
            <p:cNvSpPr txBox="1"/>
            <p:nvPr/>
          </p:nvSpPr>
          <p:spPr>
            <a:xfrm>
              <a:off x="41" y="23"/>
              <a:ext cx="3615" cy="361"/>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2000" b="1" noProof="1">
                  <a:solidFill>
                    <a:srgbClr val="0000FF"/>
                  </a:solidFill>
                  <a:latin typeface="楷体" panose="02010609060101010101" pitchFamily="49" charset="-122"/>
                  <a:ea typeface="楷体" panose="02010609060101010101" pitchFamily="49" charset="-122"/>
                </a:rPr>
                <a:t>- </a:t>
              </a:r>
              <a:r>
                <a:rPr lang="zh-CN" altLang="en-US" sz="2000" b="1" noProof="1">
                  <a:solidFill>
                    <a:srgbClr val="0000FF"/>
                  </a:solidFill>
                  <a:latin typeface="楷体" panose="02010609060101010101" pitchFamily="49" charset="-122"/>
                  <a:ea typeface="楷体" panose="02010609060101010101" pitchFamily="49" charset="-122"/>
                </a:rPr>
                <a:t>关于真理标准问题的大讨论</a:t>
              </a:r>
            </a:p>
          </p:txBody>
        </p:sp>
      </p:grpSp>
      <p:grpSp>
        <p:nvGrpSpPr>
          <p:cNvPr id="6" name="组合 2079"/>
          <p:cNvGrpSpPr/>
          <p:nvPr/>
        </p:nvGrpSpPr>
        <p:grpSpPr>
          <a:xfrm>
            <a:off x="5434628" y="5422459"/>
            <a:ext cx="3766820" cy="495559"/>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61"/>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2000" b="1" noProof="1">
                  <a:solidFill>
                    <a:srgbClr val="0000FF"/>
                  </a:solidFill>
                  <a:latin typeface="楷体" panose="02010609060101010101" pitchFamily="49" charset="-122"/>
                  <a:ea typeface="楷体" panose="02010609060101010101" pitchFamily="49" charset="-122"/>
                </a:rPr>
                <a:t>- </a:t>
              </a:r>
              <a:r>
                <a:rPr lang="zh-CN" altLang="en-US" sz="2000" b="1" noProof="1">
                  <a:solidFill>
                    <a:srgbClr val="0000FF"/>
                  </a:solidFill>
                  <a:latin typeface="楷体" panose="02010609060101010101" pitchFamily="49" charset="-122"/>
                  <a:ea typeface="楷体" panose="02010609060101010101" pitchFamily="49" charset="-122"/>
                </a:rPr>
                <a:t>实事求是必须</a:t>
              </a:r>
              <a:r>
                <a:rPr lang="zh-CN" altLang="en-US" sz="2000" b="1" noProof="1">
                  <a:solidFill>
                    <a:srgbClr val="0000FF"/>
                  </a:solidFill>
                  <a:latin typeface="楷体" panose="02010609060101010101" pitchFamily="49" charset="-122"/>
                  <a:ea typeface="楷体" panose="02010609060101010101" pitchFamily="49" charset="-122"/>
                  <a:sym typeface="+mn-ea"/>
                </a:rPr>
                <a:t>解放思想</a:t>
              </a:r>
              <a:endParaRPr lang="zh-CN" altLang="en-US" sz="2000" b="1" noProof="1">
                <a:solidFill>
                  <a:srgbClr val="0000FF"/>
                </a:solidFill>
                <a:latin typeface="楷体" panose="02010609060101010101" pitchFamily="49" charset="-122"/>
                <a:ea typeface="楷体" panose="02010609060101010101" pitchFamily="49" charset="-122"/>
              </a:endParaRPr>
            </a:p>
          </p:txBody>
        </p:sp>
      </p:grpSp>
      <p:grpSp>
        <p:nvGrpSpPr>
          <p:cNvPr id="9" name="组合 2079"/>
          <p:cNvGrpSpPr/>
          <p:nvPr/>
        </p:nvGrpSpPr>
        <p:grpSpPr>
          <a:xfrm>
            <a:off x="5434628" y="6117148"/>
            <a:ext cx="3792855" cy="495559"/>
            <a:chOff x="0" y="0"/>
            <a:chExt cx="3696" cy="384"/>
          </a:xfrm>
          <a:solidFill>
            <a:srgbClr val="FFFF00"/>
          </a:solidFill>
        </p:grpSpPr>
        <p:sp>
          <p:nvSpPr>
            <p:cNvPr id="10"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11" name="文本框 2081"/>
            <p:cNvSpPr txBox="1"/>
            <p:nvPr/>
          </p:nvSpPr>
          <p:spPr>
            <a:xfrm>
              <a:off x="41" y="23"/>
              <a:ext cx="3615" cy="361"/>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2000" b="1" noProof="1">
                  <a:solidFill>
                    <a:srgbClr val="0000FF"/>
                  </a:solidFill>
                  <a:latin typeface="楷体" panose="02010609060101010101" pitchFamily="49" charset="-122"/>
                  <a:ea typeface="楷体" panose="02010609060101010101" pitchFamily="49" charset="-122"/>
                </a:rPr>
                <a:t>- </a:t>
              </a:r>
              <a:r>
                <a:rPr lang="zh-CN" altLang="en-US" sz="2000" b="1" noProof="1">
                  <a:solidFill>
                    <a:srgbClr val="0000FF"/>
                  </a:solidFill>
                  <a:latin typeface="楷体" panose="02010609060101010101" pitchFamily="49" charset="-122"/>
                  <a:ea typeface="楷体" panose="02010609060101010101" pitchFamily="49" charset="-122"/>
                </a:rPr>
                <a:t>工作重点的重要转移</a:t>
              </a:r>
            </a:p>
          </p:txBody>
        </p:sp>
      </p:grpSp>
      <p:pic>
        <p:nvPicPr>
          <p:cNvPr id="14348" name="图片 11"/>
          <p:cNvPicPr>
            <a:picLocks noChangeAspect="1" noChangeArrowheads="1"/>
          </p:cNvPicPr>
          <p:nvPr/>
        </p:nvPicPr>
        <p:blipFill>
          <a:blip r:embed="rId2" cstate="print">
            <a:extLst>
              <a:ext uri="{28A0092B-C50C-407E-A947-70E740481C1C}">
                <a14:useLocalDpi xmlns:a14="http://schemas.microsoft.com/office/drawing/2010/main" xmlns="" val="0"/>
              </a:ext>
            </a:extLst>
          </a:blip>
          <a:srcRect t="4712" b="3944"/>
          <a:stretch>
            <a:fillRect/>
          </a:stretch>
        </p:blipFill>
        <p:spPr bwMode="auto">
          <a:xfrm>
            <a:off x="6904039" y="504825"/>
            <a:ext cx="3113087"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4349" name="组合 2"/>
          <p:cNvGrpSpPr>
            <a:grpSpLocks/>
          </p:cNvGrpSpPr>
          <p:nvPr/>
        </p:nvGrpSpPr>
        <p:grpSpPr bwMode="auto">
          <a:xfrm>
            <a:off x="1342688" y="1599958"/>
            <a:ext cx="5429250" cy="521395"/>
            <a:chOff x="7775" y="3024"/>
            <a:chExt cx="5579" cy="795"/>
          </a:xfrm>
        </p:grpSpPr>
        <p:sp>
          <p:nvSpPr>
            <p:cNvPr id="14350"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14351" name="文本框 2081"/>
            <p:cNvSpPr txBox="1">
              <a:spLocks noChangeArrowheads="1"/>
            </p:cNvSpPr>
            <p:nvPr/>
          </p:nvSpPr>
          <p:spPr bwMode="auto">
            <a:xfrm>
              <a:off x="7859" y="3024"/>
              <a:ext cx="5492" cy="711"/>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1</a:t>
              </a:r>
              <a:r>
                <a:rPr lang="zh-CN" altLang="en-US" sz="2000" b="1">
                  <a:solidFill>
                    <a:srgbClr val="0000FF"/>
                  </a:solidFill>
                  <a:latin typeface="楷体" panose="02010609060101010101" pitchFamily="49" charset="-122"/>
                  <a:ea typeface="楷体" panose="02010609060101010101" pitchFamily="49" charset="-122"/>
                </a:rPr>
                <a:t>）解放思想、实事求是思想路线的</a:t>
              </a:r>
              <a:r>
                <a:rPr lang="zh-CN" altLang="en-US" sz="2000" b="1" u="sng">
                  <a:solidFill>
                    <a:srgbClr val="0000FF"/>
                  </a:solidFill>
                  <a:latin typeface="楷体" panose="02010609060101010101" pitchFamily="49" charset="-122"/>
                  <a:ea typeface="楷体" panose="02010609060101010101" pitchFamily="49" charset="-122"/>
                  <a:sym typeface="宋体" panose="02010600030101010101" pitchFamily="2" charset="-122"/>
                </a:rPr>
                <a:t>重新确立</a:t>
              </a:r>
              <a:endParaRPr lang="zh-CN" altLang="en-US" sz="2000" b="1" u="sng">
                <a:solidFill>
                  <a:srgbClr val="0000FF"/>
                </a:solidFill>
                <a:latin typeface="楷体" panose="02010609060101010101" pitchFamily="49" charset="-122"/>
                <a:ea typeface="楷体" panose="02010609060101010101" pitchFamily="49" charset="-122"/>
              </a:endParaRPr>
            </a:p>
          </p:txBody>
        </p:sp>
      </p:grpSp>
      <p:pic>
        <p:nvPicPr>
          <p:cNvPr id="14352" name="图片 1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77713" y="2638425"/>
            <a:ext cx="2679700" cy="3950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53" name="圆角矩形标注 4"/>
          <p:cNvSpPr>
            <a:spLocks noChangeArrowheads="1"/>
          </p:cNvSpPr>
          <p:nvPr/>
        </p:nvSpPr>
        <p:spPr bwMode="auto">
          <a:xfrm>
            <a:off x="5057438" y="3116428"/>
            <a:ext cx="1917700" cy="462252"/>
          </a:xfrm>
          <a:prstGeom prst="wedgeRoundRectCallout">
            <a:avLst>
              <a:gd name="adj1" fmla="val -7921"/>
              <a:gd name="adj2" fmla="val -284588"/>
              <a:gd name="adj3" fmla="val 16667"/>
            </a:avLst>
          </a:prstGeom>
          <a:blipFill dpi="0" rotWithShape="1">
            <a:blip r:embed="rId4"/>
            <a:srcRect/>
            <a:tile tx="0" ty="0" sx="100000" sy="100000" flip="none" algn="tl"/>
          </a:blipFill>
          <a:ln w="28575">
            <a:solidFill>
              <a:srgbClr val="8585E0"/>
            </a:solidFill>
            <a:round/>
            <a:headEnd/>
            <a:tailEnd/>
          </a:ln>
        </p:spPr>
        <p:txBody>
          <a:bodyPr/>
          <a:lstStyle/>
          <a:p>
            <a:pPr>
              <a:lnSpc>
                <a:spcPct val="125000"/>
              </a:lnSpc>
            </a:pPr>
            <a:r>
              <a:rPr lang="zh-CN" altLang="en-US" sz="2000" b="1">
                <a:solidFill>
                  <a:srgbClr val="C00000"/>
                </a:solidFill>
                <a:latin typeface="楷体" panose="02010609060101010101" pitchFamily="49" charset="-122"/>
                <a:ea typeface="楷体" panose="02010609060101010101" pitchFamily="49" charset="-122"/>
              </a:rPr>
              <a:t>何为重新确立？</a:t>
            </a:r>
          </a:p>
        </p:txBody>
      </p:sp>
    </p:spTree>
    <p:extLst>
      <p:ext uri="{BB962C8B-B14F-4D97-AF65-F5344CB8AC3E}">
        <p14:creationId xmlns:p14="http://schemas.microsoft.com/office/powerpoint/2010/main" xmlns="" val="3592242707"/>
      </p:ext>
    </p:extLst>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420000">
            <a:off x="6869114" y="892176"/>
            <a:ext cx="3481387" cy="2606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6" name="矩形 68623"/>
          <p:cNvSpPr>
            <a:spLocks noRot="1" noChangeArrowheads="1"/>
          </p:cNvSpPr>
          <p:nvPr/>
        </p:nvSpPr>
        <p:spPr bwMode="auto">
          <a:xfrm>
            <a:off x="6558471" y="4661263"/>
            <a:ext cx="4743450" cy="1924050"/>
          </a:xfrm>
          <a:prstGeom prst="rect">
            <a:avLst/>
          </a:prstGeom>
          <a:solidFill>
            <a:srgbClr val="FFFF99"/>
          </a:solidFill>
          <a:ln w="19050">
            <a:solidFill>
              <a:schemeClr val="tx1"/>
            </a:solidFill>
            <a:round/>
            <a:headEnd/>
            <a:tailEnd/>
          </a:ln>
        </p:spPr>
        <p:txBody>
          <a:bodyPr anchor="ctr"/>
          <a:lstStyle/>
          <a:p>
            <a:pPr>
              <a:lnSpc>
                <a:spcPct val="125000"/>
              </a:lnSpc>
            </a:pPr>
            <a:r>
              <a:rPr lang="en-US" altLang="zh-CN" b="1">
                <a:solidFill>
                  <a:srgbClr val="0000FF"/>
                </a:solidFill>
                <a:ea typeface="华文隶书" panose="02010800040101010101" pitchFamily="2" charset="-122"/>
              </a:rPr>
              <a:t>  </a:t>
            </a:r>
            <a:r>
              <a:rPr lang="zh-CN" altLang="en-US" b="1">
                <a:solidFill>
                  <a:srgbClr val="0000FF"/>
                </a:solidFill>
                <a:latin typeface="幼圆" panose="02010509060101010101" pitchFamily="49" charset="-122"/>
              </a:rPr>
              <a:t>  </a:t>
            </a:r>
            <a:r>
              <a:rPr lang="zh-CN" altLang="en-US" sz="1600" b="1">
                <a:solidFill>
                  <a:srgbClr val="0000FF"/>
                </a:solidFill>
                <a:latin typeface="楷体" panose="02010609060101010101" pitchFamily="49" charset="-122"/>
                <a:ea typeface="楷体" panose="02010609060101010101" pitchFamily="49" charset="-122"/>
              </a:rPr>
              <a:t>毛泽东虽然在发现“大跃进”的错误并加以纠正时，号召全党</a:t>
            </a:r>
            <a:r>
              <a:rPr lang="en-US" altLang="zh-CN" sz="1600" b="1">
                <a:solidFill>
                  <a:srgbClr val="0000FF"/>
                </a:solidFill>
                <a:latin typeface="楷体" panose="02010609060101010101" pitchFamily="49" charset="-122"/>
                <a:ea typeface="楷体" panose="02010609060101010101" pitchFamily="49" charset="-122"/>
              </a:rPr>
              <a:t>“</a:t>
            </a:r>
            <a:r>
              <a:rPr lang="zh-CN" altLang="en-US" sz="1600" b="1">
                <a:solidFill>
                  <a:srgbClr val="0000FF"/>
                </a:solidFill>
                <a:latin typeface="楷体" panose="02010609060101010101" pitchFamily="49" charset="-122"/>
                <a:ea typeface="楷体" panose="02010609060101010101" pitchFamily="49" charset="-122"/>
              </a:rPr>
              <a:t>大兴调查研究之风</a:t>
            </a:r>
            <a:r>
              <a:rPr lang="en-US" altLang="zh-CN" sz="1600" b="1">
                <a:solidFill>
                  <a:srgbClr val="0000FF"/>
                </a:solidFill>
                <a:latin typeface="楷体" panose="02010609060101010101" pitchFamily="49" charset="-122"/>
                <a:ea typeface="楷体" panose="02010609060101010101" pitchFamily="49" charset="-122"/>
              </a:rPr>
              <a:t>”</a:t>
            </a:r>
            <a:r>
              <a:rPr lang="zh-CN" altLang="en-US" sz="1600" b="1">
                <a:solidFill>
                  <a:srgbClr val="0000FF"/>
                </a:solidFill>
                <a:latin typeface="楷体" panose="02010609060101010101" pitchFamily="49" charset="-122"/>
                <a:ea typeface="楷体" panose="02010609060101010101" pitchFamily="49" charset="-122"/>
              </a:rPr>
              <a:t>，把实事求是精神恢复起来，但是</a:t>
            </a:r>
            <a:r>
              <a:rPr lang="zh-CN" altLang="en-US" b="1">
                <a:solidFill>
                  <a:srgbClr val="FF0000"/>
                </a:solidFill>
                <a:latin typeface="幼圆" panose="02010509060101010101" pitchFamily="49" charset="-122"/>
              </a:rPr>
              <a:t>党在实际工作中偏离实事求是思想路线的问题并没有真正解决，</a:t>
            </a:r>
            <a:r>
              <a:rPr lang="zh-CN" altLang="en-US" sz="1600" b="1">
                <a:solidFill>
                  <a:srgbClr val="0000FF"/>
                </a:solidFill>
                <a:latin typeface="楷体" panose="02010609060101010101" pitchFamily="49" charset="-122"/>
                <a:ea typeface="楷体" panose="02010609060101010101" pitchFamily="49" charset="-122"/>
              </a:rPr>
              <a:t>以致又发生了长达十年之久的“文化大革命”。</a:t>
            </a:r>
            <a:endParaRPr lang="zh-CN" altLang="en-US" b="1">
              <a:solidFill>
                <a:srgbClr val="FF0000"/>
              </a:solidFill>
              <a:latin typeface="幼圆" panose="02010509060101010101" pitchFamily="49" charset="-122"/>
            </a:endParaRPr>
          </a:p>
        </p:txBody>
      </p:sp>
      <p:pic>
        <p:nvPicPr>
          <p:cNvPr id="15367" name="图片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80000">
            <a:off x="2448813" y="4624780"/>
            <a:ext cx="3135312" cy="2152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250" name="组合 2079"/>
          <p:cNvGrpSpPr/>
          <p:nvPr/>
        </p:nvGrpSpPr>
        <p:grpSpPr>
          <a:xfrm>
            <a:off x="1929766" y="659122"/>
            <a:ext cx="4424679" cy="505329"/>
            <a:chOff x="0" y="0"/>
            <a:chExt cx="3696" cy="384"/>
          </a:xfrm>
          <a:solidFill>
            <a:srgbClr val="FFFF00"/>
          </a:solidFill>
        </p:grpSpPr>
        <p:sp>
          <p:nvSpPr>
            <p:cNvPr id="10251"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10252" name="文本框 2081"/>
            <p:cNvSpPr txBox="1"/>
            <p:nvPr/>
          </p:nvSpPr>
          <p:spPr>
            <a:xfrm>
              <a:off x="41" y="23"/>
              <a:ext cx="3615" cy="361"/>
            </a:xfrm>
            <a:prstGeom prst="rect">
              <a:avLst/>
            </a:prstGeom>
            <a:solidFill>
              <a:srgbClr val="F1FC72"/>
            </a:solidFill>
            <a:ln w="9525">
              <a:noFill/>
            </a:ln>
          </p:spPr>
          <p:txBody>
            <a:bodyPr>
              <a:spAutoFit/>
            </a:bodyPr>
            <a:lstStyle/>
            <a:p>
              <a:pPr marL="342900" indent="-342900">
                <a:lnSpc>
                  <a:spcPct val="125000"/>
                </a:lnSpc>
                <a:buClr>
                  <a:schemeClr val="bg1"/>
                </a:buClr>
                <a:defRPr/>
              </a:pPr>
              <a:r>
                <a:rPr lang="zh-CN" altLang="en-US" sz="2000" b="1" noProof="1">
                  <a:solidFill>
                    <a:srgbClr val="0000FF"/>
                  </a:solidFill>
                  <a:latin typeface="楷体" panose="02010609060101010101" pitchFamily="49" charset="-122"/>
                  <a:ea typeface="楷体" panose="02010609060101010101" pitchFamily="49" charset="-122"/>
                </a:rPr>
                <a:t>补充：</a:t>
              </a:r>
              <a:r>
                <a:rPr lang="zh-CN" altLang="en-US" sz="2000" b="1" noProof="1">
                  <a:solidFill>
                    <a:srgbClr val="0000FF"/>
                  </a:solidFill>
                  <a:latin typeface="楷体" panose="02010609060101010101" pitchFamily="49" charset="-122"/>
                  <a:ea typeface="楷体" panose="02010609060101010101" pitchFamily="49" charset="-122"/>
                  <a:sym typeface="+mn-ea"/>
                </a:rPr>
                <a:t>实事求是思想路线的一度偏离</a:t>
              </a:r>
              <a:endParaRPr lang="zh-CN" altLang="en-US" sz="2000" b="1" noProof="1">
                <a:solidFill>
                  <a:srgbClr val="0000FF"/>
                </a:solidFill>
                <a:latin typeface="楷体" panose="02010609060101010101" pitchFamily="49" charset="-122"/>
                <a:ea typeface="楷体" panose="02010609060101010101" pitchFamily="49" charset="-122"/>
              </a:endParaRPr>
            </a:p>
          </p:txBody>
        </p:sp>
      </p:grpSp>
      <p:grpSp>
        <p:nvGrpSpPr>
          <p:cNvPr id="15369" name="组合 2"/>
          <p:cNvGrpSpPr>
            <a:grpSpLocks/>
          </p:cNvGrpSpPr>
          <p:nvPr/>
        </p:nvGrpSpPr>
        <p:grpSpPr bwMode="auto">
          <a:xfrm>
            <a:off x="3454400" y="52218"/>
            <a:ext cx="4375150" cy="400050"/>
            <a:chOff x="7775" y="3024"/>
            <a:chExt cx="5579" cy="795"/>
          </a:xfrm>
        </p:grpSpPr>
        <p:sp>
          <p:nvSpPr>
            <p:cNvPr id="15370"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15371" name="文本框 2081"/>
            <p:cNvSpPr txBox="1">
              <a:spLocks noChangeArrowheads="1"/>
            </p:cNvSpPr>
            <p:nvPr/>
          </p:nvSpPr>
          <p:spPr bwMode="auto">
            <a:xfrm>
              <a:off x="7859" y="3024"/>
              <a:ext cx="5492" cy="791"/>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1600" b="1">
                  <a:solidFill>
                    <a:srgbClr val="0000FF"/>
                  </a:solidFill>
                  <a:latin typeface="幼圆" panose="02010509060101010101" pitchFamily="49" charset="-122"/>
                </a:rPr>
                <a:t>1</a:t>
              </a:r>
              <a:r>
                <a:rPr lang="zh-CN" altLang="en-US" sz="1600" b="1">
                  <a:solidFill>
                    <a:srgbClr val="0000FF"/>
                  </a:solidFill>
                  <a:latin typeface="幼圆" panose="02010509060101010101" pitchFamily="49" charset="-122"/>
                </a:rPr>
                <a:t>）解放思想、实事求是思想路线的</a:t>
              </a:r>
              <a:r>
                <a:rPr lang="zh-CN" altLang="en-US" sz="1600" b="1">
                  <a:solidFill>
                    <a:srgbClr val="0000FF"/>
                  </a:solidFill>
                  <a:latin typeface="幼圆" panose="02010509060101010101" pitchFamily="49" charset="-122"/>
                  <a:sym typeface="宋体" panose="02010600030101010101" pitchFamily="2" charset="-122"/>
                </a:rPr>
                <a:t>重新确立</a:t>
              </a:r>
              <a:endParaRPr lang="zh-CN" altLang="en-US" sz="1600" b="1">
                <a:solidFill>
                  <a:srgbClr val="0000FF"/>
                </a:solidFill>
                <a:latin typeface="幼圆" panose="02010509060101010101" pitchFamily="49" charset="-122"/>
              </a:endParaRPr>
            </a:p>
          </p:txBody>
        </p:sp>
      </p:grpSp>
      <p:sp>
        <p:nvSpPr>
          <p:cNvPr id="15372" name="圆角矩形 2"/>
          <p:cNvSpPr>
            <a:spLocks noChangeArrowheads="1"/>
          </p:cNvSpPr>
          <p:nvPr/>
        </p:nvSpPr>
        <p:spPr bwMode="auto">
          <a:xfrm>
            <a:off x="1457295" y="1610904"/>
            <a:ext cx="4318000" cy="950913"/>
          </a:xfrm>
          <a:prstGeom prst="roundRect">
            <a:avLst>
              <a:gd name="adj" fmla="val 25569"/>
            </a:avLst>
          </a:prstGeom>
          <a:solidFill>
            <a:srgbClr val="FFFED5"/>
          </a:solidFill>
          <a:ln w="19050">
            <a:solidFill>
              <a:srgbClr val="FF00FF"/>
            </a:solidFill>
            <a:round/>
            <a:headEnd/>
            <a:tailEnd/>
          </a:ln>
        </p:spPr>
        <p:txBody>
          <a:bodyPr/>
          <a:lstStyle/>
          <a:p>
            <a:pPr>
              <a:lnSpc>
                <a:spcPct val="125000"/>
              </a:lnSpc>
            </a:pPr>
            <a:r>
              <a:rPr lang="en-US" altLang="zh-CN" sz="2000" b="1" dirty="0">
                <a:solidFill>
                  <a:srgbClr val="0000FF"/>
                </a:solidFill>
                <a:latin typeface="楷体" panose="02010609060101010101" pitchFamily="49" charset="-122"/>
                <a:ea typeface="楷体" panose="02010609060101010101" pitchFamily="49" charset="-122"/>
              </a:rPr>
              <a:t>  “</a:t>
            </a:r>
            <a:r>
              <a:rPr lang="zh-CN" altLang="en-US" sz="2000" b="1" dirty="0">
                <a:solidFill>
                  <a:srgbClr val="0000FF"/>
                </a:solidFill>
                <a:latin typeface="楷体" panose="02010609060101010101" pitchFamily="49" charset="-122"/>
                <a:ea typeface="楷体" panose="02010609060101010101" pitchFamily="49" charset="-122"/>
              </a:rPr>
              <a:t>文化大革命</a:t>
            </a:r>
            <a:r>
              <a:rPr lang="en-US" altLang="zh-CN" sz="2000" b="1" dirty="0">
                <a:solidFill>
                  <a:srgbClr val="0000FF"/>
                </a:solidFill>
                <a:latin typeface="楷体" panose="02010609060101010101" pitchFamily="49" charset="-122"/>
                <a:ea typeface="楷体" panose="02010609060101010101" pitchFamily="49" charset="-122"/>
              </a:rPr>
              <a:t>”</a:t>
            </a:r>
            <a:r>
              <a:rPr lang="zh-CN" altLang="en-US" sz="2000" b="1" dirty="0">
                <a:solidFill>
                  <a:srgbClr val="0000FF"/>
                </a:solidFill>
                <a:latin typeface="楷体" panose="02010609060101010101" pitchFamily="49" charset="-122"/>
                <a:ea typeface="楷体" panose="02010609060101010101" pitchFamily="49" charset="-122"/>
              </a:rPr>
              <a:t>结束后，为了</a:t>
            </a:r>
            <a:r>
              <a:rPr lang="zh-CN" altLang="en-US" sz="2000" b="1" dirty="0">
                <a:solidFill>
                  <a:srgbClr val="FF0000"/>
                </a:solidFill>
                <a:latin typeface="幼圆" panose="02010509060101010101" pitchFamily="49" charset="-122"/>
              </a:rPr>
              <a:t>冲破</a:t>
            </a:r>
            <a:r>
              <a:rPr lang="zh-CN" altLang="en-US" sz="2000" b="1" u="sng" dirty="0">
                <a:solidFill>
                  <a:srgbClr val="FF0000"/>
                </a:solidFill>
                <a:latin typeface="幼圆" panose="02010509060101010101" pitchFamily="49" charset="-122"/>
              </a:rPr>
              <a:t>禁锢</a:t>
            </a:r>
            <a:r>
              <a:rPr lang="zh-CN" altLang="en-US" sz="2000" b="1" dirty="0">
                <a:solidFill>
                  <a:srgbClr val="FF0000"/>
                </a:solidFill>
                <a:latin typeface="幼圆" panose="02010509060101010101" pitchFamily="49" charset="-122"/>
              </a:rPr>
              <a:t>，打开局面</a:t>
            </a:r>
            <a:r>
              <a:rPr lang="zh-CN" altLang="en-US" sz="2000" b="1" dirty="0">
                <a:solidFill>
                  <a:srgbClr val="0000FF"/>
                </a:solidFill>
                <a:latin typeface="楷体" panose="02010609060101010101" pitchFamily="49" charset="-122"/>
                <a:ea typeface="楷体" panose="02010609060101010101" pitchFamily="49" charset="-122"/>
              </a:rPr>
              <a:t>，邓小平……</a:t>
            </a:r>
          </a:p>
        </p:txBody>
      </p:sp>
      <p:sp>
        <p:nvSpPr>
          <p:cNvPr id="15373" name="矩形 68623"/>
          <p:cNvSpPr>
            <a:spLocks noRot="1" noChangeArrowheads="1"/>
          </p:cNvSpPr>
          <p:nvPr/>
        </p:nvSpPr>
        <p:spPr bwMode="auto">
          <a:xfrm>
            <a:off x="1263839" y="3172217"/>
            <a:ext cx="5307012" cy="1220788"/>
          </a:xfrm>
          <a:prstGeom prst="rect">
            <a:avLst/>
          </a:prstGeom>
          <a:solidFill>
            <a:srgbClr val="FFFF99"/>
          </a:solidFill>
          <a:ln w="19050">
            <a:solidFill>
              <a:schemeClr val="tx1"/>
            </a:solidFill>
            <a:round/>
            <a:headEnd/>
            <a:tailEnd/>
          </a:ln>
        </p:spPr>
        <p:txBody>
          <a:bodyPr anchor="ctr"/>
          <a:lstStyle/>
          <a:p>
            <a:pPr>
              <a:lnSpc>
                <a:spcPct val="125000"/>
              </a:lnSpc>
            </a:pPr>
            <a:r>
              <a:rPr lang="en-US" altLang="zh-CN" b="1">
                <a:solidFill>
                  <a:srgbClr val="0000FF"/>
                </a:solidFill>
                <a:ea typeface="华文隶书" panose="02010800040101010101" pitchFamily="2" charset="-122"/>
              </a:rPr>
              <a:t>    </a:t>
            </a:r>
            <a:r>
              <a:rPr lang="zh-CN" altLang="en-US" sz="1600" b="1">
                <a:solidFill>
                  <a:srgbClr val="0000FF"/>
                </a:solidFill>
                <a:latin typeface="楷体" panose="02010609060101010101" pitchFamily="49" charset="-122"/>
                <a:ea typeface="楷体" panose="02010609060101010101" pitchFamily="49" charset="-122"/>
              </a:rPr>
              <a:t>在探索建设社会主义道路的过程中，由于各种主客观原因，</a:t>
            </a:r>
            <a:r>
              <a:rPr lang="zh-CN" altLang="en-US" b="1">
                <a:solidFill>
                  <a:srgbClr val="FF0000"/>
                </a:solidFill>
                <a:latin typeface="幼圆" panose="02010509060101010101" pitchFamily="49" charset="-122"/>
              </a:rPr>
              <a:t>逐步偏离了实事求是思想路线</a:t>
            </a:r>
            <a:r>
              <a:rPr lang="zh-CN" altLang="en-US" sz="1600" b="1">
                <a:solidFill>
                  <a:srgbClr val="0000FF"/>
                </a:solidFill>
                <a:latin typeface="幼圆" panose="02010509060101010101" pitchFamily="49" charset="-122"/>
              </a:rPr>
              <a:t>，</a:t>
            </a:r>
            <a:r>
              <a:rPr lang="zh-CN" altLang="en-US" sz="1600" b="1">
                <a:solidFill>
                  <a:srgbClr val="0000FF"/>
                </a:solidFill>
                <a:latin typeface="楷体" panose="02010609060101010101" pitchFamily="49" charset="-122"/>
                <a:ea typeface="楷体" panose="02010609060101010101" pitchFamily="49" charset="-122"/>
              </a:rPr>
              <a:t>导致了一些脱离实际、超越阶段而急于求成、急躁冒进的错误决策。</a:t>
            </a:r>
          </a:p>
        </p:txBody>
      </p:sp>
    </p:spTree>
    <p:extLst>
      <p:ext uri="{BB962C8B-B14F-4D97-AF65-F5344CB8AC3E}">
        <p14:creationId xmlns:p14="http://schemas.microsoft.com/office/powerpoint/2010/main" xmlns="" val="3363296349"/>
      </p:ext>
    </p:extLst>
  </p:cSld>
  <p:clrMapOvr>
    <a:masterClrMapping/>
  </p:clrMapOvr>
  <p:transition>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文本占位符 116739"/>
          <p:cNvSpPr>
            <a:spLocks noGrp="1" noRot="1" noChangeArrowheads="1"/>
          </p:cNvSpPr>
          <p:nvPr>
            <p:ph idx="1"/>
          </p:nvPr>
        </p:nvSpPr>
        <p:spPr>
          <a:xfrm>
            <a:off x="1578159" y="902929"/>
            <a:ext cx="9144000" cy="420688"/>
          </a:xfrm>
          <a:solidFill>
            <a:srgbClr val="FFFF99"/>
          </a:solidFill>
          <a:ln w="28575">
            <a:solidFill>
              <a:srgbClr val="FF0000"/>
            </a:solidFill>
            <a:miter lim="800000"/>
            <a:headEnd/>
            <a:tailEnd/>
          </a:ln>
        </p:spPr>
        <p:txBody>
          <a:bodyPr>
            <a:normAutofit fontScale="92500" lnSpcReduction="10000"/>
          </a:bodyPr>
          <a:lstStyle/>
          <a:p>
            <a:pPr marL="0" indent="0">
              <a:buNone/>
            </a:pPr>
            <a:r>
              <a:rPr lang="en-US" altLang="zh-CN" b="1">
                <a:solidFill>
                  <a:srgbClr val="003300"/>
                </a:solidFill>
                <a:latin typeface="华文隶书" panose="02010800040101010101" pitchFamily="2" charset="-122"/>
                <a:ea typeface="华文隶书" panose="02010800040101010101" pitchFamily="2" charset="-122"/>
              </a:rPr>
              <a:t> </a:t>
            </a:r>
            <a:r>
              <a:rPr lang="en-US" altLang="zh-CN" sz="2000" b="1">
                <a:solidFill>
                  <a:srgbClr val="0000FF"/>
                </a:solidFill>
                <a:latin typeface="幼圆" panose="02010509060101010101" pitchFamily="49" charset="-122"/>
                <a:ea typeface="幼圆" panose="02010509060101010101" pitchFamily="49" charset="-122"/>
              </a:rPr>
              <a:t>1957</a:t>
            </a:r>
            <a:r>
              <a:rPr lang="zh-CN" altLang="en-US" sz="2000" b="1">
                <a:solidFill>
                  <a:srgbClr val="0000FF"/>
                </a:solidFill>
                <a:latin typeface="幼圆" panose="02010509060101010101" pitchFamily="49" charset="-122"/>
                <a:ea typeface="幼圆" panose="02010509060101010101" pitchFamily="49" charset="-122"/>
              </a:rPr>
              <a:t>年下半年后，实事求是的思想路线被不同程度地偏离了。</a:t>
            </a:r>
            <a:endParaRPr lang="zh-CN" altLang="en-US" sz="2000" b="1">
              <a:solidFill>
                <a:srgbClr val="003300"/>
              </a:solidFill>
              <a:latin typeface="幼圆" panose="02010509060101010101" pitchFamily="49" charset="-122"/>
              <a:ea typeface="幼圆" panose="02010509060101010101" pitchFamily="49" charset="-122"/>
            </a:endParaRPr>
          </a:p>
        </p:txBody>
      </p:sp>
      <p:pic>
        <p:nvPicPr>
          <p:cNvPr id="16386" name="图片 11674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398306" y="1618571"/>
            <a:ext cx="2952750" cy="2733675"/>
          </a:xfrm>
          <a:prstGeom prst="rect">
            <a:avLst/>
          </a:prstGeom>
          <a:noFill/>
          <a:ln w="9525">
            <a:solidFill>
              <a:srgbClr val="CC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6387" name="图片 116741" descr="20071123_7b54a059cf08055c3464uCS58tVjmwRO"/>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689695">
            <a:off x="2293032" y="2266270"/>
            <a:ext cx="3527425" cy="3663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88" name="矩形 116745"/>
          <p:cNvSpPr>
            <a:spLocks noChangeArrowheads="1"/>
          </p:cNvSpPr>
          <p:nvPr/>
        </p:nvSpPr>
        <p:spPr bwMode="auto">
          <a:xfrm>
            <a:off x="6018894" y="4452257"/>
            <a:ext cx="4252913" cy="1892300"/>
          </a:xfrm>
          <a:prstGeom prst="rect">
            <a:avLst/>
          </a:prstGeom>
          <a:gradFill rotWithShape="0">
            <a:gsLst>
              <a:gs pos="0">
                <a:srgbClr val="CCFF66"/>
              </a:gs>
              <a:gs pos="100000">
                <a:srgbClr val="9999FF"/>
              </a:gs>
            </a:gsLst>
            <a:lin ang="189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nSpc>
                <a:spcPct val="130000"/>
              </a:lnSpc>
              <a:spcBef>
                <a:spcPct val="20000"/>
              </a:spcBef>
              <a:buFontTx/>
              <a:buChar char="•"/>
            </a:pPr>
            <a:r>
              <a:rPr lang="en-US" altLang="zh-CN" sz="2400" b="1">
                <a:solidFill>
                  <a:srgbClr val="000099"/>
                </a:solidFill>
                <a:latin typeface="华文行楷" panose="02010800040101010101" pitchFamily="2" charset="-122"/>
                <a:ea typeface="华文行楷" panose="02010800040101010101" pitchFamily="2" charset="-122"/>
              </a:rPr>
              <a:t>“</a:t>
            </a:r>
            <a:r>
              <a:rPr lang="zh-CN" altLang="en-US" sz="2400" b="1">
                <a:solidFill>
                  <a:srgbClr val="000099"/>
                </a:solidFill>
                <a:latin typeface="华文行楷" panose="02010800040101010101" pitchFamily="2" charset="-122"/>
                <a:ea typeface="华文行楷" panose="02010800040101010101" pitchFamily="2" charset="-122"/>
              </a:rPr>
              <a:t>罗织罪名</a:t>
            </a:r>
            <a:r>
              <a:rPr lang="en-US" altLang="zh-CN" sz="2400" b="1">
                <a:solidFill>
                  <a:srgbClr val="000099"/>
                </a:solidFill>
                <a:latin typeface="华文行楷" panose="02010800040101010101" pitchFamily="2" charset="-122"/>
                <a:ea typeface="华文行楷" panose="02010800040101010101" pitchFamily="2" charset="-122"/>
              </a:rPr>
              <a:t>”</a:t>
            </a:r>
            <a:r>
              <a:rPr lang="zh-CN" altLang="en-US" sz="2400" b="1">
                <a:solidFill>
                  <a:srgbClr val="000099"/>
                </a:solidFill>
                <a:latin typeface="华文行楷" panose="02010800040101010101" pitchFamily="2" charset="-122"/>
                <a:ea typeface="华文行楷" panose="02010800040101010101" pitchFamily="2" charset="-122"/>
              </a:rPr>
              <a:t>的反右斗争</a:t>
            </a:r>
          </a:p>
          <a:p>
            <a:pPr>
              <a:lnSpc>
                <a:spcPct val="110000"/>
              </a:lnSpc>
              <a:spcBef>
                <a:spcPct val="20000"/>
              </a:spcBef>
              <a:buFontTx/>
              <a:buChar char="•"/>
            </a:pPr>
            <a:r>
              <a:rPr lang="zh-CN" altLang="en-US" sz="2400" b="1">
                <a:solidFill>
                  <a:srgbClr val="000099"/>
                </a:solidFill>
                <a:latin typeface="华文行楷" panose="02010800040101010101" pitchFamily="2" charset="-122"/>
                <a:ea typeface="华文行楷" panose="02010800040101010101" pitchFamily="2" charset="-122"/>
              </a:rPr>
              <a:t>脱离实际的浮夸风</a:t>
            </a:r>
          </a:p>
          <a:p>
            <a:pPr>
              <a:lnSpc>
                <a:spcPct val="110000"/>
              </a:lnSpc>
              <a:spcBef>
                <a:spcPct val="20000"/>
              </a:spcBef>
              <a:buFontTx/>
              <a:buChar char="•"/>
            </a:pPr>
            <a:r>
              <a:rPr lang="zh-CN" altLang="en-US" sz="2400" b="1">
                <a:solidFill>
                  <a:srgbClr val="000099"/>
                </a:solidFill>
                <a:latin typeface="华文行楷" panose="02010800040101010101" pitchFamily="2" charset="-122"/>
                <a:ea typeface="华文行楷" panose="02010800040101010101" pitchFamily="2" charset="-122"/>
              </a:rPr>
              <a:t>既非</a:t>
            </a:r>
            <a:r>
              <a:rPr lang="en-US" altLang="zh-CN" sz="2400" b="1">
                <a:solidFill>
                  <a:srgbClr val="000099"/>
                </a:solidFill>
                <a:latin typeface="华文行楷" panose="02010800040101010101" pitchFamily="2" charset="-122"/>
                <a:ea typeface="华文行楷" panose="02010800040101010101" pitchFamily="2" charset="-122"/>
              </a:rPr>
              <a:t>“</a:t>
            </a:r>
            <a:r>
              <a:rPr lang="zh-CN" altLang="en-US" sz="2400" b="1">
                <a:solidFill>
                  <a:srgbClr val="000099"/>
                </a:solidFill>
                <a:latin typeface="华文行楷" panose="02010800040101010101" pitchFamily="2" charset="-122"/>
                <a:ea typeface="华文行楷" panose="02010800040101010101" pitchFamily="2" charset="-122"/>
              </a:rPr>
              <a:t>革命</a:t>
            </a:r>
            <a:r>
              <a:rPr lang="en-US" altLang="zh-CN" sz="2400" b="1">
                <a:solidFill>
                  <a:srgbClr val="000099"/>
                </a:solidFill>
                <a:latin typeface="华文行楷" panose="02010800040101010101" pitchFamily="2" charset="-122"/>
                <a:ea typeface="华文行楷" panose="02010800040101010101" pitchFamily="2" charset="-122"/>
              </a:rPr>
              <a:t>”</a:t>
            </a:r>
            <a:r>
              <a:rPr lang="zh-CN" altLang="en-US" sz="2400" b="1">
                <a:solidFill>
                  <a:srgbClr val="000099"/>
                </a:solidFill>
                <a:latin typeface="华文行楷" panose="02010800040101010101" pitchFamily="2" charset="-122"/>
                <a:ea typeface="华文行楷" panose="02010800040101010101" pitchFamily="2" charset="-122"/>
              </a:rPr>
              <a:t>又无</a:t>
            </a:r>
            <a:r>
              <a:rPr lang="en-US" altLang="zh-CN" sz="2400" b="1">
                <a:solidFill>
                  <a:srgbClr val="000099"/>
                </a:solidFill>
                <a:latin typeface="华文行楷" panose="02010800040101010101" pitchFamily="2" charset="-122"/>
                <a:ea typeface="华文行楷" panose="02010800040101010101" pitchFamily="2" charset="-122"/>
              </a:rPr>
              <a:t>“</a:t>
            </a:r>
            <a:r>
              <a:rPr lang="zh-CN" altLang="en-US" sz="2400" b="1">
                <a:solidFill>
                  <a:srgbClr val="000099"/>
                </a:solidFill>
                <a:latin typeface="华文行楷" panose="02010800040101010101" pitchFamily="2" charset="-122"/>
                <a:ea typeface="华文行楷" panose="02010800040101010101" pitchFamily="2" charset="-122"/>
              </a:rPr>
              <a:t>文化</a:t>
            </a:r>
            <a:r>
              <a:rPr lang="en-US" altLang="zh-CN" sz="2400" b="1">
                <a:solidFill>
                  <a:srgbClr val="000099"/>
                </a:solidFill>
                <a:latin typeface="华文行楷" panose="02010800040101010101" pitchFamily="2" charset="-122"/>
                <a:ea typeface="华文行楷" panose="02010800040101010101" pitchFamily="2" charset="-122"/>
              </a:rPr>
              <a:t>”</a:t>
            </a:r>
            <a:r>
              <a:rPr lang="zh-CN" altLang="en-US" sz="2400" b="1">
                <a:solidFill>
                  <a:srgbClr val="000099"/>
                </a:solidFill>
                <a:latin typeface="华文行楷" panose="02010800040101010101" pitchFamily="2" charset="-122"/>
                <a:ea typeface="华文行楷" panose="02010800040101010101" pitchFamily="2" charset="-122"/>
              </a:rPr>
              <a:t>的</a:t>
            </a:r>
            <a:r>
              <a:rPr lang="en-US" altLang="zh-CN" sz="2400" b="1">
                <a:solidFill>
                  <a:srgbClr val="000099"/>
                </a:solidFill>
                <a:latin typeface="华文行楷" panose="02010800040101010101" pitchFamily="2" charset="-122"/>
                <a:ea typeface="华文行楷" panose="02010800040101010101" pitchFamily="2" charset="-122"/>
              </a:rPr>
              <a:t>“</a:t>
            </a:r>
            <a:r>
              <a:rPr lang="zh-CN" altLang="en-US" sz="2400" b="1">
                <a:solidFill>
                  <a:srgbClr val="000099"/>
                </a:solidFill>
                <a:latin typeface="华文行楷" panose="02010800040101010101" pitchFamily="2" charset="-122"/>
                <a:ea typeface="华文行楷" panose="02010800040101010101" pitchFamily="2" charset="-122"/>
              </a:rPr>
              <a:t>文化大革命</a:t>
            </a:r>
            <a:r>
              <a:rPr lang="en-US" altLang="zh-CN" sz="2400" b="1">
                <a:solidFill>
                  <a:srgbClr val="000099"/>
                </a:solidFill>
                <a:latin typeface="华文行楷" panose="02010800040101010101" pitchFamily="2" charset="-122"/>
                <a:ea typeface="华文行楷" panose="02010800040101010101" pitchFamily="2" charset="-122"/>
              </a:rPr>
              <a:t>”</a:t>
            </a:r>
          </a:p>
        </p:txBody>
      </p:sp>
      <p:grpSp>
        <p:nvGrpSpPr>
          <p:cNvPr id="10250" name="组合 2079"/>
          <p:cNvGrpSpPr/>
          <p:nvPr/>
        </p:nvGrpSpPr>
        <p:grpSpPr>
          <a:xfrm>
            <a:off x="4784136" y="63802"/>
            <a:ext cx="3228340" cy="422407"/>
            <a:chOff x="0" y="0"/>
            <a:chExt cx="3696" cy="412"/>
          </a:xfrm>
          <a:solidFill>
            <a:srgbClr val="FFFF00"/>
          </a:solidFill>
        </p:grpSpPr>
        <p:sp>
          <p:nvSpPr>
            <p:cNvPr id="10251"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10252" name="文本框 2081"/>
            <p:cNvSpPr txBox="1"/>
            <p:nvPr/>
          </p:nvSpPr>
          <p:spPr>
            <a:xfrm>
              <a:off x="41" y="23"/>
              <a:ext cx="3615" cy="389"/>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sym typeface="+mn-ea"/>
                </a:rPr>
                <a:t>实事求是思想路线的一度偏离</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3878534432"/>
      </p:ext>
    </p:extLst>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矩形 181251"/>
          <p:cNvSpPr>
            <a:spLocks noChangeArrowheads="1"/>
          </p:cNvSpPr>
          <p:nvPr/>
        </p:nvSpPr>
        <p:spPr bwMode="auto">
          <a:xfrm>
            <a:off x="1606550" y="458789"/>
            <a:ext cx="3968750" cy="649287"/>
          </a:xfrm>
          <a:prstGeom prst="rect">
            <a:avLst/>
          </a:prstGeom>
          <a:gradFill rotWithShape="0">
            <a:gsLst>
              <a:gs pos="0">
                <a:srgbClr val="CCFF66"/>
              </a:gs>
              <a:gs pos="100000">
                <a:srgbClr val="9999FF"/>
              </a:gs>
            </a:gsLst>
            <a:lin ang="189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spcBef>
                <a:spcPct val="20000"/>
              </a:spcBef>
            </a:pPr>
            <a:r>
              <a:rPr lang="en-US" altLang="zh-CN" sz="2400" b="1">
                <a:solidFill>
                  <a:srgbClr val="FF0000"/>
                </a:solidFill>
                <a:latin typeface="楷体" panose="02010609060101010101" pitchFamily="49" charset="-122"/>
                <a:ea typeface="楷体" panose="02010609060101010101" pitchFamily="49" charset="-122"/>
              </a:rPr>
              <a:t> -“</a:t>
            </a:r>
            <a:r>
              <a:rPr lang="zh-CN" altLang="en-US" sz="2400" b="1">
                <a:solidFill>
                  <a:srgbClr val="FF0000"/>
                </a:solidFill>
                <a:latin typeface="楷体" panose="02010609060101010101" pitchFamily="49" charset="-122"/>
                <a:ea typeface="楷体" panose="02010609060101010101" pitchFamily="49" charset="-122"/>
              </a:rPr>
              <a:t>罗织罪名</a:t>
            </a:r>
            <a:r>
              <a:rPr lang="en-US" altLang="zh-CN" sz="2400" b="1">
                <a:solidFill>
                  <a:srgbClr val="FF0000"/>
                </a:solidFill>
                <a:latin typeface="楷体" panose="02010609060101010101" pitchFamily="49" charset="-122"/>
                <a:ea typeface="楷体" panose="02010609060101010101" pitchFamily="49" charset="-122"/>
              </a:rPr>
              <a:t>”</a:t>
            </a:r>
            <a:r>
              <a:rPr lang="zh-CN" altLang="en-US" sz="2400" b="1">
                <a:solidFill>
                  <a:srgbClr val="FF0000"/>
                </a:solidFill>
                <a:latin typeface="楷体" panose="02010609060101010101" pitchFamily="49" charset="-122"/>
                <a:ea typeface="楷体" panose="02010609060101010101" pitchFamily="49" charset="-122"/>
              </a:rPr>
              <a:t>的反右斗争</a:t>
            </a:r>
            <a:endParaRPr lang="zh-CN" altLang="en-US" sz="3200" b="1">
              <a:solidFill>
                <a:srgbClr val="CC0000"/>
              </a:solidFill>
              <a:ea typeface="宋体" panose="02010600030101010101" pitchFamily="2" charset="-122"/>
            </a:endParaRPr>
          </a:p>
        </p:txBody>
      </p:sp>
      <p:pic>
        <p:nvPicPr>
          <p:cNvPr id="17410" name="图片 181257" descr="4924119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711678">
            <a:off x="1799759" y="1890455"/>
            <a:ext cx="2808287" cy="217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1" name="图片 181259" descr="2009222322647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21983" y="3990718"/>
            <a:ext cx="3611562" cy="2366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图片 181268" descr="F2004092216522600000"/>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403481">
            <a:off x="2458571" y="2735005"/>
            <a:ext cx="2879725" cy="179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7" name="矩形 181269"/>
          <p:cNvSpPr>
            <a:spLocks noChangeArrowheads="1"/>
          </p:cNvSpPr>
          <p:nvPr/>
        </p:nvSpPr>
        <p:spPr bwMode="auto">
          <a:xfrm>
            <a:off x="6291580" y="1551599"/>
            <a:ext cx="4386263" cy="448310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125000"/>
              </a:lnSpc>
            </a:pPr>
            <a:r>
              <a:rPr lang="en-US" altLang="zh-CN" sz="2000" b="1" dirty="0">
                <a:solidFill>
                  <a:srgbClr val="FFFF00"/>
                </a:solidFill>
                <a:latin typeface="幼圆" panose="02010509060101010101" pitchFamily="49" charset="-122"/>
              </a:rPr>
              <a:t>   </a:t>
            </a:r>
            <a:r>
              <a:rPr lang="zh-CN" altLang="en-US" sz="2000" b="1" dirty="0">
                <a:solidFill>
                  <a:srgbClr val="FFFF00"/>
                </a:solidFill>
                <a:latin typeface="幼圆" panose="02010509060101010101" pitchFamily="49" charset="-122"/>
              </a:rPr>
              <a:t>当时对极少数资产阶级右派分子的进攻反击是正确、必要的，但由于对当时的国内阶级斗争形势估计过于严重，在全国开展了一场群众性的政治运动，致使反右运动严重扩大化</a:t>
            </a:r>
            <a:r>
              <a:rPr lang="zh-CN" altLang="en-US" b="1" dirty="0">
                <a:solidFill>
                  <a:srgbClr val="FFFF00"/>
                </a:solidFill>
                <a:latin typeface="幼圆" panose="02010509060101010101" pitchFamily="49" charset="-122"/>
              </a:rPr>
              <a:t>。</a:t>
            </a:r>
            <a:br>
              <a:rPr lang="zh-CN" altLang="en-US" b="1" dirty="0">
                <a:solidFill>
                  <a:srgbClr val="FFFF00"/>
                </a:solidFill>
                <a:latin typeface="幼圆" panose="02010509060101010101" pitchFamily="49" charset="-122"/>
              </a:rPr>
            </a:br>
            <a:r>
              <a:rPr lang="zh-CN" altLang="en-US" b="1" dirty="0">
                <a:solidFill>
                  <a:schemeClr val="tx2"/>
                </a:solidFill>
                <a:latin typeface="楷体_GB2312" pitchFamily="49" charset="-122"/>
                <a:ea typeface="楷体_GB2312" pitchFamily="49" charset="-122"/>
              </a:rPr>
              <a:t>  </a:t>
            </a:r>
            <a:r>
              <a:rPr lang="zh-CN" altLang="en-US" sz="1600" b="1" dirty="0">
                <a:solidFill>
                  <a:schemeClr val="tx2"/>
                </a:solidFill>
                <a:latin typeface="楷体" panose="02010609060101010101" pitchFamily="49" charset="-122"/>
                <a:ea typeface="楷体" panose="02010609060101010101" pitchFamily="49" charset="-122"/>
              </a:rPr>
              <a:t> </a:t>
            </a:r>
            <a:r>
              <a:rPr lang="zh-CN" altLang="en-US" sz="1600" b="1" dirty="0">
                <a:solidFill>
                  <a:srgbClr val="26FA58"/>
                </a:solidFill>
                <a:latin typeface="楷体" panose="02010609060101010101" pitchFamily="49" charset="-122"/>
                <a:ea typeface="楷体" panose="02010609060101010101" pitchFamily="49" charset="-122"/>
              </a:rPr>
              <a:t>一大批忠贞的中共党员、有才能的知识分子、有长期合作历史的民主党派朋友、政治上不成熟的青年被错划为右派分子，被下放劳动改造，身心受到严重伤害，遭长达</a:t>
            </a:r>
            <a:r>
              <a:rPr lang="en-US" altLang="zh-CN" sz="1600" b="1" dirty="0">
                <a:solidFill>
                  <a:srgbClr val="26FA58"/>
                </a:solidFill>
                <a:latin typeface="楷体" panose="02010609060101010101" pitchFamily="49" charset="-122"/>
                <a:ea typeface="楷体" panose="02010609060101010101" pitchFamily="49" charset="-122"/>
              </a:rPr>
              <a:t>20</a:t>
            </a:r>
            <a:r>
              <a:rPr lang="zh-CN" altLang="en-US" sz="1600" b="1" dirty="0">
                <a:solidFill>
                  <a:srgbClr val="26FA58"/>
                </a:solidFill>
                <a:latin typeface="楷体" panose="02010609060101010101" pitchFamily="49" charset="-122"/>
                <a:ea typeface="楷体" panose="02010609060101010101" pitchFamily="49" charset="-122"/>
              </a:rPr>
              <a:t>多年的歧视和迫害。</a:t>
            </a:r>
            <a:br>
              <a:rPr lang="zh-CN" altLang="en-US" sz="1600" b="1" dirty="0">
                <a:solidFill>
                  <a:srgbClr val="26FA58"/>
                </a:solidFill>
                <a:latin typeface="楷体" panose="02010609060101010101" pitchFamily="49" charset="-122"/>
                <a:ea typeface="楷体" panose="02010609060101010101" pitchFamily="49" charset="-122"/>
              </a:rPr>
            </a:br>
            <a:r>
              <a:rPr lang="zh-CN" altLang="en-US" b="1" dirty="0">
                <a:solidFill>
                  <a:srgbClr val="26FA58"/>
                </a:solidFill>
                <a:latin typeface="楷体" panose="02010609060101010101" pitchFamily="49" charset="-122"/>
                <a:ea typeface="楷体" panose="02010609060101010101" pitchFamily="49" charset="-122"/>
              </a:rPr>
              <a:t> </a:t>
            </a:r>
            <a:r>
              <a:rPr lang="zh-CN" altLang="en-US" sz="1600" b="1" dirty="0">
                <a:solidFill>
                  <a:srgbClr val="26FA58"/>
                </a:solidFill>
                <a:latin typeface="楷体" panose="02010609060101010101" pitchFamily="49" charset="-122"/>
                <a:ea typeface="楷体" panose="02010609060101010101" pitchFamily="49" charset="-122"/>
              </a:rPr>
              <a:t>  十一届三中全会后，绝大多数错划的右派分子得到改正。  </a:t>
            </a:r>
          </a:p>
        </p:txBody>
      </p:sp>
      <p:sp>
        <p:nvSpPr>
          <p:cNvPr id="11274" name="矩形 181270"/>
          <p:cNvSpPr/>
          <p:nvPr/>
        </p:nvSpPr>
        <p:spPr>
          <a:xfrm>
            <a:off x="3118971" y="6059231"/>
            <a:ext cx="2551113" cy="644525"/>
          </a:xfrm>
          <a:prstGeom prst="rect">
            <a:avLst/>
          </a:prstGeom>
          <a:solidFill>
            <a:schemeClr val="accent3">
              <a:lumMod val="95000"/>
            </a:schemeClr>
          </a:solidFill>
          <a:ln w="9525">
            <a:noFill/>
          </a:ln>
        </p:spPr>
        <p:txBody>
          <a:bodyPr anchor="ctr">
            <a:spAutoFit/>
          </a:bodyPr>
          <a:lstStyle/>
          <a:p>
            <a:pPr>
              <a:defRPr/>
            </a:pPr>
            <a:r>
              <a:rPr lang="zh-CN" altLang="en-US" b="1" noProof="1">
                <a:solidFill>
                  <a:srgbClr val="0000FF"/>
                </a:solidFill>
                <a:latin typeface="楷体" panose="02010609060101010101" pitchFamily="49" charset="-122"/>
                <a:ea typeface="楷体" panose="02010609060101010101" pitchFamily="49" charset="-122"/>
              </a:rPr>
              <a:t>反右派运动中，交通部职工在批判部长章伯钧</a:t>
            </a:r>
          </a:p>
        </p:txBody>
      </p:sp>
      <p:grpSp>
        <p:nvGrpSpPr>
          <p:cNvPr id="2" name="组合 2079"/>
          <p:cNvGrpSpPr/>
          <p:nvPr/>
        </p:nvGrpSpPr>
        <p:grpSpPr>
          <a:xfrm>
            <a:off x="4677410" y="-40095"/>
            <a:ext cx="3228340" cy="422407"/>
            <a:chOff x="0" y="0"/>
            <a:chExt cx="3696" cy="412"/>
          </a:xfrm>
          <a:solidFill>
            <a:srgbClr val="FFFF00"/>
          </a:solidFill>
        </p:grpSpPr>
        <p:sp>
          <p:nvSpPr>
            <p:cNvPr id="3"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4" name="文本框 2081"/>
            <p:cNvSpPr txBox="1"/>
            <p:nvPr/>
          </p:nvSpPr>
          <p:spPr>
            <a:xfrm>
              <a:off x="41" y="23"/>
              <a:ext cx="3615" cy="389"/>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sym typeface="+mn-ea"/>
                </a:rPr>
                <a:t>实事求是思想路线的一度偏离</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
        <p:nvSpPr>
          <p:cNvPr id="17421" name="文本框 4"/>
          <p:cNvSpPr txBox="1">
            <a:spLocks noChangeArrowheads="1"/>
          </p:cNvSpPr>
          <p:nvPr/>
        </p:nvSpPr>
        <p:spPr bwMode="auto">
          <a:xfrm>
            <a:off x="4879976" y="841375"/>
            <a:ext cx="70403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a:solidFill>
                  <a:srgbClr val="FF0000"/>
                </a:solidFill>
                <a:latin typeface="楷体" panose="02010609060101010101" pitchFamily="49" charset="-122"/>
                <a:ea typeface="楷体" panose="02010609060101010101" pitchFamily="49" charset="-122"/>
              </a:rPr>
              <a:t>1957</a:t>
            </a:r>
          </a:p>
        </p:txBody>
      </p:sp>
    </p:spTree>
    <p:extLst>
      <p:ext uri="{BB962C8B-B14F-4D97-AF65-F5344CB8AC3E}">
        <p14:creationId xmlns:p14="http://schemas.microsoft.com/office/powerpoint/2010/main" xmlns="" val="2399895698"/>
      </p:ext>
    </p:extLst>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矩形 182275"/>
          <p:cNvSpPr>
            <a:spLocks noChangeArrowheads="1"/>
          </p:cNvSpPr>
          <p:nvPr/>
        </p:nvSpPr>
        <p:spPr bwMode="auto">
          <a:xfrm>
            <a:off x="6403750" y="793724"/>
            <a:ext cx="4321175" cy="2303463"/>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125000"/>
              </a:lnSpc>
            </a:pPr>
            <a:r>
              <a:rPr lang="en-US" altLang="zh-CN" b="1" dirty="0">
                <a:solidFill>
                  <a:srgbClr val="0000FF"/>
                </a:solidFill>
                <a:latin typeface="楷体_GB2312" pitchFamily="49" charset="-122"/>
                <a:ea typeface="楷体_GB2312" pitchFamily="49" charset="-122"/>
              </a:rPr>
              <a:t> </a:t>
            </a:r>
            <a:r>
              <a:rPr lang="en-US" altLang="zh-CN" b="1" dirty="0">
                <a:solidFill>
                  <a:srgbClr val="0000FF"/>
                </a:solidFill>
                <a:latin typeface="楷体" panose="02010609060101010101" pitchFamily="49" charset="-122"/>
                <a:ea typeface="楷体" panose="02010609060101010101" pitchFamily="49" charset="-122"/>
              </a:rPr>
              <a:t> 1980</a:t>
            </a:r>
            <a:r>
              <a:rPr lang="zh-CN" altLang="en-US" b="1" dirty="0">
                <a:solidFill>
                  <a:srgbClr val="0000FF"/>
                </a:solidFill>
                <a:latin typeface="楷体" panose="02010609060101010101" pitchFamily="49" charset="-122"/>
                <a:ea typeface="楷体" panose="02010609060101010101" pitchFamily="49" charset="-122"/>
              </a:rPr>
              <a:t>年</a:t>
            </a:r>
            <a:r>
              <a:rPr lang="en-US" altLang="zh-CN" b="1" dirty="0">
                <a:solidFill>
                  <a:srgbClr val="0000FF"/>
                </a:solidFill>
                <a:latin typeface="楷体" panose="02010609060101010101" pitchFamily="49" charset="-122"/>
                <a:ea typeface="楷体" panose="02010609060101010101" pitchFamily="49" charset="-122"/>
              </a:rPr>
              <a:t>5</a:t>
            </a:r>
            <a:r>
              <a:rPr lang="zh-CN" altLang="en-US" b="1" dirty="0">
                <a:solidFill>
                  <a:srgbClr val="0000FF"/>
                </a:solidFill>
                <a:latin typeface="楷体" panose="02010609060101010101" pitchFamily="49" charset="-122"/>
                <a:ea typeface="楷体" panose="02010609060101010101" pitchFamily="49" charset="-122"/>
              </a:rPr>
              <a:t>月</a:t>
            </a:r>
            <a:r>
              <a:rPr lang="en-US" altLang="zh-CN" b="1" dirty="0">
                <a:solidFill>
                  <a:srgbClr val="0000FF"/>
                </a:solidFill>
                <a:latin typeface="楷体" panose="02010609060101010101" pitchFamily="49" charset="-122"/>
                <a:ea typeface="楷体" panose="02010609060101010101" pitchFamily="49" charset="-122"/>
              </a:rPr>
              <a:t>8</a:t>
            </a:r>
            <a:r>
              <a:rPr lang="zh-CN" altLang="en-US" b="1" dirty="0">
                <a:solidFill>
                  <a:srgbClr val="0000FF"/>
                </a:solidFill>
                <a:latin typeface="楷体" panose="02010609060101010101" pitchFamily="49" charset="-122"/>
                <a:ea typeface="楷体" panose="02010609060101010101" pitchFamily="49" charset="-122"/>
              </a:rPr>
              <a:t>日，改正右派工作结束。除章伯钧、罗隆基、彭文应、储安平、陈仁炳以及由各地方认定的</a:t>
            </a:r>
            <a:r>
              <a:rPr lang="en-US" altLang="zh-CN" b="1" dirty="0">
                <a:solidFill>
                  <a:srgbClr val="0000FF"/>
                </a:solidFill>
                <a:latin typeface="楷体" panose="02010609060101010101" pitchFamily="49" charset="-122"/>
                <a:ea typeface="楷体" panose="02010609060101010101" pitchFamily="49" charset="-122"/>
              </a:rPr>
              <a:t>90</a:t>
            </a:r>
            <a:r>
              <a:rPr lang="zh-CN" altLang="en-US" b="1" dirty="0">
                <a:solidFill>
                  <a:srgbClr val="0000FF"/>
                </a:solidFill>
                <a:latin typeface="楷体" panose="02010609060101010101" pitchFamily="49" charset="-122"/>
                <a:ea typeface="楷体" panose="02010609060101010101" pitchFamily="49" charset="-122"/>
              </a:rPr>
              <a:t>余名右派分子外，其他</a:t>
            </a:r>
            <a:r>
              <a:rPr lang="en-US" altLang="zh-CN" b="1" dirty="0">
                <a:solidFill>
                  <a:srgbClr val="0000FF"/>
                </a:solidFill>
                <a:latin typeface="楷体" panose="02010609060101010101" pitchFamily="49" charset="-122"/>
                <a:ea typeface="楷体" panose="02010609060101010101" pitchFamily="49" charset="-122"/>
              </a:rPr>
              <a:t>99.9%</a:t>
            </a:r>
            <a:r>
              <a:rPr lang="zh-CN" altLang="en-US" b="1" dirty="0">
                <a:solidFill>
                  <a:srgbClr val="0000FF"/>
                </a:solidFill>
                <a:latin typeface="楷体" panose="02010609060101010101" pitchFamily="49" charset="-122"/>
                <a:ea typeface="楷体" panose="02010609060101010101" pitchFamily="49" charset="-122"/>
              </a:rPr>
              <a:t>的人全部改正。</a:t>
            </a:r>
            <a:br>
              <a:rPr lang="zh-CN" altLang="en-US" b="1" dirty="0">
                <a:solidFill>
                  <a:srgbClr val="0000FF"/>
                </a:solidFill>
                <a:latin typeface="楷体" panose="02010609060101010101" pitchFamily="49" charset="-122"/>
                <a:ea typeface="楷体" panose="02010609060101010101" pitchFamily="49" charset="-122"/>
              </a:rPr>
            </a:br>
            <a:r>
              <a:rPr lang="zh-CN" altLang="en-US" b="1" dirty="0">
                <a:solidFill>
                  <a:srgbClr val="0000FF"/>
                </a:solidFill>
                <a:latin typeface="楷体" panose="02010609060101010101" pitchFamily="49" charset="-122"/>
                <a:ea typeface="楷体" panose="02010609060101010101" pitchFamily="49" charset="-122"/>
              </a:rPr>
              <a:t>  对章伯钧、罗隆基等</a:t>
            </a:r>
            <a:r>
              <a:rPr lang="en-US" altLang="zh-CN" b="1" dirty="0">
                <a:solidFill>
                  <a:srgbClr val="0000FF"/>
                </a:solidFill>
                <a:latin typeface="楷体" panose="02010609060101010101" pitchFamily="49" charset="-122"/>
                <a:ea typeface="楷体" panose="02010609060101010101" pitchFamily="49" charset="-122"/>
              </a:rPr>
              <a:t>90</a:t>
            </a:r>
            <a:r>
              <a:rPr lang="zh-CN" altLang="en-US" b="1" dirty="0">
                <a:solidFill>
                  <a:srgbClr val="0000FF"/>
                </a:solidFill>
                <a:latin typeface="楷体" panose="02010609060101010101" pitchFamily="49" charset="-122"/>
                <a:ea typeface="楷体" panose="02010609060101010101" pitchFamily="49" charset="-122"/>
              </a:rPr>
              <a:t>余人的结论是：“只摘帽子，维持右派原案，不予改正”。</a:t>
            </a:r>
            <a:r>
              <a:rPr lang="zh-CN" altLang="en-US" b="1" dirty="0">
                <a:solidFill>
                  <a:srgbClr val="0000FF"/>
                </a:solidFill>
                <a:latin typeface="楷体_GB2312" pitchFamily="49" charset="-122"/>
                <a:ea typeface="楷体_GB2312" pitchFamily="49" charset="-122"/>
              </a:rPr>
              <a:t> </a:t>
            </a:r>
          </a:p>
        </p:txBody>
      </p:sp>
      <p:pic>
        <p:nvPicPr>
          <p:cNvPr id="18434" name="图片 182277" descr="按此在新窗口浏览图片">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05258" y="1169960"/>
            <a:ext cx="302418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1" name="矩形 182278"/>
          <p:cNvSpPr/>
          <p:nvPr/>
        </p:nvSpPr>
        <p:spPr>
          <a:xfrm>
            <a:off x="3170444" y="3602010"/>
            <a:ext cx="2451100" cy="368300"/>
          </a:xfrm>
          <a:prstGeom prst="rect">
            <a:avLst/>
          </a:prstGeom>
          <a:solidFill>
            <a:schemeClr val="accent3">
              <a:lumMod val="95000"/>
            </a:schemeClr>
          </a:solidFill>
          <a:ln w="9525">
            <a:noFill/>
          </a:ln>
        </p:spPr>
        <p:txBody>
          <a:bodyPr anchor="ctr">
            <a:spAutoFit/>
          </a:bodyPr>
          <a:lstStyle/>
          <a:p>
            <a:pPr>
              <a:defRPr/>
            </a:pPr>
            <a:r>
              <a:rPr lang="zh-CN" altLang="en-US" sz="1600" b="1" noProof="1">
                <a:solidFill>
                  <a:schemeClr val="accent2"/>
                </a:solidFill>
                <a:latin typeface="楷体" panose="02010609060101010101" pitchFamily="49" charset="-122"/>
                <a:ea typeface="楷体" panose="02010609060101010101" pitchFamily="49" charset="-122"/>
                <a:cs typeface="楷体" panose="02010609060101010101" pitchFamily="49" charset="-122"/>
              </a:rPr>
              <a:t>反右派运动中的学习材料</a:t>
            </a:r>
            <a:r>
              <a:rPr lang="zh-CN" altLang="en-US" noProof="1">
                <a:solidFill>
                  <a:schemeClr val="accent2"/>
                </a:solidFill>
                <a:latin typeface="楷体" panose="02010609060101010101" pitchFamily="49" charset="-122"/>
                <a:ea typeface="楷体" panose="02010609060101010101" pitchFamily="49" charset="-122"/>
                <a:cs typeface="楷体" panose="02010609060101010101" pitchFamily="49" charset="-122"/>
              </a:rPr>
              <a:t> </a:t>
            </a:r>
          </a:p>
        </p:txBody>
      </p:sp>
      <p:pic>
        <p:nvPicPr>
          <p:cNvPr id="18436" name="图片 182280" descr="按此在新窗口浏览图片">
            <a:hlinkClick r:id="rId4"/>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609942">
            <a:off x="1728994" y="3905224"/>
            <a:ext cx="3671888" cy="2649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图片 182283" descr="按此在新窗口浏览图片">
            <a:hlinkClick r:id="rId6"/>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834270" y="3401986"/>
            <a:ext cx="3960813" cy="265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4" name="矩形 182284"/>
          <p:cNvSpPr/>
          <p:nvPr/>
        </p:nvSpPr>
        <p:spPr>
          <a:xfrm>
            <a:off x="7239208" y="5749898"/>
            <a:ext cx="3081337" cy="614362"/>
          </a:xfrm>
          <a:prstGeom prst="rect">
            <a:avLst/>
          </a:prstGeom>
          <a:solidFill>
            <a:schemeClr val="accent3">
              <a:lumMod val="95000"/>
            </a:schemeClr>
          </a:solidFill>
          <a:ln w="9525">
            <a:noFill/>
          </a:ln>
        </p:spPr>
        <p:txBody>
          <a:bodyPr anchor="ctr">
            <a:spAutoFit/>
          </a:bodyPr>
          <a:lstStyle/>
          <a:p>
            <a:pPr>
              <a:defRPr/>
            </a:pPr>
            <a:r>
              <a:rPr lang="zh-CN" altLang="en-US" sz="1600" b="1" noProof="1">
                <a:latin typeface="楷体" panose="02010609060101010101" pitchFamily="49" charset="-122"/>
                <a:ea typeface="楷体" panose="02010609060101010101" pitchFamily="49" charset="-122"/>
                <a:cs typeface="楷体" panose="02010609060101010101" pitchFamily="49" charset="-122"/>
              </a:rPr>
              <a:t>章伯钧（右一）与史良、左舜生、张澜、沈钧儒、罗隆基在</a:t>
            </a:r>
            <a:r>
              <a:rPr lang="zh-CN" altLang="en-US" b="1" noProof="1">
                <a:latin typeface="楷体" panose="02010609060101010101" pitchFamily="49" charset="-122"/>
                <a:ea typeface="楷体" panose="02010609060101010101" pitchFamily="49" charset="-122"/>
                <a:cs typeface="楷体" panose="02010609060101010101" pitchFamily="49" charset="-122"/>
              </a:rPr>
              <a:t>一起</a:t>
            </a:r>
            <a:r>
              <a:rPr lang="zh-CN" altLang="en-US" noProof="1">
                <a:latin typeface="楷体" panose="02010609060101010101" pitchFamily="49" charset="-122"/>
                <a:ea typeface="楷体" panose="02010609060101010101" pitchFamily="49" charset="-122"/>
                <a:cs typeface="楷体" panose="02010609060101010101" pitchFamily="49" charset="-122"/>
              </a:rPr>
              <a:t> </a:t>
            </a:r>
          </a:p>
        </p:txBody>
      </p:sp>
      <p:sp>
        <p:nvSpPr>
          <p:cNvPr id="12299" name="矩形 182292"/>
          <p:cNvSpPr/>
          <p:nvPr/>
        </p:nvSpPr>
        <p:spPr>
          <a:xfrm>
            <a:off x="2089358" y="6281194"/>
            <a:ext cx="3903633" cy="369332"/>
          </a:xfrm>
          <a:prstGeom prst="rect">
            <a:avLst/>
          </a:prstGeom>
          <a:solidFill>
            <a:schemeClr val="accent3">
              <a:lumMod val="95000"/>
            </a:schemeClr>
          </a:solidFill>
          <a:ln w="9525">
            <a:noFill/>
          </a:ln>
        </p:spPr>
        <p:txBody>
          <a:bodyPr wrap="none" anchor="ctr">
            <a:spAutoFit/>
          </a:bodyPr>
          <a:lstStyle/>
          <a:p>
            <a:pPr>
              <a:defRPr/>
            </a:pPr>
            <a:r>
              <a:rPr lang="zh-CN" altLang="en-US" b="1" noProof="1">
                <a:latin typeface="楷体" panose="02010609060101010101" pitchFamily="49" charset="-122"/>
                <a:ea typeface="楷体" panose="02010609060101010101" pitchFamily="49" charset="-122"/>
              </a:rPr>
              <a:t>右派分子登记表（丁玲、丛维熙等）</a:t>
            </a:r>
          </a:p>
        </p:txBody>
      </p:sp>
      <p:grpSp>
        <p:nvGrpSpPr>
          <p:cNvPr id="2" name="组合 2079"/>
          <p:cNvGrpSpPr/>
          <p:nvPr/>
        </p:nvGrpSpPr>
        <p:grpSpPr>
          <a:xfrm>
            <a:off x="4992915" y="4486"/>
            <a:ext cx="3228340" cy="422407"/>
            <a:chOff x="0" y="0"/>
            <a:chExt cx="3696" cy="412"/>
          </a:xfrm>
          <a:solidFill>
            <a:srgbClr val="FFFF00"/>
          </a:solidFill>
        </p:grpSpPr>
        <p:sp>
          <p:nvSpPr>
            <p:cNvPr id="3"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4" name="文本框 2081"/>
            <p:cNvSpPr txBox="1"/>
            <p:nvPr/>
          </p:nvSpPr>
          <p:spPr>
            <a:xfrm>
              <a:off x="41" y="23"/>
              <a:ext cx="3615" cy="389"/>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sym typeface="+mn-ea"/>
                </a:rPr>
                <a:t>实事求是思想路线的一度偏离</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1589757957"/>
      </p:ext>
    </p:extLst>
  </p:cSld>
  <p:clrMapOvr>
    <a:masterClrMapping/>
  </p:clrMapOvr>
  <p:transition>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图片 183311" descr="dayuejin"/>
          <p:cNvPicPr>
            <a:picLocks noChangeAspect="1" noChangeArrowheads="1"/>
          </p:cNvPicPr>
          <p:nvPr/>
        </p:nvPicPr>
        <p:blipFill>
          <a:blip r:embed="rId2">
            <a:extLst>
              <a:ext uri="{28A0092B-C50C-407E-A947-70E740481C1C}">
                <a14:useLocalDpi xmlns:a14="http://schemas.microsoft.com/office/drawing/2010/main" xmlns="" val="0"/>
              </a:ext>
            </a:extLst>
          </a:blip>
          <a:srcRect t="11739" b="26459"/>
          <a:stretch>
            <a:fillRect/>
          </a:stretch>
        </p:blipFill>
        <p:spPr bwMode="auto">
          <a:xfrm>
            <a:off x="2135188" y="2068286"/>
            <a:ext cx="3762375" cy="2274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矩形 183313"/>
          <p:cNvSpPr>
            <a:spLocks noChangeArrowheads="1"/>
          </p:cNvSpPr>
          <p:nvPr/>
        </p:nvSpPr>
        <p:spPr bwMode="auto">
          <a:xfrm>
            <a:off x="2280330" y="989580"/>
            <a:ext cx="3097212" cy="577850"/>
          </a:xfrm>
          <a:prstGeom prst="rect">
            <a:avLst/>
          </a:prstGeom>
          <a:gradFill rotWithShape="0">
            <a:gsLst>
              <a:gs pos="0">
                <a:srgbClr val="CCFF66"/>
              </a:gs>
              <a:gs pos="100000">
                <a:srgbClr val="9999FF"/>
              </a:gs>
            </a:gsLst>
            <a:lin ang="189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nSpc>
                <a:spcPct val="130000"/>
              </a:lnSpc>
              <a:spcBef>
                <a:spcPct val="20000"/>
              </a:spcBef>
            </a:pPr>
            <a:r>
              <a:rPr lang="en-US" altLang="zh-CN" sz="2400" b="1">
                <a:solidFill>
                  <a:srgbClr val="FF0000"/>
                </a:solidFill>
                <a:latin typeface="楷体" panose="02010609060101010101" pitchFamily="49" charset="-122"/>
                <a:ea typeface="楷体" panose="02010609060101010101" pitchFamily="49" charset="-122"/>
              </a:rPr>
              <a:t>- </a:t>
            </a:r>
            <a:r>
              <a:rPr lang="zh-CN" altLang="en-US" sz="2400" b="1">
                <a:solidFill>
                  <a:srgbClr val="FF0000"/>
                </a:solidFill>
                <a:latin typeface="楷体" panose="02010609060101010101" pitchFamily="49" charset="-122"/>
                <a:ea typeface="楷体" panose="02010609060101010101" pitchFamily="49" charset="-122"/>
              </a:rPr>
              <a:t>脱离实际的浮夸风</a:t>
            </a:r>
          </a:p>
        </p:txBody>
      </p:sp>
      <p:sp>
        <p:nvSpPr>
          <p:cNvPr id="19463" name="矩形 183322"/>
          <p:cNvSpPr>
            <a:spLocks noRot="1" noChangeArrowheads="1"/>
          </p:cNvSpPr>
          <p:nvPr/>
        </p:nvSpPr>
        <p:spPr bwMode="auto">
          <a:xfrm>
            <a:off x="1908176" y="4547962"/>
            <a:ext cx="4065587" cy="1871663"/>
          </a:xfrm>
          <a:prstGeom prst="rect">
            <a:avLst/>
          </a:prstGeom>
          <a:solidFill>
            <a:srgbClr val="FFFF99"/>
          </a:solidFill>
          <a:ln w="28575">
            <a:solidFill>
              <a:srgbClr val="00FF00"/>
            </a:solidFill>
            <a:miter lim="800000"/>
            <a:headEnd/>
            <a:tailEnd/>
          </a:ln>
        </p:spPr>
        <p:txBody>
          <a:bodyPr anchor="ctr"/>
          <a:lstStyle/>
          <a:p>
            <a:pPr>
              <a:lnSpc>
                <a:spcPct val="150000"/>
              </a:lnSpc>
            </a:pPr>
            <a:r>
              <a:rPr lang="en-US" altLang="zh-CN" sz="2000">
                <a:solidFill>
                  <a:schemeClr val="tx2"/>
                </a:solidFill>
                <a:ea typeface="宋体" panose="02010600030101010101" pitchFamily="2" charset="-122"/>
              </a:rPr>
              <a:t>     </a:t>
            </a:r>
            <a:r>
              <a:rPr lang="zh-CN" altLang="en-US" sz="2000" b="1">
                <a:solidFill>
                  <a:srgbClr val="0000FF"/>
                </a:solidFill>
                <a:latin typeface="幼圆" panose="02010509060101010101" pitchFamily="49" charset="-122"/>
              </a:rPr>
              <a:t>毛泽东号召大家要破除迷信，解放思想，发扬敢想敢说敢干的精神。会后，全国各条战线掀起了“</a:t>
            </a:r>
            <a:r>
              <a:rPr lang="zh-CN" altLang="en-US" sz="2000" b="1">
                <a:solidFill>
                  <a:srgbClr val="FF0000"/>
                </a:solidFill>
                <a:latin typeface="幼圆" panose="02010509060101010101" pitchFamily="49" charset="-122"/>
              </a:rPr>
              <a:t>大跃进</a:t>
            </a:r>
            <a:r>
              <a:rPr lang="zh-CN" altLang="en-US" sz="2000" b="1">
                <a:solidFill>
                  <a:srgbClr val="0000FF"/>
                </a:solidFill>
                <a:latin typeface="幼圆" panose="02010509060101010101" pitchFamily="49" charset="-122"/>
              </a:rPr>
              <a:t>”的高潮。</a:t>
            </a:r>
            <a:r>
              <a:rPr lang="zh-CN" altLang="en-US" sz="2000">
                <a:solidFill>
                  <a:schemeClr val="tx2"/>
                </a:solidFill>
                <a:latin typeface="幼圆" panose="02010509060101010101" pitchFamily="49" charset="-122"/>
              </a:rPr>
              <a:t> </a:t>
            </a:r>
          </a:p>
        </p:txBody>
      </p:sp>
      <p:grpSp>
        <p:nvGrpSpPr>
          <p:cNvPr id="2" name="组合 2079"/>
          <p:cNvGrpSpPr/>
          <p:nvPr/>
        </p:nvGrpSpPr>
        <p:grpSpPr>
          <a:xfrm>
            <a:off x="3828936" y="64956"/>
            <a:ext cx="3228340" cy="422407"/>
            <a:chOff x="0" y="0"/>
            <a:chExt cx="3696" cy="412"/>
          </a:xfrm>
          <a:solidFill>
            <a:srgbClr val="FFFF00"/>
          </a:solidFill>
        </p:grpSpPr>
        <p:sp>
          <p:nvSpPr>
            <p:cNvPr id="3"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4" name="文本框 2081"/>
            <p:cNvSpPr txBox="1"/>
            <p:nvPr/>
          </p:nvSpPr>
          <p:spPr>
            <a:xfrm>
              <a:off x="41" y="23"/>
              <a:ext cx="3615" cy="389"/>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sym typeface="+mn-ea"/>
                </a:rPr>
                <a:t>实事求是思想路线的一度偏离</a:t>
              </a:r>
              <a:endParaRPr lang="zh-CN" altLang="en-US" sz="1600" b="1" noProof="1">
                <a:solidFill>
                  <a:srgbClr val="0000FF"/>
                </a:solidFill>
                <a:latin typeface="幼圆" panose="02010509060101010101" pitchFamily="49" charset="-122"/>
                <a:cs typeface="幼圆" panose="02010509060101010101" pitchFamily="49" charset="-122"/>
              </a:endParaRPr>
            </a:p>
          </p:txBody>
        </p:sp>
      </p:grpSp>
      <p:pic>
        <p:nvPicPr>
          <p:cNvPr id="19465" name="图片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707187" y="3262086"/>
            <a:ext cx="2984500" cy="3157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6" name="文本占位符 183300"/>
          <p:cNvSpPr>
            <a:spLocks noGrp="1" noChangeArrowheads="1"/>
          </p:cNvSpPr>
          <p:nvPr>
            <p:ph idx="1"/>
          </p:nvPr>
        </p:nvSpPr>
        <p:spPr>
          <a:xfrm>
            <a:off x="6707187" y="585561"/>
            <a:ext cx="3768725" cy="2168525"/>
          </a:xfrm>
          <a:solidFill>
            <a:schemeClr val="accent1"/>
          </a:solidFill>
          <a:ln w="28575">
            <a:solidFill>
              <a:srgbClr val="FF00FF"/>
            </a:solidFill>
            <a:miter lim="800000"/>
            <a:headEnd/>
            <a:tailEnd/>
          </a:ln>
        </p:spPr>
        <p:txBody>
          <a:bodyPr/>
          <a:lstStyle/>
          <a:p>
            <a:pPr marL="0" indent="0">
              <a:lnSpc>
                <a:spcPct val="125000"/>
              </a:lnSpc>
              <a:buNone/>
            </a:pPr>
            <a:r>
              <a:rPr lang="en-US" altLang="zh-CN" sz="2400" b="1"/>
              <a:t>  </a:t>
            </a:r>
            <a:r>
              <a:rPr lang="en-US" altLang="zh-CN" sz="1800" b="1"/>
              <a:t>  </a:t>
            </a:r>
            <a:r>
              <a:rPr lang="zh-CN" altLang="en-US" sz="1800" b="1">
                <a:solidFill>
                  <a:srgbClr val="0000FF"/>
                </a:solidFill>
                <a:latin typeface="楷体" panose="02010609060101010101" pitchFamily="49" charset="-122"/>
                <a:ea typeface="楷体" panose="02010609060101010101" pitchFamily="49" charset="-122"/>
              </a:rPr>
              <a:t>中共八大二次会议提出，要使中国在15年或更短的时间内，在主要工业产品产量方面在</a:t>
            </a:r>
            <a:r>
              <a:rPr lang="zh-CN" altLang="en-US" sz="2000" b="1">
                <a:solidFill>
                  <a:srgbClr val="FF0000"/>
                </a:solidFill>
                <a:latin typeface="幼圆" panose="02010509060101010101" pitchFamily="49" charset="-122"/>
                <a:ea typeface="幼圆" panose="02010509060101010101" pitchFamily="49" charset="-122"/>
              </a:rPr>
              <a:t>十年内超过英国、十五年内赶上美国</a:t>
            </a:r>
            <a:r>
              <a:rPr lang="zh-CN" altLang="en-US" sz="2000" b="1">
                <a:solidFill>
                  <a:srgbClr val="0000FF"/>
                </a:solidFill>
                <a:latin typeface="楷体" panose="02010609060101010101" pitchFamily="49" charset="-122"/>
                <a:ea typeface="楷体" panose="02010609060101010101" pitchFamily="49" charset="-122"/>
              </a:rPr>
              <a:t>（所谓“超英赶美”）。</a:t>
            </a:r>
          </a:p>
        </p:txBody>
      </p:sp>
      <p:sp>
        <p:nvSpPr>
          <p:cNvPr id="19467" name="文本框 4"/>
          <p:cNvSpPr txBox="1">
            <a:spLocks noChangeArrowheads="1"/>
          </p:cNvSpPr>
          <p:nvPr/>
        </p:nvSpPr>
        <p:spPr bwMode="auto">
          <a:xfrm>
            <a:off x="5202238" y="1669824"/>
            <a:ext cx="70403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a:solidFill>
                  <a:srgbClr val="FF0000"/>
                </a:solidFill>
                <a:latin typeface="楷体" panose="02010609060101010101" pitchFamily="49" charset="-122"/>
                <a:ea typeface="楷体" panose="02010609060101010101" pitchFamily="49" charset="-122"/>
                <a:sym typeface="宋体" panose="02010600030101010101" pitchFamily="2" charset="-122"/>
              </a:rPr>
              <a:t>1958</a:t>
            </a:r>
          </a:p>
        </p:txBody>
      </p:sp>
    </p:spTree>
    <p:extLst>
      <p:ext uri="{BB962C8B-B14F-4D97-AF65-F5344CB8AC3E}">
        <p14:creationId xmlns:p14="http://schemas.microsoft.com/office/powerpoint/2010/main" xmlns="" val="117712701"/>
      </p:ext>
    </p:extLst>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3"/>
          <p:cNvSpPr>
            <a:spLocks noGrp="1"/>
          </p:cNvSpPr>
          <p:nvPr>
            <p:ph type="sldNum" sz="quarter" idx="12"/>
          </p:nvPr>
        </p:nvSpPr>
        <p:spPr>
          <a:noFill/>
          <a:ln>
            <a:miter lim="800000"/>
          </a:ln>
        </p:spPr>
        <p:txBody>
          <a:bodyPr/>
          <a:lstStyle/>
          <a:p>
            <a:pPr>
              <a:buFontTx/>
              <a:buNone/>
            </a:pPr>
            <a:fld id="{25A62295-2E56-4DD1-AB71-AAF4E3CFBC33}" type="slidenum">
              <a:rPr lang="zh-CN" altLang="en-US" smtClean="0">
                <a:ea typeface="宋体" panose="02010600030101010101" pitchFamily="2" charset="-122"/>
              </a:rPr>
              <a:pPr>
                <a:buFontTx/>
                <a:buNone/>
              </a:pPr>
              <a:t>2</a:t>
            </a:fld>
            <a:endParaRPr lang="en-US" altLang="zh-CN">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6630364" y="2349500"/>
            <a:ext cx="5296897" cy="3195065"/>
          </a:xfrm>
          <a:prstGeom prst="rect">
            <a:avLst/>
          </a:prstGeom>
        </p:spPr>
      </p:pic>
      <p:grpSp>
        <p:nvGrpSpPr>
          <p:cNvPr id="4" name="组合 3"/>
          <p:cNvGrpSpPr/>
          <p:nvPr/>
        </p:nvGrpSpPr>
        <p:grpSpPr>
          <a:xfrm>
            <a:off x="-125095" y="5073015"/>
            <a:ext cx="12372340" cy="1781810"/>
            <a:chOff x="3908" y="2734"/>
            <a:chExt cx="10859" cy="1738"/>
          </a:xfrm>
        </p:grpSpPr>
        <p:pic>
          <p:nvPicPr>
            <p:cNvPr id="25" name="Picture 2" descr="C:\Users\Administrator\Desktop\5645abeecf4fb.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08" y="3557"/>
              <a:ext cx="3150" cy="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 descr="C:\Users\Administrator\Desktop\5645abeecf4fb.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flipH="1">
              <a:off x="11707" y="3557"/>
              <a:ext cx="3060" cy="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图片 2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058" y="2734"/>
              <a:ext cx="4649" cy="1738"/>
            </a:xfrm>
            <a:prstGeom prst="rect">
              <a:avLst/>
            </a:prstGeom>
          </p:spPr>
        </p:pic>
      </p:grpSp>
      <p:sp>
        <p:nvSpPr>
          <p:cNvPr id="9" name="矩形 8">
            <a:extLst>
              <a:ext uri="{FF2B5EF4-FFF2-40B4-BE49-F238E27FC236}">
                <a16:creationId xmlns="" xmlns:a16="http://schemas.microsoft.com/office/drawing/2014/main" id="{FFF27366-7727-4BCA-9ADA-A9D4C5D8DC56}"/>
              </a:ext>
            </a:extLst>
          </p:cNvPr>
          <p:cNvSpPr/>
          <p:nvPr/>
        </p:nvSpPr>
        <p:spPr>
          <a:xfrm>
            <a:off x="736278" y="3174767"/>
            <a:ext cx="4825359" cy="1413849"/>
          </a:xfrm>
          <a:prstGeom prst="rect">
            <a:avLst/>
          </a:prstGeom>
          <a:solidFill>
            <a:schemeClr val="accent3">
              <a:lumMod val="95000"/>
            </a:schemeClr>
          </a:solidFill>
          <a:ln w="9525">
            <a:noFill/>
          </a:ln>
        </p:spPr>
        <p:txBody>
          <a:bodyPr wrap="square">
            <a:spAutoFit/>
          </a:bodyPr>
          <a:lstStyle/>
          <a:p>
            <a:pPr>
              <a:lnSpc>
                <a:spcPct val="125000"/>
              </a:lnSpc>
              <a:defRPr/>
            </a:pPr>
            <a:r>
              <a:rPr lang="zh-CN" altLang="en-US" sz="2400" b="1" noProof="1">
                <a:solidFill>
                  <a:srgbClr val="FFFF00"/>
                </a:solidFill>
                <a:effectLst>
                  <a:outerShdw blurRad="38100" dist="38100" dir="2700000">
                    <a:srgbClr val="C0C0C0"/>
                  </a:outerShdw>
                </a:effectLst>
                <a:latin typeface="幼圆" panose="02010509060101010101" pitchFamily="49" charset="-122"/>
                <a:ea typeface="幼圆" panose="02010509060101010101" pitchFamily="49" charset="-122"/>
                <a:sym typeface="+mn-ea"/>
              </a:rPr>
              <a:t>邓小平理论的形成</a:t>
            </a:r>
          </a:p>
          <a:p>
            <a:pPr>
              <a:lnSpc>
                <a:spcPct val="125000"/>
              </a:lnSpc>
              <a:defRPr/>
            </a:pPr>
            <a:r>
              <a:rPr lang="zh-CN" altLang="en-US" sz="2400" b="1" noProof="1">
                <a:solidFill>
                  <a:srgbClr val="FFFF00"/>
                </a:solidFill>
                <a:effectLst>
                  <a:outerShdw blurRad="38100" dist="38100" dir="2700000">
                    <a:srgbClr val="C0C0C0"/>
                  </a:outerShdw>
                </a:effectLst>
                <a:latin typeface="幼圆" panose="02010509060101010101" pitchFamily="49" charset="-122"/>
                <a:ea typeface="幼圆" panose="02010509060101010101" pitchFamily="49" charset="-122"/>
                <a:sym typeface="+mn-ea"/>
              </a:rPr>
              <a:t>邓小平理论的基本问题和主要内容</a:t>
            </a:r>
          </a:p>
          <a:p>
            <a:pPr>
              <a:lnSpc>
                <a:spcPct val="125000"/>
              </a:lnSpc>
              <a:defRPr/>
            </a:pPr>
            <a:r>
              <a:rPr lang="zh-CN" altLang="en-US" sz="2400" b="1" noProof="1">
                <a:solidFill>
                  <a:srgbClr val="FFFF00"/>
                </a:solidFill>
                <a:effectLst>
                  <a:outerShdw blurRad="38100" dist="38100" dir="2700000">
                    <a:srgbClr val="C0C0C0"/>
                  </a:outerShdw>
                </a:effectLst>
                <a:latin typeface="幼圆" panose="02010509060101010101" pitchFamily="49" charset="-122"/>
                <a:ea typeface="幼圆" panose="02010509060101010101" pitchFamily="49" charset="-122"/>
                <a:sym typeface="+mn-ea"/>
              </a:rPr>
              <a:t>邓小平理论的历史地位</a:t>
            </a:r>
          </a:p>
        </p:txBody>
      </p:sp>
      <p:sp>
        <p:nvSpPr>
          <p:cNvPr id="10" name="矩形 494599">
            <a:extLst>
              <a:ext uri="{FF2B5EF4-FFF2-40B4-BE49-F238E27FC236}">
                <a16:creationId xmlns="" xmlns:a16="http://schemas.microsoft.com/office/drawing/2014/main" id="{226BB084-5F5F-4F9C-9B62-227537671688}"/>
              </a:ext>
            </a:extLst>
          </p:cNvPr>
          <p:cNvSpPr>
            <a:spLocks noChangeArrowheads="1" noChangeShapeType="1" noTextEdit="1"/>
          </p:cNvSpPr>
          <p:nvPr/>
        </p:nvSpPr>
        <p:spPr bwMode="auto">
          <a:xfrm>
            <a:off x="2080096" y="325500"/>
            <a:ext cx="8064500" cy="2089150"/>
          </a:xfrm>
          <a:prstGeom prst="rect">
            <a:avLst/>
          </a:prstGeom>
        </p:spPr>
        <p:txBody>
          <a:bodyPr wrap="none" fromWordArt="1">
            <a:prstTxWarp prst="textDeflate">
              <a:avLst>
                <a:gd name="adj" fmla="val 26259"/>
              </a:avLst>
            </a:prstTxWarp>
          </a:bodyPr>
          <a:lstStyle/>
          <a:p>
            <a:pPr algn="ctr"/>
            <a:r>
              <a:rPr lang="zh-CN" altLang="en-US" sz="5400" b="1" dirty="0">
                <a:ln w="0">
                  <a:solidFill>
                    <a:srgbClr val="000000"/>
                  </a:solidFill>
                  <a:round/>
                  <a:headEnd/>
                  <a:tailEnd/>
                </a:ln>
                <a:solidFill>
                  <a:srgbClr val="0000FF"/>
                </a:solidFill>
                <a:latin typeface="华文隶书" panose="02010800040101010101" pitchFamily="2" charset="-122"/>
                <a:ea typeface="华文隶书" panose="02010800040101010101" pitchFamily="2" charset="-122"/>
              </a:rPr>
              <a:t>第五章  邓小平理论</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79"/>
          <p:cNvGrpSpPr/>
          <p:nvPr/>
        </p:nvGrpSpPr>
        <p:grpSpPr>
          <a:xfrm>
            <a:off x="4424830" y="88516"/>
            <a:ext cx="3228340" cy="422407"/>
            <a:chOff x="0" y="0"/>
            <a:chExt cx="3696" cy="412"/>
          </a:xfrm>
          <a:solidFill>
            <a:srgbClr val="FFFF00"/>
          </a:solidFill>
        </p:grpSpPr>
        <p:sp>
          <p:nvSpPr>
            <p:cNvPr id="3"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4" name="文本框 2081"/>
            <p:cNvSpPr txBox="1"/>
            <p:nvPr/>
          </p:nvSpPr>
          <p:spPr>
            <a:xfrm>
              <a:off x="41" y="23"/>
              <a:ext cx="3615" cy="389"/>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sym typeface="+mn-ea"/>
                </a:rPr>
                <a:t>实事求是思想路线的一度偏离</a:t>
              </a:r>
              <a:endParaRPr lang="zh-CN" altLang="en-US" sz="1600" b="1" noProof="1">
                <a:solidFill>
                  <a:srgbClr val="0000FF"/>
                </a:solidFill>
                <a:latin typeface="幼圆" panose="02010509060101010101" pitchFamily="49" charset="-122"/>
                <a:cs typeface="幼圆" panose="02010509060101010101" pitchFamily="49" charset="-122"/>
              </a:endParaRPr>
            </a:p>
          </p:txBody>
        </p:sp>
      </p:grpSp>
      <p:pic>
        <p:nvPicPr>
          <p:cNvPr id="20486" name="图片 145410" descr="钱学森"/>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53639" y="850582"/>
            <a:ext cx="7272337" cy="561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0487" name="组合 6"/>
          <p:cNvGrpSpPr>
            <a:grpSpLocks/>
          </p:cNvGrpSpPr>
          <p:nvPr/>
        </p:nvGrpSpPr>
        <p:grpSpPr bwMode="auto">
          <a:xfrm>
            <a:off x="5124450" y="2889250"/>
            <a:ext cx="1938338" cy="1758950"/>
            <a:chOff x="5760" y="4428"/>
            <a:chExt cx="3052" cy="2770"/>
          </a:xfrm>
        </p:grpSpPr>
        <p:sp>
          <p:nvSpPr>
            <p:cNvPr id="20488" name="直接连接符 145413"/>
            <p:cNvSpPr>
              <a:spLocks noChangeShapeType="1"/>
            </p:cNvSpPr>
            <p:nvPr/>
          </p:nvSpPr>
          <p:spPr bwMode="auto">
            <a:xfrm flipV="1">
              <a:off x="5760" y="7158"/>
              <a:ext cx="2880" cy="4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0489" name="直接连接符 145413"/>
            <p:cNvSpPr>
              <a:spLocks noChangeShapeType="1"/>
            </p:cNvSpPr>
            <p:nvPr/>
          </p:nvSpPr>
          <p:spPr bwMode="auto">
            <a:xfrm flipV="1">
              <a:off x="5930" y="4428"/>
              <a:ext cx="2880" cy="4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0490" name="直接连接符 145413"/>
            <p:cNvSpPr>
              <a:spLocks noChangeShapeType="1"/>
            </p:cNvSpPr>
            <p:nvPr/>
          </p:nvSpPr>
          <p:spPr bwMode="auto">
            <a:xfrm flipV="1">
              <a:off x="5930" y="4740"/>
              <a:ext cx="2880" cy="4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0491" name="直接连接符 145413"/>
            <p:cNvSpPr>
              <a:spLocks noChangeShapeType="1"/>
            </p:cNvSpPr>
            <p:nvPr/>
          </p:nvSpPr>
          <p:spPr bwMode="auto">
            <a:xfrm flipV="1">
              <a:off x="5925" y="5060"/>
              <a:ext cx="2883" cy="4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0492" name="直接连接符 145413"/>
            <p:cNvSpPr>
              <a:spLocks noChangeShapeType="1"/>
            </p:cNvSpPr>
            <p:nvPr/>
          </p:nvSpPr>
          <p:spPr bwMode="auto">
            <a:xfrm flipV="1">
              <a:off x="5925" y="5380"/>
              <a:ext cx="2880" cy="4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0493" name="直接连接符 145413"/>
            <p:cNvSpPr>
              <a:spLocks noChangeShapeType="1"/>
            </p:cNvSpPr>
            <p:nvPr/>
          </p:nvSpPr>
          <p:spPr bwMode="auto">
            <a:xfrm flipV="1">
              <a:off x="5925" y="5635"/>
              <a:ext cx="2880" cy="4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0494" name="直接连接符 145413"/>
            <p:cNvSpPr>
              <a:spLocks noChangeShapeType="1"/>
            </p:cNvSpPr>
            <p:nvPr/>
          </p:nvSpPr>
          <p:spPr bwMode="auto">
            <a:xfrm flipV="1">
              <a:off x="5840" y="5880"/>
              <a:ext cx="2880" cy="4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0495" name="直接连接符 145413"/>
            <p:cNvSpPr>
              <a:spLocks noChangeShapeType="1"/>
            </p:cNvSpPr>
            <p:nvPr/>
          </p:nvSpPr>
          <p:spPr bwMode="auto">
            <a:xfrm flipV="1">
              <a:off x="5930" y="6203"/>
              <a:ext cx="2883" cy="4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0496" name="直接连接符 145413"/>
            <p:cNvSpPr>
              <a:spLocks noChangeShapeType="1"/>
            </p:cNvSpPr>
            <p:nvPr/>
          </p:nvSpPr>
          <p:spPr bwMode="auto">
            <a:xfrm flipV="1">
              <a:off x="5930" y="6490"/>
              <a:ext cx="2883" cy="4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0497" name="直接连接符 145413"/>
            <p:cNvSpPr>
              <a:spLocks noChangeShapeType="1"/>
            </p:cNvSpPr>
            <p:nvPr/>
          </p:nvSpPr>
          <p:spPr bwMode="auto">
            <a:xfrm flipV="1">
              <a:off x="5930" y="6840"/>
              <a:ext cx="2883" cy="4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spTree>
    <p:extLst>
      <p:ext uri="{BB962C8B-B14F-4D97-AF65-F5344CB8AC3E}">
        <p14:creationId xmlns:p14="http://schemas.microsoft.com/office/powerpoint/2010/main" xmlns="" val="4194926035"/>
      </p:ext>
    </p:extLst>
  </p:cSld>
  <p:clrMapOvr>
    <a:masterClrMapping/>
  </p:clrMapOvr>
  <p:transition>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28599" y="2271032"/>
            <a:ext cx="6163401" cy="3940175"/>
          </a:xfrm>
        </p:spPr>
        <p:txBody>
          <a:bodyPr/>
          <a:lstStyle/>
          <a:p>
            <a:r>
              <a:rPr lang="zh-CN" altLang="en-US" dirty="0"/>
              <a:t>袁隆平说，他曾梦到，超级稻试验田里，水稻比高粱还高，稻穗有扫把那么长，籽粒有花生那么大，自己和科研团队在下面乘凉。目前，他正在研究第四代杂交水稻，把光合效率提高</a:t>
            </a:r>
            <a:r>
              <a:rPr lang="en-US" altLang="zh-CN" dirty="0"/>
              <a:t>30%</a:t>
            </a:r>
            <a:r>
              <a:rPr lang="zh-CN" altLang="en-US" dirty="0"/>
              <a:t>，产量可达每亩</a:t>
            </a:r>
            <a:r>
              <a:rPr lang="en-US" altLang="zh-CN" dirty="0"/>
              <a:t>1500</a:t>
            </a:r>
            <a:r>
              <a:rPr lang="zh-CN" altLang="en-US" dirty="0"/>
              <a:t>公斤。梦里梦外，皆为国家粮仓丰盈鞠躬尽瘁。</a:t>
            </a:r>
          </a:p>
        </p:txBody>
      </p:sp>
      <p:pic>
        <p:nvPicPr>
          <p:cNvPr id="4" name="图片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11401" y="1867353"/>
            <a:ext cx="5305425" cy="3790950"/>
          </a:xfrm>
          <a:prstGeom prst="rect">
            <a:avLst/>
          </a:prstGeom>
        </p:spPr>
      </p:pic>
    </p:spTree>
    <p:extLst>
      <p:ext uri="{BB962C8B-B14F-4D97-AF65-F5344CB8AC3E}">
        <p14:creationId xmlns:p14="http://schemas.microsoft.com/office/powerpoint/2010/main" xmlns="" val="11950486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占位符 148482"/>
          <p:cNvSpPr>
            <a:spLocks noGrp="1" noChangeArrowheads="1"/>
          </p:cNvSpPr>
          <p:nvPr>
            <p:ph idx="1"/>
          </p:nvPr>
        </p:nvSpPr>
        <p:spPr>
          <a:xfrm>
            <a:off x="6816725" y="476251"/>
            <a:ext cx="3455988" cy="1655763"/>
          </a:xfrm>
          <a:solidFill>
            <a:srgbClr val="FFFF99"/>
          </a:solidFill>
          <a:ln w="28575">
            <a:solidFill>
              <a:srgbClr val="FF00FF"/>
            </a:solidFill>
            <a:miter lim="800000"/>
            <a:headEnd/>
            <a:tailEnd/>
          </a:ln>
        </p:spPr>
        <p:txBody>
          <a:bodyPr/>
          <a:lstStyle/>
          <a:p>
            <a:pPr marL="0" indent="0" algn="just">
              <a:lnSpc>
                <a:spcPct val="125000"/>
              </a:lnSpc>
            </a:pPr>
            <a:r>
              <a:rPr lang="en-US" altLang="zh-CN" sz="1600" b="1">
                <a:latin typeface="幼圆" panose="02010509060101010101" pitchFamily="49" charset="-122"/>
                <a:ea typeface="幼圆" panose="02010509060101010101" pitchFamily="49" charset="-122"/>
              </a:rPr>
              <a:t>1958</a:t>
            </a:r>
            <a:r>
              <a:rPr lang="zh-CN" altLang="en-US" sz="1600" b="1">
                <a:latin typeface="幼圆" panose="02010509060101010101" pitchFamily="49" charset="-122"/>
                <a:ea typeface="幼圆" panose="02010509060101010101" pitchFamily="49" charset="-122"/>
              </a:rPr>
              <a:t>年</a:t>
            </a:r>
            <a:r>
              <a:rPr lang="en-US" altLang="zh-CN" sz="1600" b="1">
                <a:latin typeface="幼圆" panose="02010509060101010101" pitchFamily="49" charset="-122"/>
                <a:ea typeface="幼圆" panose="02010509060101010101" pitchFamily="49" charset="-122"/>
              </a:rPr>
              <a:t>9</a:t>
            </a:r>
            <a:r>
              <a:rPr lang="zh-CN" altLang="en-US" sz="1600" b="1">
                <a:latin typeface="幼圆" panose="02010509060101010101" pitchFamily="49" charset="-122"/>
                <a:ea typeface="幼圆" panose="02010509060101010101" pitchFamily="49" charset="-122"/>
              </a:rPr>
              <a:t>月</a:t>
            </a:r>
            <a:r>
              <a:rPr lang="en-US" altLang="zh-CN" sz="1600" b="1">
                <a:latin typeface="幼圆" panose="02010509060101010101" pitchFamily="49" charset="-122"/>
                <a:ea typeface="幼圆" panose="02010509060101010101" pitchFamily="49" charset="-122"/>
              </a:rPr>
              <a:t>26</a:t>
            </a:r>
            <a:r>
              <a:rPr lang="zh-CN" altLang="en-US" sz="1600" b="1">
                <a:latin typeface="幼圆" panose="02010509060101010101" pitchFamily="49" charset="-122"/>
                <a:ea typeface="幼圆" panose="02010509060101010101" pitchFamily="49" charset="-122"/>
              </a:rPr>
              <a:t>日，陈毅在</a:t>
            </a:r>
            <a:r>
              <a:rPr lang="en-US" altLang="zh-CN" sz="1600" b="1">
                <a:latin typeface="幼圆" panose="02010509060101010101" pitchFamily="49" charset="-122"/>
                <a:ea typeface="幼圆" panose="02010509060101010101" pitchFamily="49" charset="-122"/>
              </a:rPr>
              <a:t>《</a:t>
            </a:r>
            <a:r>
              <a:rPr lang="zh-CN" altLang="en-US" sz="1600" b="1">
                <a:latin typeface="幼圆" panose="02010509060101010101" pitchFamily="49" charset="-122"/>
                <a:ea typeface="幼圆" panose="02010509060101010101" pitchFamily="49" charset="-122"/>
              </a:rPr>
              <a:t>人民日报</a:t>
            </a:r>
            <a:r>
              <a:rPr lang="en-US" altLang="zh-CN" sz="1600" b="1">
                <a:latin typeface="幼圆" panose="02010509060101010101" pitchFamily="49" charset="-122"/>
                <a:ea typeface="幼圆" panose="02010509060101010101" pitchFamily="49" charset="-122"/>
              </a:rPr>
              <a:t>》</a:t>
            </a:r>
            <a:r>
              <a:rPr lang="zh-CN" altLang="en-US" sz="1600" b="1">
                <a:latin typeface="幼圆" panose="02010509060101010101" pitchFamily="49" charset="-122"/>
                <a:ea typeface="幼圆" panose="02010509060101010101" pitchFamily="49" charset="-122"/>
              </a:rPr>
              <a:t>上发表文章， 声称他陪西哈努克亲王到广州时，在广东番禺亲眼见到了亩产</a:t>
            </a:r>
            <a:r>
              <a:rPr lang="en-US" altLang="zh-CN" sz="1600" b="1">
                <a:solidFill>
                  <a:srgbClr val="CC0000"/>
                </a:solidFill>
                <a:latin typeface="幼圆" panose="02010509060101010101" pitchFamily="49" charset="-122"/>
                <a:ea typeface="幼圆" panose="02010509060101010101" pitchFamily="49" charset="-122"/>
              </a:rPr>
              <a:t>100</a:t>
            </a:r>
            <a:r>
              <a:rPr lang="zh-CN" altLang="en-US" sz="1600" b="1">
                <a:solidFill>
                  <a:srgbClr val="CC0000"/>
                </a:solidFill>
                <a:latin typeface="幼圆" panose="02010509060101010101" pitchFamily="49" charset="-122"/>
                <a:ea typeface="幼圆" panose="02010509060101010101" pitchFamily="49" charset="-122"/>
              </a:rPr>
              <a:t>万斤</a:t>
            </a:r>
            <a:r>
              <a:rPr lang="zh-CN" altLang="en-US" sz="1600" b="1">
                <a:latin typeface="幼圆" panose="02010509060101010101" pitchFamily="49" charset="-122"/>
                <a:ea typeface="幼圆" panose="02010509060101010101" pitchFamily="49" charset="-122"/>
              </a:rPr>
              <a:t>蕃薯，</a:t>
            </a:r>
            <a:r>
              <a:rPr lang="en-US" altLang="zh-CN" sz="1600" b="1">
                <a:solidFill>
                  <a:srgbClr val="CC0000"/>
                </a:solidFill>
                <a:latin typeface="幼圆" panose="02010509060101010101" pitchFamily="49" charset="-122"/>
                <a:ea typeface="幼圆" panose="02010509060101010101" pitchFamily="49" charset="-122"/>
              </a:rPr>
              <a:t>60</a:t>
            </a:r>
            <a:r>
              <a:rPr lang="zh-CN" altLang="en-US" sz="1600" b="1">
                <a:solidFill>
                  <a:srgbClr val="CC0000"/>
                </a:solidFill>
                <a:latin typeface="幼圆" panose="02010509060101010101" pitchFamily="49" charset="-122"/>
                <a:ea typeface="幼圆" panose="02010509060101010101" pitchFamily="49" charset="-122"/>
              </a:rPr>
              <a:t>万斤</a:t>
            </a:r>
            <a:r>
              <a:rPr lang="zh-CN" altLang="en-US" sz="1600" b="1">
                <a:latin typeface="幼圆" panose="02010509060101010101" pitchFamily="49" charset="-122"/>
                <a:ea typeface="幼圆" panose="02010509060101010101" pitchFamily="49" charset="-122"/>
              </a:rPr>
              <a:t>甘蔗，</a:t>
            </a:r>
            <a:r>
              <a:rPr lang="en-US" altLang="zh-CN" sz="1600" b="1">
                <a:solidFill>
                  <a:srgbClr val="CC0000"/>
                </a:solidFill>
                <a:latin typeface="幼圆" panose="02010509060101010101" pitchFamily="49" charset="-122"/>
                <a:ea typeface="幼圆" panose="02010509060101010101" pitchFamily="49" charset="-122"/>
              </a:rPr>
              <a:t>5</a:t>
            </a:r>
            <a:r>
              <a:rPr lang="zh-CN" altLang="en-US" sz="1600" b="1">
                <a:solidFill>
                  <a:srgbClr val="CC0000"/>
                </a:solidFill>
                <a:latin typeface="幼圆" panose="02010509060101010101" pitchFamily="49" charset="-122"/>
                <a:ea typeface="幼圆" panose="02010509060101010101" pitchFamily="49" charset="-122"/>
              </a:rPr>
              <a:t>万斤</a:t>
            </a:r>
            <a:r>
              <a:rPr lang="zh-CN" altLang="en-US" sz="1600" b="1">
                <a:latin typeface="幼圆" panose="02010509060101010101" pitchFamily="49" charset="-122"/>
                <a:ea typeface="幼圆" panose="02010509060101010101" pitchFamily="49" charset="-122"/>
              </a:rPr>
              <a:t>水稻的高产试验田。</a:t>
            </a:r>
          </a:p>
        </p:txBody>
      </p:sp>
      <p:pic>
        <p:nvPicPr>
          <p:cNvPr id="21506" name="图片 148484" descr="200610231132818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924675" y="2273300"/>
            <a:ext cx="3240088" cy="231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8486" name="矩形 148485"/>
          <p:cNvSpPr/>
          <p:nvPr/>
        </p:nvSpPr>
        <p:spPr>
          <a:xfrm>
            <a:off x="6821488" y="5083063"/>
            <a:ext cx="3856037" cy="644525"/>
          </a:xfrm>
          <a:prstGeom prst="rect">
            <a:avLst/>
          </a:prstGeom>
          <a:solidFill>
            <a:schemeClr val="accent3">
              <a:lumMod val="95000"/>
            </a:schemeClr>
          </a:solidFill>
          <a:ln w="9525">
            <a:noFill/>
          </a:ln>
        </p:spPr>
        <p:txBody>
          <a:bodyPr>
            <a:spAutoFit/>
          </a:bodyPr>
          <a:lstStyle/>
          <a:p>
            <a:pPr fontAlgn="t">
              <a:defRPr/>
            </a:pPr>
            <a:r>
              <a:rPr lang="zh-CN" altLang="en-US" b="1" noProof="1">
                <a:solidFill>
                  <a:schemeClr val="accent2"/>
                </a:solidFill>
                <a:effectLst>
                  <a:outerShdw blurRad="38100" dist="38100" dir="2700000">
                    <a:srgbClr val="C0C0C0"/>
                  </a:outerShdw>
                </a:effectLst>
                <a:latin typeface="楷体" panose="02010609060101010101" pitchFamily="49" charset="-122"/>
                <a:ea typeface="楷体" panose="02010609060101010101" pitchFamily="49" charset="-122"/>
                <a:cs typeface="楷体" panose="02010609060101010101" pitchFamily="49" charset="-122"/>
                <a:sym typeface="+mn-ea"/>
              </a:rPr>
              <a:t>陈毅（</a:t>
            </a:r>
            <a:r>
              <a:rPr lang="en-US" altLang="zh-CN" b="1" noProof="1">
                <a:solidFill>
                  <a:schemeClr val="accent2"/>
                </a:solidFill>
                <a:effectLst>
                  <a:outerShdw blurRad="38100" dist="38100" dir="2700000">
                    <a:srgbClr val="C0C0C0"/>
                  </a:outerShdw>
                </a:effectLst>
                <a:latin typeface="楷体" panose="02010609060101010101" pitchFamily="49" charset="-122"/>
                <a:ea typeface="楷体" panose="02010609060101010101" pitchFamily="49" charset="-122"/>
                <a:cs typeface="楷体" panose="02010609060101010101" pitchFamily="49" charset="-122"/>
                <a:sym typeface="+mn-ea"/>
              </a:rPr>
              <a:t>1901-1972) </a:t>
            </a:r>
            <a:r>
              <a:rPr lang="zh-CN" altLang="en-US" b="1" noProof="1">
                <a:solidFill>
                  <a:schemeClr val="accent2"/>
                </a:solidFill>
                <a:effectLst>
                  <a:outerShdw blurRad="38100" dist="38100" dir="2700000">
                    <a:srgbClr val="C0C0C0"/>
                  </a:outerShdw>
                </a:effectLst>
                <a:latin typeface="楷体" panose="02010609060101010101" pitchFamily="49" charset="-122"/>
                <a:ea typeface="楷体" panose="02010609060101010101" pitchFamily="49" charset="-122"/>
                <a:cs typeface="楷体" panose="02010609060101010101" pitchFamily="49" charset="-122"/>
                <a:sym typeface="+mn-ea"/>
              </a:rPr>
              <a:t>国务院副总理</a:t>
            </a:r>
            <a:r>
              <a:rPr lang="en-US" altLang="zh-CN" b="1" noProof="1">
                <a:solidFill>
                  <a:schemeClr val="accent2"/>
                </a:solidFill>
                <a:effectLst>
                  <a:outerShdw blurRad="38100" dist="38100" dir="2700000">
                    <a:srgbClr val="C0C0C0"/>
                  </a:outerShdw>
                </a:effectLst>
                <a:latin typeface="楷体" panose="02010609060101010101" pitchFamily="49" charset="-122"/>
                <a:ea typeface="楷体" panose="02010609060101010101" pitchFamily="49" charset="-122"/>
                <a:cs typeface="楷体" panose="02010609060101010101" pitchFamily="49" charset="-122"/>
                <a:sym typeface="+mn-ea"/>
              </a:rPr>
              <a:t>(1954-1972)</a:t>
            </a:r>
            <a:r>
              <a:rPr lang="zh-CN" altLang="en-US" b="1" noProof="1">
                <a:solidFill>
                  <a:schemeClr val="accent2"/>
                </a:solidFill>
                <a:effectLst>
                  <a:outerShdw blurRad="38100" dist="38100" dir="2700000">
                    <a:srgbClr val="C0C0C0"/>
                  </a:outerShdw>
                </a:effectLst>
                <a:latin typeface="楷体" panose="02010609060101010101" pitchFamily="49" charset="-122"/>
                <a:ea typeface="楷体" panose="02010609060101010101" pitchFamily="49" charset="-122"/>
                <a:cs typeface="楷体" panose="02010609060101010101" pitchFamily="49" charset="-122"/>
                <a:sym typeface="+mn-ea"/>
              </a:rPr>
              <a:t>兼外交部长</a:t>
            </a:r>
            <a:r>
              <a:rPr lang="en-US" altLang="zh-CN" b="1" noProof="1">
                <a:solidFill>
                  <a:schemeClr val="accent2"/>
                </a:solidFill>
                <a:effectLst>
                  <a:outerShdw blurRad="38100" dist="38100" dir="2700000">
                    <a:srgbClr val="C0C0C0"/>
                  </a:outerShdw>
                </a:effectLst>
                <a:latin typeface="楷体" panose="02010609060101010101" pitchFamily="49" charset="-122"/>
                <a:ea typeface="楷体" panose="02010609060101010101" pitchFamily="49" charset="-122"/>
                <a:cs typeface="楷体" panose="02010609060101010101" pitchFamily="49" charset="-122"/>
                <a:sym typeface="+mn-ea"/>
              </a:rPr>
              <a:t>(1958-1972)</a:t>
            </a:r>
          </a:p>
        </p:txBody>
      </p:sp>
      <p:sp>
        <p:nvSpPr>
          <p:cNvPr id="17416" name="矩形 148495"/>
          <p:cNvSpPr/>
          <p:nvPr/>
        </p:nvSpPr>
        <p:spPr>
          <a:xfrm>
            <a:off x="1418310" y="628912"/>
            <a:ext cx="5081588" cy="6086475"/>
          </a:xfrm>
          <a:prstGeom prst="rect">
            <a:avLst/>
          </a:prstGeom>
          <a:solidFill>
            <a:schemeClr val="accent3">
              <a:lumMod val="95000"/>
            </a:schemeClr>
          </a:solidFill>
          <a:ln w="19050">
            <a:solidFill>
              <a:schemeClr val="accent1"/>
            </a:solidFill>
          </a:ln>
        </p:spPr>
        <p:txBody>
          <a:bodyPr anchor="ctr"/>
          <a:lstStyle/>
          <a:p>
            <a:pPr>
              <a:lnSpc>
                <a:spcPct val="125000"/>
              </a:lnSpc>
              <a:defRPr/>
            </a:pPr>
            <a:r>
              <a:rPr lang="en-US" altLang="zh-CN" sz="1600" b="1" noProof="1">
                <a:solidFill>
                  <a:srgbClr val="0000FF"/>
                </a:solidFill>
                <a:latin typeface="楷体_GB2312" pitchFamily="49" charset="-122"/>
                <a:ea typeface="楷体_GB2312" pitchFamily="49" charset="-122"/>
              </a:rPr>
              <a:t>  </a:t>
            </a:r>
            <a:r>
              <a:rPr lang="en-US" altLang="zh-CN" sz="1600" b="1" noProof="1">
                <a:solidFill>
                  <a:srgbClr val="0000FF"/>
                </a:solidFill>
                <a:latin typeface="楷体" panose="02010609060101010101" pitchFamily="49" charset="-122"/>
                <a:ea typeface="楷体" panose="02010609060101010101" pitchFamily="49" charset="-122"/>
              </a:rPr>
              <a:t> 1958</a:t>
            </a:r>
            <a:r>
              <a:rPr lang="zh-CN" altLang="en-US" sz="1600" b="1" noProof="1">
                <a:solidFill>
                  <a:srgbClr val="0000FF"/>
                </a:solidFill>
                <a:latin typeface="楷体" panose="02010609060101010101" pitchFamily="49" charset="-122"/>
                <a:ea typeface="楷体" panose="02010609060101010101" pitchFamily="49" charset="-122"/>
              </a:rPr>
              <a:t>年</a:t>
            </a:r>
            <a:r>
              <a:rPr lang="en-US" altLang="zh-CN" sz="1600" b="1" noProof="1">
                <a:solidFill>
                  <a:srgbClr val="0000FF"/>
                </a:solidFill>
                <a:latin typeface="楷体" panose="02010609060101010101" pitchFamily="49" charset="-122"/>
                <a:ea typeface="楷体" panose="02010609060101010101" pitchFamily="49" charset="-122"/>
              </a:rPr>
              <a:t>6</a:t>
            </a:r>
            <a:r>
              <a:rPr lang="zh-CN" altLang="en-US" sz="1600" b="1" noProof="1">
                <a:solidFill>
                  <a:srgbClr val="0000FF"/>
                </a:solidFill>
                <a:latin typeface="楷体" panose="02010609060101010101" pitchFamily="49" charset="-122"/>
                <a:ea typeface="楷体" panose="02010609060101010101" pitchFamily="49" charset="-122"/>
              </a:rPr>
              <a:t>月</a:t>
            </a:r>
            <a:r>
              <a:rPr lang="en-US" altLang="zh-CN" sz="1600" b="1" noProof="1">
                <a:solidFill>
                  <a:srgbClr val="0000FF"/>
                </a:solidFill>
                <a:latin typeface="楷体" panose="02010609060101010101" pitchFamily="49" charset="-122"/>
                <a:ea typeface="楷体" panose="02010609060101010101" pitchFamily="49" charset="-122"/>
              </a:rPr>
              <a:t>8</a:t>
            </a:r>
            <a:r>
              <a:rPr lang="zh-CN" altLang="en-US" sz="1600" b="1" noProof="1">
                <a:solidFill>
                  <a:srgbClr val="0000FF"/>
                </a:solidFill>
                <a:latin typeface="楷体" panose="02010609060101010101" pitchFamily="49" charset="-122"/>
                <a:ea typeface="楷体" panose="02010609060101010101" pitchFamily="49" charset="-122"/>
              </a:rPr>
              <a:t>日，</a:t>
            </a:r>
            <a:r>
              <a:rPr lang="en-US" altLang="zh-CN" sz="1600" b="1" noProof="1">
                <a:solidFill>
                  <a:srgbClr val="0000FF"/>
                </a:solidFill>
                <a:latin typeface="楷体" panose="02010609060101010101" pitchFamily="49" charset="-122"/>
                <a:ea typeface="楷体" panose="02010609060101010101" pitchFamily="49" charset="-122"/>
              </a:rPr>
              <a:t>《</a:t>
            </a:r>
            <a:r>
              <a:rPr lang="zh-CN" altLang="en-US" sz="1600" b="1" noProof="1">
                <a:solidFill>
                  <a:srgbClr val="0000FF"/>
                </a:solidFill>
                <a:latin typeface="楷体" panose="02010609060101010101" pitchFamily="49" charset="-122"/>
                <a:ea typeface="楷体" panose="02010609060101010101" pitchFamily="49" charset="-122"/>
              </a:rPr>
              <a:t>人民日报</a:t>
            </a:r>
            <a:r>
              <a:rPr lang="en-US" altLang="zh-CN" sz="1600" b="1" noProof="1">
                <a:solidFill>
                  <a:srgbClr val="0000FF"/>
                </a:solidFill>
                <a:latin typeface="楷体" panose="02010609060101010101" pitchFamily="49" charset="-122"/>
                <a:ea typeface="楷体" panose="02010609060101010101" pitchFamily="49" charset="-122"/>
              </a:rPr>
              <a:t>》</a:t>
            </a:r>
            <a:r>
              <a:rPr lang="zh-CN" altLang="en-US" sz="1600" b="1" noProof="1">
                <a:solidFill>
                  <a:srgbClr val="0000FF"/>
                </a:solidFill>
                <a:latin typeface="楷体" panose="02010609060101010101" pitchFamily="49" charset="-122"/>
                <a:ea typeface="楷体" panose="02010609060101010101" pitchFamily="49" charset="-122"/>
              </a:rPr>
              <a:t>首先在一版头条位置以醒目大字标题报道：河南省遂平县卫星农业社</a:t>
            </a:r>
            <a:r>
              <a:rPr lang="en-US" altLang="zh-CN" sz="1600" b="1" noProof="1">
                <a:solidFill>
                  <a:srgbClr val="0000FF"/>
                </a:solidFill>
                <a:latin typeface="楷体" panose="02010609060101010101" pitchFamily="49" charset="-122"/>
                <a:ea typeface="楷体" panose="02010609060101010101" pitchFamily="49" charset="-122"/>
              </a:rPr>
              <a:t>5</a:t>
            </a:r>
            <a:r>
              <a:rPr lang="zh-CN" altLang="en-US" sz="1600" b="1" noProof="1">
                <a:solidFill>
                  <a:srgbClr val="0000FF"/>
                </a:solidFill>
                <a:latin typeface="楷体" panose="02010609060101010101" pitchFamily="49" charset="-122"/>
                <a:ea typeface="楷体" panose="02010609060101010101" pitchFamily="49" charset="-122"/>
              </a:rPr>
              <a:t>亩小麦</a:t>
            </a:r>
            <a:r>
              <a:rPr lang="zh-CN" altLang="en-US" sz="1600" b="1" noProof="1">
                <a:solidFill>
                  <a:srgbClr val="FF0000"/>
                </a:solidFill>
                <a:latin typeface="楷体" panose="02010609060101010101" pitchFamily="49" charset="-122"/>
                <a:ea typeface="楷体" panose="02010609060101010101" pitchFamily="49" charset="-122"/>
              </a:rPr>
              <a:t>亩产</a:t>
            </a:r>
            <a:r>
              <a:rPr lang="en-US" altLang="zh-CN" sz="1600" b="1" noProof="1">
                <a:solidFill>
                  <a:srgbClr val="FF0000"/>
                </a:solidFill>
                <a:latin typeface="楷体" panose="02010609060101010101" pitchFamily="49" charset="-122"/>
                <a:ea typeface="楷体" panose="02010609060101010101" pitchFamily="49" charset="-122"/>
              </a:rPr>
              <a:t>2105</a:t>
            </a:r>
            <a:r>
              <a:rPr lang="zh-CN" altLang="en-US" sz="1600" b="1" noProof="1">
                <a:solidFill>
                  <a:srgbClr val="FF0000"/>
                </a:solidFill>
                <a:latin typeface="楷体" panose="02010609060101010101" pitchFamily="49" charset="-122"/>
                <a:ea typeface="楷体" panose="02010609060101010101" pitchFamily="49" charset="-122"/>
              </a:rPr>
              <a:t>斤</a:t>
            </a:r>
            <a:r>
              <a:rPr lang="zh-CN" altLang="en-US" sz="1600" b="1" noProof="1">
                <a:solidFill>
                  <a:srgbClr val="0000FF"/>
                </a:solidFill>
                <a:latin typeface="楷体" panose="02010609060101010101" pitchFamily="49" charset="-122"/>
                <a:ea typeface="楷体" panose="02010609060101010101" pitchFamily="49" charset="-122"/>
              </a:rPr>
              <a:t>；</a:t>
            </a:r>
            <a:r>
              <a:rPr lang="en-US" altLang="zh-CN" sz="1600" b="1" noProof="1">
                <a:solidFill>
                  <a:srgbClr val="0000FF"/>
                </a:solidFill>
                <a:latin typeface="楷体" panose="02010609060101010101" pitchFamily="49" charset="-122"/>
                <a:ea typeface="楷体" panose="02010609060101010101" pitchFamily="49" charset="-122"/>
              </a:rPr>
              <a:t>4</a:t>
            </a:r>
            <a:r>
              <a:rPr lang="zh-CN" altLang="en-US" sz="1600" b="1" noProof="1">
                <a:solidFill>
                  <a:srgbClr val="0000FF"/>
                </a:solidFill>
                <a:latin typeface="楷体" panose="02010609060101010101" pitchFamily="49" charset="-122"/>
                <a:ea typeface="楷体" panose="02010609060101010101" pitchFamily="49" charset="-122"/>
              </a:rPr>
              <a:t>天后又报道该社放出第二颗卫星</a:t>
            </a:r>
            <a:r>
              <a:rPr lang="en-US" altLang="zh-CN" sz="1600" b="1" noProof="1">
                <a:solidFill>
                  <a:srgbClr val="0000FF"/>
                </a:solidFill>
                <a:latin typeface="楷体" panose="02010609060101010101" pitchFamily="49" charset="-122"/>
                <a:ea typeface="楷体" panose="02010609060101010101" pitchFamily="49" charset="-122"/>
              </a:rPr>
              <a:t>—2.9</a:t>
            </a:r>
            <a:r>
              <a:rPr lang="zh-CN" altLang="en-US" sz="1600" b="1" noProof="1">
                <a:solidFill>
                  <a:srgbClr val="0000FF"/>
                </a:solidFill>
                <a:latin typeface="楷体" panose="02010609060101010101" pitchFamily="49" charset="-122"/>
                <a:ea typeface="楷体" panose="02010609060101010101" pitchFamily="49" charset="-122"/>
              </a:rPr>
              <a:t>亩小麦试验田，</a:t>
            </a:r>
            <a:r>
              <a:rPr lang="zh-CN" altLang="en-US" sz="1600" b="1" noProof="1">
                <a:solidFill>
                  <a:srgbClr val="CC0000"/>
                </a:solidFill>
                <a:latin typeface="楷体" panose="02010609060101010101" pitchFamily="49" charset="-122"/>
                <a:ea typeface="楷体" panose="02010609060101010101" pitchFamily="49" charset="-122"/>
              </a:rPr>
              <a:t>亩产达</a:t>
            </a:r>
            <a:r>
              <a:rPr lang="en-US" altLang="zh-CN" sz="1600" b="1" noProof="1">
                <a:solidFill>
                  <a:srgbClr val="CC0000"/>
                </a:solidFill>
                <a:latin typeface="楷体" panose="02010609060101010101" pitchFamily="49" charset="-122"/>
                <a:ea typeface="楷体" panose="02010609060101010101" pitchFamily="49" charset="-122"/>
              </a:rPr>
              <a:t>3530</a:t>
            </a:r>
            <a:r>
              <a:rPr lang="zh-CN" altLang="en-US" sz="1600" b="1" noProof="1">
                <a:solidFill>
                  <a:srgbClr val="CC0000"/>
                </a:solidFill>
                <a:latin typeface="楷体" panose="02010609060101010101" pitchFamily="49" charset="-122"/>
                <a:ea typeface="楷体" panose="02010609060101010101" pitchFamily="49" charset="-122"/>
              </a:rPr>
              <a:t>斤</a:t>
            </a:r>
            <a:r>
              <a:rPr lang="zh-CN" altLang="en-US" sz="1600" b="1" noProof="1">
                <a:solidFill>
                  <a:srgbClr val="0000FF"/>
                </a:solidFill>
                <a:latin typeface="楷体" panose="02010609060101010101" pitchFamily="49" charset="-122"/>
                <a:ea typeface="楷体" panose="02010609060101010101" pitchFamily="49" charset="-122"/>
              </a:rPr>
              <a:t>；并发表社论祝贺。</a:t>
            </a:r>
            <a:r>
              <a:rPr lang="zh-CN" altLang="en-US" sz="1600" b="1" dirty="0">
                <a:solidFill>
                  <a:srgbClr val="0000FF"/>
                </a:solidFill>
                <a:latin typeface="楷体" panose="02010609060101010101" pitchFamily="49" charset="-122"/>
                <a:ea typeface="楷体" panose="02010609060101010101" pitchFamily="49" charset="-122"/>
              </a:rPr>
              <a:t/>
            </a:r>
            <a:br>
              <a:rPr lang="zh-CN" altLang="en-US" sz="1600" b="1" dirty="0">
                <a:solidFill>
                  <a:srgbClr val="0000FF"/>
                </a:solidFill>
                <a:latin typeface="楷体" panose="02010609060101010101" pitchFamily="49" charset="-122"/>
                <a:ea typeface="楷体" panose="02010609060101010101" pitchFamily="49" charset="-122"/>
              </a:rPr>
            </a:br>
            <a:r>
              <a:rPr lang="zh-CN" altLang="en-US" sz="1600" b="1" noProof="1">
                <a:solidFill>
                  <a:srgbClr val="0000FF"/>
                </a:solidFill>
                <a:latin typeface="楷体" panose="02010609060101010101" pitchFamily="49" charset="-122"/>
                <a:ea typeface="楷体" panose="02010609060101010101" pitchFamily="49" charset="-122"/>
              </a:rPr>
              <a:t>  </a:t>
            </a:r>
            <a:r>
              <a:rPr lang="en-US" altLang="zh-CN" sz="1600" b="1" noProof="1">
                <a:solidFill>
                  <a:srgbClr val="0000FF"/>
                </a:solidFill>
                <a:latin typeface="楷体" panose="02010609060101010101" pitchFamily="49" charset="-122"/>
                <a:ea typeface="楷体" panose="02010609060101010101" pitchFamily="49" charset="-122"/>
              </a:rPr>
              <a:t>《</a:t>
            </a:r>
            <a:r>
              <a:rPr lang="zh-CN" altLang="en-US" sz="1600" b="1" noProof="1">
                <a:solidFill>
                  <a:srgbClr val="0000FF"/>
                </a:solidFill>
                <a:latin typeface="楷体" panose="02010609060101010101" pitchFamily="49" charset="-122"/>
                <a:ea typeface="楷体" panose="02010609060101010101" pitchFamily="49" charset="-122"/>
              </a:rPr>
              <a:t>人民日报</a:t>
            </a:r>
            <a:r>
              <a:rPr lang="en-US" altLang="zh-CN" sz="1600" b="1" noProof="1">
                <a:solidFill>
                  <a:srgbClr val="0000FF"/>
                </a:solidFill>
                <a:latin typeface="楷体" panose="02010609060101010101" pitchFamily="49" charset="-122"/>
                <a:ea typeface="楷体" panose="02010609060101010101" pitchFamily="49" charset="-122"/>
              </a:rPr>
              <a:t>》</a:t>
            </a:r>
            <a:r>
              <a:rPr lang="zh-CN" altLang="en-US" sz="1600" b="1" noProof="1">
                <a:solidFill>
                  <a:srgbClr val="0000FF"/>
                </a:solidFill>
                <a:latin typeface="楷体" panose="02010609060101010101" pitchFamily="49" charset="-122"/>
                <a:ea typeface="楷体" panose="02010609060101010101" pitchFamily="49" charset="-122"/>
              </a:rPr>
              <a:t>抢在前面，新华社也不甘落后。</a:t>
            </a:r>
            <a:r>
              <a:rPr lang="en-US" altLang="zh-CN" sz="1600" b="1" noProof="1">
                <a:solidFill>
                  <a:srgbClr val="0000FF"/>
                </a:solidFill>
                <a:latin typeface="楷体" panose="02010609060101010101" pitchFamily="49" charset="-122"/>
                <a:ea typeface="楷体" panose="02010609060101010101" pitchFamily="49" charset="-122"/>
              </a:rPr>
              <a:t>6</a:t>
            </a:r>
            <a:r>
              <a:rPr lang="zh-CN" altLang="en-US" sz="1600" b="1" noProof="1">
                <a:solidFill>
                  <a:srgbClr val="0000FF"/>
                </a:solidFill>
                <a:latin typeface="楷体" panose="02010609060101010101" pitchFamily="49" charset="-122"/>
                <a:ea typeface="楷体" panose="02010609060101010101" pitchFamily="49" charset="-122"/>
              </a:rPr>
              <a:t>月</a:t>
            </a:r>
            <a:r>
              <a:rPr lang="en-US" altLang="zh-CN" sz="1600" b="1" noProof="1">
                <a:solidFill>
                  <a:srgbClr val="0000FF"/>
                </a:solidFill>
                <a:latin typeface="楷体" panose="02010609060101010101" pitchFamily="49" charset="-122"/>
                <a:ea typeface="楷体" panose="02010609060101010101" pitchFamily="49" charset="-122"/>
              </a:rPr>
              <a:t>16</a:t>
            </a:r>
            <a:r>
              <a:rPr lang="zh-CN" altLang="en-US" sz="1600" b="1" noProof="1">
                <a:solidFill>
                  <a:srgbClr val="0000FF"/>
                </a:solidFill>
                <a:latin typeface="楷体" panose="02010609060101010101" pitchFamily="49" charset="-122"/>
                <a:ea typeface="楷体" panose="02010609060101010101" pitchFamily="49" charset="-122"/>
              </a:rPr>
              <a:t>日，新华社报道湖南省谷城县星光农业社小麦试验田</a:t>
            </a:r>
            <a:r>
              <a:rPr lang="zh-CN" altLang="en-US" sz="1600" b="1" noProof="1">
                <a:solidFill>
                  <a:srgbClr val="FF0000"/>
                </a:solidFill>
                <a:latin typeface="楷体" panose="02010609060101010101" pitchFamily="49" charset="-122"/>
                <a:ea typeface="楷体" panose="02010609060101010101" pitchFamily="49" charset="-122"/>
              </a:rPr>
              <a:t>亩产</a:t>
            </a:r>
            <a:r>
              <a:rPr lang="en-US" altLang="zh-CN" sz="1600" b="1" noProof="1">
                <a:solidFill>
                  <a:srgbClr val="CC0000"/>
                </a:solidFill>
                <a:latin typeface="楷体" panose="02010609060101010101" pitchFamily="49" charset="-122"/>
                <a:ea typeface="楷体" panose="02010609060101010101" pitchFamily="49" charset="-122"/>
              </a:rPr>
              <a:t>4353</a:t>
            </a:r>
            <a:r>
              <a:rPr lang="zh-CN" altLang="en-US" sz="1600" b="1" noProof="1">
                <a:solidFill>
                  <a:srgbClr val="FF0000"/>
                </a:solidFill>
                <a:latin typeface="楷体" panose="02010609060101010101" pitchFamily="49" charset="-122"/>
                <a:ea typeface="楷体" panose="02010609060101010101" pitchFamily="49" charset="-122"/>
              </a:rPr>
              <a:t>斤</a:t>
            </a:r>
            <a:r>
              <a:rPr lang="zh-CN" altLang="en-US" sz="1600" b="1" noProof="1">
                <a:solidFill>
                  <a:srgbClr val="0000FF"/>
                </a:solidFill>
                <a:latin typeface="楷体" panose="02010609060101010101" pitchFamily="49" charset="-122"/>
                <a:ea typeface="楷体" panose="02010609060101010101" pitchFamily="49" charset="-122"/>
              </a:rPr>
              <a:t>。</a:t>
            </a:r>
            <a:r>
              <a:rPr lang="zh-CN" altLang="en-US" sz="1600" b="1" dirty="0">
                <a:solidFill>
                  <a:srgbClr val="0000FF"/>
                </a:solidFill>
                <a:latin typeface="楷体" panose="02010609060101010101" pitchFamily="49" charset="-122"/>
                <a:ea typeface="楷体" panose="02010609060101010101" pitchFamily="49" charset="-122"/>
              </a:rPr>
              <a:t/>
            </a:r>
            <a:br>
              <a:rPr lang="zh-CN" altLang="en-US" sz="1600" b="1" dirty="0">
                <a:solidFill>
                  <a:srgbClr val="0000FF"/>
                </a:solidFill>
                <a:latin typeface="楷体" panose="02010609060101010101" pitchFamily="49" charset="-122"/>
                <a:ea typeface="楷体" panose="02010609060101010101" pitchFamily="49" charset="-122"/>
              </a:rPr>
            </a:br>
            <a:r>
              <a:rPr lang="zh-CN" altLang="en-US" sz="1600" b="1" noProof="1">
                <a:solidFill>
                  <a:srgbClr val="0000FF"/>
                </a:solidFill>
                <a:latin typeface="楷体" panose="02010609060101010101" pitchFamily="49" charset="-122"/>
                <a:ea typeface="楷体" panose="02010609060101010101" pitchFamily="49" charset="-122"/>
              </a:rPr>
              <a:t>   此后互相攀比、扶摇直上，高产卫星越放越大。</a:t>
            </a:r>
            <a:r>
              <a:rPr lang="en-US" altLang="zh-CN" sz="1600" b="1" noProof="1">
                <a:solidFill>
                  <a:srgbClr val="0000FF"/>
                </a:solidFill>
                <a:latin typeface="楷体" panose="02010609060101010101" pitchFamily="49" charset="-122"/>
                <a:ea typeface="楷体" panose="02010609060101010101" pitchFamily="49" charset="-122"/>
              </a:rPr>
              <a:t>7</a:t>
            </a:r>
            <a:r>
              <a:rPr lang="zh-CN" altLang="en-US" sz="1600" b="1" noProof="1">
                <a:solidFill>
                  <a:srgbClr val="0000FF"/>
                </a:solidFill>
                <a:latin typeface="楷体" panose="02010609060101010101" pitchFamily="49" charset="-122"/>
                <a:ea typeface="楷体" panose="02010609060101010101" pitchFamily="49" charset="-122"/>
              </a:rPr>
              <a:t>月</a:t>
            </a:r>
            <a:r>
              <a:rPr lang="en-US" altLang="zh-CN" sz="1600" b="1" noProof="1">
                <a:solidFill>
                  <a:srgbClr val="0000FF"/>
                </a:solidFill>
                <a:latin typeface="楷体" panose="02010609060101010101" pitchFamily="49" charset="-122"/>
                <a:ea typeface="楷体" panose="02010609060101010101" pitchFamily="49" charset="-122"/>
              </a:rPr>
              <a:t>12</a:t>
            </a:r>
            <a:r>
              <a:rPr lang="zh-CN" altLang="en-US" sz="1600" b="1" noProof="1">
                <a:solidFill>
                  <a:srgbClr val="0000FF"/>
                </a:solidFill>
                <a:latin typeface="楷体" panose="02010609060101010101" pitchFamily="49" charset="-122"/>
                <a:ea typeface="楷体" panose="02010609060101010101" pitchFamily="49" charset="-122"/>
              </a:rPr>
              <a:t>日，</a:t>
            </a:r>
            <a:r>
              <a:rPr lang="en-US" altLang="zh-CN" sz="1600" b="1" noProof="1">
                <a:solidFill>
                  <a:srgbClr val="0000FF"/>
                </a:solidFill>
                <a:latin typeface="楷体" panose="02010609060101010101" pitchFamily="49" charset="-122"/>
                <a:ea typeface="楷体" panose="02010609060101010101" pitchFamily="49" charset="-122"/>
              </a:rPr>
              <a:t>《</a:t>
            </a:r>
            <a:r>
              <a:rPr lang="zh-CN" altLang="en-US" sz="1600" b="1" noProof="1">
                <a:solidFill>
                  <a:srgbClr val="0000FF"/>
                </a:solidFill>
                <a:latin typeface="楷体" panose="02010609060101010101" pitchFamily="49" charset="-122"/>
                <a:ea typeface="楷体" panose="02010609060101010101" pitchFamily="49" charset="-122"/>
              </a:rPr>
              <a:t>人民日报</a:t>
            </a:r>
            <a:r>
              <a:rPr lang="en-US" altLang="zh-CN" sz="1600" b="1" noProof="1">
                <a:solidFill>
                  <a:srgbClr val="0000FF"/>
                </a:solidFill>
                <a:latin typeface="楷体" panose="02010609060101010101" pitchFamily="49" charset="-122"/>
                <a:ea typeface="楷体" panose="02010609060101010101" pitchFamily="49" charset="-122"/>
              </a:rPr>
              <a:t>》</a:t>
            </a:r>
            <a:r>
              <a:rPr lang="zh-CN" altLang="en-US" sz="1600" b="1" noProof="1">
                <a:solidFill>
                  <a:srgbClr val="0000FF"/>
                </a:solidFill>
                <a:latin typeface="楷体" panose="02010609060101010101" pitchFamily="49" charset="-122"/>
                <a:ea typeface="楷体" panose="02010609060101010101" pitchFamily="49" charset="-122"/>
              </a:rPr>
              <a:t>报道河南省西平县城关镇小麦</a:t>
            </a:r>
            <a:r>
              <a:rPr lang="zh-CN" altLang="en-US" sz="1600" b="1" noProof="1">
                <a:solidFill>
                  <a:srgbClr val="FF0000"/>
                </a:solidFill>
                <a:latin typeface="楷体" panose="02010609060101010101" pitchFamily="49" charset="-122"/>
                <a:ea typeface="楷体" panose="02010609060101010101" pitchFamily="49" charset="-122"/>
              </a:rPr>
              <a:t>亩产</a:t>
            </a:r>
            <a:r>
              <a:rPr lang="en-US" altLang="zh-CN" sz="1600" b="1" noProof="1">
                <a:solidFill>
                  <a:srgbClr val="FF0000"/>
                </a:solidFill>
                <a:latin typeface="楷体" panose="02010609060101010101" pitchFamily="49" charset="-122"/>
                <a:ea typeface="楷体" panose="02010609060101010101" pitchFamily="49" charset="-122"/>
              </a:rPr>
              <a:t>7320</a:t>
            </a:r>
            <a:r>
              <a:rPr lang="zh-CN" altLang="en-US" sz="1600" b="1" noProof="1">
                <a:solidFill>
                  <a:srgbClr val="FF0000"/>
                </a:solidFill>
                <a:latin typeface="楷体" panose="02010609060101010101" pitchFamily="49" charset="-122"/>
                <a:ea typeface="楷体" panose="02010609060101010101" pitchFamily="49" charset="-122"/>
              </a:rPr>
              <a:t>斤</a:t>
            </a:r>
            <a:r>
              <a:rPr lang="zh-CN" altLang="en-US" sz="1600" b="1" noProof="1">
                <a:solidFill>
                  <a:srgbClr val="0000FF"/>
                </a:solidFill>
                <a:latin typeface="楷体" panose="02010609060101010101" pitchFamily="49" charset="-122"/>
                <a:ea typeface="楷体" panose="02010609060101010101" pitchFamily="49" charset="-122"/>
              </a:rPr>
              <a:t>；</a:t>
            </a:r>
            <a:r>
              <a:rPr lang="en-US" altLang="zh-CN" sz="1600" b="1" noProof="1">
                <a:solidFill>
                  <a:srgbClr val="0000FF"/>
                </a:solidFill>
                <a:latin typeface="楷体" panose="02010609060101010101" pitchFamily="49" charset="-122"/>
                <a:ea typeface="楷体" panose="02010609060101010101" pitchFamily="49" charset="-122"/>
              </a:rPr>
              <a:t>25</a:t>
            </a:r>
            <a:r>
              <a:rPr lang="zh-CN" altLang="en-US" sz="1600" b="1" noProof="1">
                <a:solidFill>
                  <a:srgbClr val="0000FF"/>
                </a:solidFill>
                <a:latin typeface="楷体" panose="02010609060101010101" pitchFamily="49" charset="-122"/>
                <a:ea typeface="楷体" panose="02010609060101010101" pitchFamily="49" charset="-122"/>
              </a:rPr>
              <a:t>日，新华社报道江西省波阳县桂湖农业社早稻</a:t>
            </a:r>
            <a:r>
              <a:rPr lang="zh-CN" altLang="en-US" sz="1600" b="1" noProof="1">
                <a:solidFill>
                  <a:srgbClr val="FF0000"/>
                </a:solidFill>
                <a:latin typeface="楷体" panose="02010609060101010101" pitchFamily="49" charset="-122"/>
                <a:ea typeface="楷体" panose="02010609060101010101" pitchFamily="49" charset="-122"/>
              </a:rPr>
              <a:t>亩产</a:t>
            </a:r>
            <a:r>
              <a:rPr lang="en-US" altLang="zh-CN" sz="1600" b="1" noProof="1">
                <a:solidFill>
                  <a:srgbClr val="FF0000"/>
                </a:solidFill>
                <a:latin typeface="楷体" panose="02010609060101010101" pitchFamily="49" charset="-122"/>
                <a:ea typeface="楷体" panose="02010609060101010101" pitchFamily="49" charset="-122"/>
              </a:rPr>
              <a:t>9195</a:t>
            </a:r>
            <a:r>
              <a:rPr lang="zh-CN" altLang="en-US" sz="1600" b="1" noProof="1">
                <a:solidFill>
                  <a:srgbClr val="FF0000"/>
                </a:solidFill>
                <a:latin typeface="楷体" panose="02010609060101010101" pitchFamily="49" charset="-122"/>
                <a:ea typeface="楷体" panose="02010609060101010101" pitchFamily="49" charset="-122"/>
              </a:rPr>
              <a:t>斤</a:t>
            </a:r>
            <a:r>
              <a:rPr lang="zh-CN" altLang="en-US" sz="1600" b="1" noProof="1">
                <a:solidFill>
                  <a:srgbClr val="0000FF"/>
                </a:solidFill>
                <a:latin typeface="楷体" panose="02010609060101010101" pitchFamily="49" charset="-122"/>
                <a:ea typeface="楷体" panose="02010609060101010101" pitchFamily="49" charset="-122"/>
              </a:rPr>
              <a:t>；</a:t>
            </a:r>
            <a:r>
              <a:rPr lang="en-US" altLang="zh-CN" sz="1600" b="1" noProof="1">
                <a:solidFill>
                  <a:srgbClr val="0000FF"/>
                </a:solidFill>
                <a:latin typeface="楷体" panose="02010609060101010101" pitchFamily="49" charset="-122"/>
                <a:ea typeface="楷体" panose="02010609060101010101" pitchFamily="49" charset="-122"/>
              </a:rPr>
              <a:t>31</a:t>
            </a:r>
            <a:r>
              <a:rPr lang="zh-CN" altLang="en-US" sz="1600" b="1" noProof="1">
                <a:solidFill>
                  <a:srgbClr val="0000FF"/>
                </a:solidFill>
                <a:latin typeface="楷体" panose="02010609060101010101" pitchFamily="49" charset="-122"/>
                <a:ea typeface="楷体" panose="02010609060101010101" pitchFamily="49" charset="-122"/>
              </a:rPr>
              <a:t>日，</a:t>
            </a:r>
            <a:r>
              <a:rPr lang="en-US" altLang="zh-CN" sz="1600" b="1" noProof="1">
                <a:solidFill>
                  <a:srgbClr val="0000FF"/>
                </a:solidFill>
                <a:latin typeface="楷体" panose="02010609060101010101" pitchFamily="49" charset="-122"/>
                <a:ea typeface="楷体" panose="02010609060101010101" pitchFamily="49" charset="-122"/>
              </a:rPr>
              <a:t>《</a:t>
            </a:r>
            <a:r>
              <a:rPr lang="zh-CN" altLang="en-US" sz="1600" b="1" noProof="1">
                <a:solidFill>
                  <a:srgbClr val="0000FF"/>
                </a:solidFill>
                <a:latin typeface="楷体" panose="02010609060101010101" pitchFamily="49" charset="-122"/>
                <a:ea typeface="楷体" panose="02010609060101010101" pitchFamily="49" charset="-122"/>
              </a:rPr>
              <a:t>人民日报</a:t>
            </a:r>
            <a:r>
              <a:rPr lang="en-US" altLang="zh-CN" sz="1600" b="1" noProof="1">
                <a:solidFill>
                  <a:srgbClr val="0000FF"/>
                </a:solidFill>
                <a:latin typeface="楷体" panose="02010609060101010101" pitchFamily="49" charset="-122"/>
                <a:ea typeface="楷体" panose="02010609060101010101" pitchFamily="49" charset="-122"/>
              </a:rPr>
              <a:t>》</a:t>
            </a:r>
            <a:r>
              <a:rPr lang="zh-CN" altLang="en-US" sz="1600" b="1" noProof="1">
                <a:solidFill>
                  <a:srgbClr val="0000FF"/>
                </a:solidFill>
                <a:latin typeface="楷体" panose="02010609060101010101" pitchFamily="49" charset="-122"/>
                <a:ea typeface="楷体" panose="02010609060101010101" pitchFamily="49" charset="-122"/>
              </a:rPr>
              <a:t>报道湖北省应城县春光农业社早稻</a:t>
            </a:r>
            <a:r>
              <a:rPr lang="zh-CN" altLang="en-US" sz="1600" b="1" noProof="1">
                <a:solidFill>
                  <a:srgbClr val="FF0000"/>
                </a:solidFill>
                <a:latin typeface="楷体" panose="02010609060101010101" pitchFamily="49" charset="-122"/>
                <a:ea typeface="楷体" panose="02010609060101010101" pitchFamily="49" charset="-122"/>
              </a:rPr>
              <a:t>亩产</a:t>
            </a:r>
            <a:r>
              <a:rPr lang="en-US" altLang="zh-CN" sz="1600" b="1" noProof="1">
                <a:solidFill>
                  <a:srgbClr val="FF0000"/>
                </a:solidFill>
                <a:latin typeface="楷体" panose="02010609060101010101" pitchFamily="49" charset="-122"/>
                <a:ea typeface="楷体" panose="02010609060101010101" pitchFamily="49" charset="-122"/>
              </a:rPr>
              <a:t>10597</a:t>
            </a:r>
            <a:r>
              <a:rPr lang="zh-CN" altLang="en-US" sz="1600" b="1" noProof="1">
                <a:solidFill>
                  <a:srgbClr val="FF0000"/>
                </a:solidFill>
                <a:latin typeface="楷体" panose="02010609060101010101" pitchFamily="49" charset="-122"/>
                <a:ea typeface="楷体" panose="02010609060101010101" pitchFamily="49" charset="-122"/>
              </a:rPr>
              <a:t>斤</a:t>
            </a:r>
            <a:r>
              <a:rPr lang="zh-CN" altLang="en-US" sz="1600" b="1" noProof="1">
                <a:solidFill>
                  <a:srgbClr val="0000FF"/>
                </a:solidFill>
                <a:latin typeface="楷体" panose="02010609060101010101" pitchFamily="49" charset="-122"/>
                <a:ea typeface="楷体" panose="02010609060101010101" pitchFamily="49" charset="-122"/>
              </a:rPr>
              <a:t>。</a:t>
            </a:r>
            <a:r>
              <a:rPr lang="zh-CN" altLang="en-US" sz="1600" b="1" dirty="0">
                <a:solidFill>
                  <a:srgbClr val="0000FF"/>
                </a:solidFill>
                <a:latin typeface="楷体" panose="02010609060101010101" pitchFamily="49" charset="-122"/>
                <a:ea typeface="楷体" panose="02010609060101010101" pitchFamily="49" charset="-122"/>
              </a:rPr>
              <a:t/>
            </a:r>
            <a:br>
              <a:rPr lang="zh-CN" altLang="en-US" sz="1600" b="1" dirty="0">
                <a:solidFill>
                  <a:srgbClr val="0000FF"/>
                </a:solidFill>
                <a:latin typeface="楷体" panose="02010609060101010101" pitchFamily="49" charset="-122"/>
                <a:ea typeface="楷体" panose="02010609060101010101" pitchFamily="49" charset="-122"/>
              </a:rPr>
            </a:br>
            <a:r>
              <a:rPr lang="zh-CN" altLang="en-US" sz="1600" b="1" noProof="1">
                <a:solidFill>
                  <a:srgbClr val="0000FF"/>
                </a:solidFill>
                <a:latin typeface="楷体" panose="02010609060101010101" pitchFamily="49" charset="-122"/>
                <a:ea typeface="楷体" panose="02010609060101010101" pitchFamily="49" charset="-122"/>
              </a:rPr>
              <a:t>   接下来，高产卫星越放越离谱。</a:t>
            </a:r>
            <a:r>
              <a:rPr lang="en-US" altLang="zh-CN" sz="1600" b="1" noProof="1">
                <a:solidFill>
                  <a:srgbClr val="0000FF"/>
                </a:solidFill>
                <a:latin typeface="楷体" panose="02010609060101010101" pitchFamily="49" charset="-122"/>
                <a:ea typeface="楷体" panose="02010609060101010101" pitchFamily="49" charset="-122"/>
              </a:rPr>
              <a:t>8</a:t>
            </a:r>
            <a:r>
              <a:rPr lang="zh-CN" altLang="en-US" sz="1600" b="1" noProof="1">
                <a:solidFill>
                  <a:srgbClr val="0000FF"/>
                </a:solidFill>
                <a:latin typeface="楷体" panose="02010609060101010101" pitchFamily="49" charset="-122"/>
                <a:ea typeface="楷体" panose="02010609060101010101" pitchFamily="49" charset="-122"/>
              </a:rPr>
              <a:t>月</a:t>
            </a:r>
            <a:r>
              <a:rPr lang="en-US" altLang="zh-CN" sz="1600" b="1" noProof="1">
                <a:solidFill>
                  <a:srgbClr val="0000FF"/>
                </a:solidFill>
                <a:latin typeface="楷体" panose="02010609060101010101" pitchFamily="49" charset="-122"/>
                <a:ea typeface="楷体" panose="02010609060101010101" pitchFamily="49" charset="-122"/>
              </a:rPr>
              <a:t>13</a:t>
            </a:r>
            <a:r>
              <a:rPr lang="zh-CN" altLang="en-US" sz="1600" b="1" noProof="1">
                <a:solidFill>
                  <a:srgbClr val="0000FF"/>
                </a:solidFill>
                <a:latin typeface="楷体" panose="02010609060101010101" pitchFamily="49" charset="-122"/>
                <a:ea typeface="楷体" panose="02010609060101010101" pitchFamily="49" charset="-122"/>
              </a:rPr>
              <a:t>日，</a:t>
            </a:r>
            <a:r>
              <a:rPr lang="en-US" altLang="zh-CN" sz="1600" b="1" noProof="1">
                <a:solidFill>
                  <a:srgbClr val="0000FF"/>
                </a:solidFill>
                <a:latin typeface="楷体" panose="02010609060101010101" pitchFamily="49" charset="-122"/>
                <a:ea typeface="楷体" panose="02010609060101010101" pitchFamily="49" charset="-122"/>
              </a:rPr>
              <a:t>《</a:t>
            </a:r>
            <a:r>
              <a:rPr lang="zh-CN" altLang="en-US" sz="1600" b="1" noProof="1">
                <a:solidFill>
                  <a:srgbClr val="0000FF"/>
                </a:solidFill>
                <a:latin typeface="楷体" panose="02010609060101010101" pitchFamily="49" charset="-122"/>
                <a:ea typeface="楷体" panose="02010609060101010101" pitchFamily="49" charset="-122"/>
              </a:rPr>
              <a:t>人民日报</a:t>
            </a:r>
            <a:r>
              <a:rPr lang="en-US" altLang="zh-CN" sz="1600" b="1" noProof="1">
                <a:solidFill>
                  <a:srgbClr val="0000FF"/>
                </a:solidFill>
                <a:latin typeface="楷体" panose="02010609060101010101" pitchFamily="49" charset="-122"/>
                <a:ea typeface="楷体" panose="02010609060101010101" pitchFamily="49" charset="-122"/>
              </a:rPr>
              <a:t>》</a:t>
            </a:r>
            <a:r>
              <a:rPr lang="zh-CN" altLang="en-US" sz="1600" b="1" noProof="1">
                <a:solidFill>
                  <a:srgbClr val="0000FF"/>
                </a:solidFill>
                <a:latin typeface="楷体" panose="02010609060101010101" pitchFamily="49" charset="-122"/>
                <a:ea typeface="楷体" panose="02010609060101010101" pitchFamily="49" charset="-122"/>
              </a:rPr>
              <a:t>一版通栏套红大字标题，报道湖北省麻城县麻溪河乡创下“天下第一田”高产纪录，平均</a:t>
            </a:r>
            <a:r>
              <a:rPr lang="zh-CN" altLang="en-US" sz="1600" b="1" noProof="1">
                <a:solidFill>
                  <a:srgbClr val="FF0000"/>
                </a:solidFill>
                <a:latin typeface="楷体" panose="02010609060101010101" pitchFamily="49" charset="-122"/>
                <a:ea typeface="楷体" panose="02010609060101010101" pitchFamily="49" charset="-122"/>
              </a:rPr>
              <a:t>亩产干谷</a:t>
            </a:r>
            <a:r>
              <a:rPr lang="en-US" altLang="zh-CN" sz="1600" b="1" noProof="1">
                <a:solidFill>
                  <a:srgbClr val="FF0000"/>
                </a:solidFill>
                <a:latin typeface="楷体" panose="02010609060101010101" pitchFamily="49" charset="-122"/>
                <a:ea typeface="楷体" panose="02010609060101010101" pitchFamily="49" charset="-122"/>
              </a:rPr>
              <a:t>36950</a:t>
            </a:r>
            <a:r>
              <a:rPr lang="zh-CN" altLang="en-US" sz="1600" b="1" noProof="1">
                <a:solidFill>
                  <a:srgbClr val="FF0000"/>
                </a:solidFill>
                <a:latin typeface="楷体" panose="02010609060101010101" pitchFamily="49" charset="-122"/>
                <a:ea typeface="楷体" panose="02010609060101010101" pitchFamily="49" charset="-122"/>
              </a:rPr>
              <a:t>斤</a:t>
            </a:r>
            <a:r>
              <a:rPr lang="zh-CN" altLang="en-US" sz="1600" b="1" noProof="1">
                <a:solidFill>
                  <a:srgbClr val="0000FF"/>
                </a:solidFill>
                <a:latin typeface="楷体" panose="02010609060101010101" pitchFamily="49" charset="-122"/>
                <a:ea typeface="楷体" panose="02010609060101010101" pitchFamily="49" charset="-122"/>
              </a:rPr>
              <a:t>。不到</a:t>
            </a:r>
            <a:r>
              <a:rPr lang="en-US" altLang="zh-CN" sz="1600" b="1" noProof="1">
                <a:solidFill>
                  <a:srgbClr val="0000FF"/>
                </a:solidFill>
                <a:latin typeface="楷体" panose="02010609060101010101" pitchFamily="49" charset="-122"/>
                <a:ea typeface="楷体" panose="02010609060101010101" pitchFamily="49" charset="-122"/>
              </a:rPr>
              <a:t>1</a:t>
            </a:r>
            <a:r>
              <a:rPr lang="zh-CN" altLang="en-US" sz="1600" b="1" noProof="1">
                <a:solidFill>
                  <a:srgbClr val="0000FF"/>
                </a:solidFill>
                <a:latin typeface="楷体" panose="02010609060101010101" pitchFamily="49" charset="-122"/>
                <a:ea typeface="楷体" panose="02010609060101010101" pitchFamily="49" charset="-122"/>
              </a:rPr>
              <a:t>个月，这一惊人纪录被刷新，该报报道广东省连县中稻</a:t>
            </a:r>
            <a:r>
              <a:rPr lang="zh-CN" altLang="en-US" sz="1600" b="1" noProof="1">
                <a:solidFill>
                  <a:srgbClr val="FF0000"/>
                </a:solidFill>
                <a:latin typeface="楷体" panose="02010609060101010101" pitchFamily="49" charset="-122"/>
                <a:ea typeface="楷体" panose="02010609060101010101" pitchFamily="49" charset="-122"/>
              </a:rPr>
              <a:t>亩产</a:t>
            </a:r>
            <a:r>
              <a:rPr lang="en-US" altLang="zh-CN" sz="1600" b="1" noProof="1">
                <a:solidFill>
                  <a:srgbClr val="FF0000"/>
                </a:solidFill>
                <a:latin typeface="楷体" panose="02010609060101010101" pitchFamily="49" charset="-122"/>
                <a:ea typeface="楷体" panose="02010609060101010101" pitchFamily="49" charset="-122"/>
              </a:rPr>
              <a:t>60437</a:t>
            </a:r>
            <a:r>
              <a:rPr lang="zh-CN" altLang="en-US" sz="1600" b="1" noProof="1">
                <a:solidFill>
                  <a:srgbClr val="0000FF"/>
                </a:solidFill>
                <a:latin typeface="楷体" panose="02010609060101010101" pitchFamily="49" charset="-122"/>
                <a:ea typeface="楷体" panose="02010609060101010101" pitchFamily="49" charset="-122"/>
              </a:rPr>
              <a:t>斤；十多天后这一纪录又被打破，该报报道广西壮族自治区环江县红旗人民公社放了一颗“中稻亩产卫星”，</a:t>
            </a:r>
            <a:r>
              <a:rPr lang="zh-CN" altLang="en-US" sz="1600" b="1" noProof="1">
                <a:solidFill>
                  <a:srgbClr val="FF0000"/>
                </a:solidFill>
                <a:latin typeface="楷体" panose="02010609060101010101" pitchFamily="49" charset="-122"/>
                <a:ea typeface="楷体" panose="02010609060101010101" pitchFamily="49" charset="-122"/>
              </a:rPr>
              <a:t>亩产高达</a:t>
            </a:r>
            <a:r>
              <a:rPr lang="en-US" altLang="zh-CN" sz="1600" b="1" noProof="1">
                <a:solidFill>
                  <a:srgbClr val="FF0000"/>
                </a:solidFill>
                <a:latin typeface="楷体" panose="02010609060101010101" pitchFamily="49" charset="-122"/>
                <a:ea typeface="楷体" panose="02010609060101010101" pitchFamily="49" charset="-122"/>
              </a:rPr>
              <a:t>13</a:t>
            </a:r>
            <a:r>
              <a:rPr lang="zh-CN" altLang="en-US" sz="1600" b="1" noProof="1">
                <a:solidFill>
                  <a:srgbClr val="FF0000"/>
                </a:solidFill>
                <a:latin typeface="楷体" panose="02010609060101010101" pitchFamily="49" charset="-122"/>
                <a:ea typeface="楷体" panose="02010609060101010101" pitchFamily="49" charset="-122"/>
              </a:rPr>
              <a:t>万斤</a:t>
            </a:r>
            <a:r>
              <a:rPr lang="zh-CN" altLang="en-US" sz="1600" b="1" noProof="1">
                <a:solidFill>
                  <a:srgbClr val="0000FF"/>
                </a:solidFill>
                <a:latin typeface="楷体" panose="02010609060101010101" pitchFamily="49" charset="-122"/>
                <a:ea typeface="楷体" panose="02010609060101010101" pitchFamily="49" charset="-122"/>
              </a:rPr>
              <a:t>。</a:t>
            </a:r>
          </a:p>
        </p:txBody>
      </p:sp>
      <p:sp>
        <p:nvSpPr>
          <p:cNvPr id="21513" name="矩形 148487"/>
          <p:cNvSpPr>
            <a:spLocks noChangeArrowheads="1"/>
          </p:cNvSpPr>
          <p:nvPr/>
        </p:nvSpPr>
        <p:spPr bwMode="auto">
          <a:xfrm>
            <a:off x="6924675" y="6146121"/>
            <a:ext cx="3752850" cy="398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rgbClr val="00CC99"/>
                </a:solidFill>
                <a:latin typeface="华文彩云" panose="02010800040101010101" pitchFamily="2" charset="-122"/>
                <a:ea typeface="华文彩云" panose="02010800040101010101" pitchFamily="2" charset="-122"/>
              </a:rPr>
              <a:t>视频：</a:t>
            </a:r>
            <a:r>
              <a:rPr lang="zh-CN" altLang="en-US" sz="2000" b="1" dirty="0">
                <a:solidFill>
                  <a:srgbClr val="00CC99"/>
                </a:solidFill>
                <a:latin typeface="华文彩云" panose="02010800040101010101" pitchFamily="2" charset="-122"/>
                <a:ea typeface="华文彩云" panose="02010800040101010101" pitchFamily="2" charset="-122"/>
                <a:hlinkClick r:id="rId3" action="ppaction://hlinkfile"/>
              </a:rPr>
              <a:t>大跃进运动 4.mp4</a:t>
            </a:r>
            <a:endParaRPr lang="en-US" altLang="zh-CN" sz="2000" b="1" dirty="0">
              <a:latin typeface="华文彩云" panose="02010800040101010101" pitchFamily="2" charset="-122"/>
              <a:ea typeface="华文彩云" panose="02010800040101010101" pitchFamily="2" charset="-122"/>
            </a:endParaRPr>
          </a:p>
        </p:txBody>
      </p:sp>
      <p:grpSp>
        <p:nvGrpSpPr>
          <p:cNvPr id="2" name="组合 2079"/>
          <p:cNvGrpSpPr/>
          <p:nvPr/>
        </p:nvGrpSpPr>
        <p:grpSpPr>
          <a:xfrm>
            <a:off x="4310743" y="28215"/>
            <a:ext cx="3228340" cy="422407"/>
            <a:chOff x="0" y="0"/>
            <a:chExt cx="3696" cy="412"/>
          </a:xfrm>
          <a:solidFill>
            <a:srgbClr val="FFFF00"/>
          </a:solidFill>
        </p:grpSpPr>
        <p:sp>
          <p:nvSpPr>
            <p:cNvPr id="3"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4" name="文本框 2081"/>
            <p:cNvSpPr txBox="1"/>
            <p:nvPr/>
          </p:nvSpPr>
          <p:spPr>
            <a:xfrm>
              <a:off x="41" y="23"/>
              <a:ext cx="3615" cy="389"/>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sym typeface="+mn-ea"/>
                </a:rPr>
                <a:t>实事求是思想路线的一度偏离</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2115178949"/>
      </p:ext>
    </p:extLst>
  </p:cSld>
  <p:clrMapOvr>
    <a:masterClrMapping/>
  </p:clrMapOvr>
  <p:transition>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图片 146434" descr="200610222040877">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92314" y="1125539"/>
            <a:ext cx="3743325" cy="256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0" name="图片 146442" descr="文化大革命时期的群众">
            <a:hlinkClick r:id="rId4"/>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495550" y="3860800"/>
            <a:ext cx="2952750" cy="1874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1" name="矩形 146444"/>
          <p:cNvSpPr>
            <a:spLocks noChangeArrowheads="1"/>
          </p:cNvSpPr>
          <p:nvPr/>
        </p:nvSpPr>
        <p:spPr bwMode="auto">
          <a:xfrm>
            <a:off x="1918158" y="3779352"/>
            <a:ext cx="430887" cy="2104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tIns="38088" anchor="ctr">
            <a:spAutoFit/>
          </a:bodyPr>
          <a:lstStyle/>
          <a:p>
            <a:pPr algn="ctr"/>
            <a:r>
              <a:rPr lang="zh-CN" altLang="en-US" sz="1600" b="1"/>
              <a:t>文化大革命时期的群众</a:t>
            </a:r>
          </a:p>
        </p:txBody>
      </p:sp>
      <p:pic>
        <p:nvPicPr>
          <p:cNvPr id="22532" name="图片 146445" descr="KK00433861"/>
          <p:cNvPicPr>
            <a:picLocks noChangeAspect="1" noChangeArrowheads="1"/>
          </p:cNvPicPr>
          <p:nvPr/>
        </p:nvPicPr>
        <p:blipFill>
          <a:blip r:embed="rId6">
            <a:extLst>
              <a:ext uri="{28A0092B-C50C-407E-A947-70E740481C1C}">
                <a14:useLocalDpi xmlns:a14="http://schemas.microsoft.com/office/drawing/2010/main" xmlns="" val="0"/>
              </a:ext>
            </a:extLst>
          </a:blip>
          <a:srcRect l="13005" t="4559" r="5638" b="4559"/>
          <a:stretch>
            <a:fillRect/>
          </a:stretch>
        </p:blipFill>
        <p:spPr bwMode="auto">
          <a:xfrm>
            <a:off x="9511340" y="499307"/>
            <a:ext cx="1965325" cy="2808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3" name="图片 146446" descr="群丑图"/>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rot="1084799">
            <a:off x="5834325" y="1527948"/>
            <a:ext cx="2735262" cy="199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2079"/>
          <p:cNvGrpSpPr/>
          <p:nvPr/>
        </p:nvGrpSpPr>
        <p:grpSpPr>
          <a:xfrm>
            <a:off x="3828853" y="0"/>
            <a:ext cx="3228340" cy="422407"/>
            <a:chOff x="0" y="0"/>
            <a:chExt cx="3696" cy="412"/>
          </a:xfrm>
          <a:solidFill>
            <a:srgbClr val="FFFF00"/>
          </a:solidFill>
        </p:grpSpPr>
        <p:sp>
          <p:nvSpPr>
            <p:cNvPr id="3"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4" name="文本框 2081"/>
            <p:cNvSpPr txBox="1"/>
            <p:nvPr/>
          </p:nvSpPr>
          <p:spPr>
            <a:xfrm>
              <a:off x="41" y="23"/>
              <a:ext cx="3615" cy="389"/>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sym typeface="+mn-ea"/>
                </a:rPr>
                <a:t>实事求是思想路线的一度偏离</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
        <p:nvSpPr>
          <p:cNvPr id="22539" name="矩形 146447"/>
          <p:cNvSpPr>
            <a:spLocks noChangeArrowheads="1"/>
          </p:cNvSpPr>
          <p:nvPr/>
        </p:nvSpPr>
        <p:spPr bwMode="auto">
          <a:xfrm>
            <a:off x="6120040" y="3663725"/>
            <a:ext cx="4899025" cy="2743200"/>
          </a:xfrm>
          <a:prstGeom prst="rect">
            <a:avLst/>
          </a:prstGeom>
          <a:solidFill>
            <a:srgbClr val="CCFFCC"/>
          </a:solidFill>
          <a:ln w="28575">
            <a:solidFill>
              <a:srgbClr val="FFFF00"/>
            </a:solidFill>
            <a:miter lim="800000"/>
            <a:headEnd/>
            <a:tailEnd/>
          </a:ln>
        </p:spPr>
        <p:txBody>
          <a:bodyPr anchor="ctr"/>
          <a:lstStyle/>
          <a:p>
            <a:pPr>
              <a:lnSpc>
                <a:spcPct val="125000"/>
              </a:lnSpc>
            </a:pPr>
            <a:r>
              <a:rPr lang="en-US" altLang="zh-CN" sz="1600" b="1">
                <a:solidFill>
                  <a:srgbClr val="0000FF"/>
                </a:solidFill>
                <a:latin typeface="华文行楷" panose="02010800040101010101" pitchFamily="2" charset="-122"/>
                <a:ea typeface="华文行楷" panose="02010800040101010101" pitchFamily="2" charset="-122"/>
              </a:rPr>
              <a:t>  </a:t>
            </a:r>
            <a:r>
              <a:rPr lang="en-US" altLang="zh-CN" sz="1600" b="1">
                <a:solidFill>
                  <a:srgbClr val="0000FF"/>
                </a:solidFill>
                <a:latin typeface="楷体" panose="02010609060101010101" pitchFamily="49" charset="-122"/>
                <a:ea typeface="楷体" panose="02010609060101010101" pitchFamily="49" charset="-122"/>
              </a:rPr>
              <a:t> 1966</a:t>
            </a:r>
            <a:r>
              <a:rPr lang="zh-CN" altLang="en-US" sz="1600" b="1">
                <a:solidFill>
                  <a:srgbClr val="0000FF"/>
                </a:solidFill>
                <a:latin typeface="楷体" panose="02010609060101010101" pitchFamily="49" charset="-122"/>
                <a:ea typeface="楷体" panose="02010609060101010101" pitchFamily="49" charset="-122"/>
              </a:rPr>
              <a:t>年</a:t>
            </a:r>
            <a:r>
              <a:rPr lang="en-US" altLang="zh-CN" sz="1600" b="1">
                <a:solidFill>
                  <a:srgbClr val="0000FF"/>
                </a:solidFill>
                <a:latin typeface="楷体" panose="02010609060101010101" pitchFamily="49" charset="-122"/>
                <a:ea typeface="楷体" panose="02010609060101010101" pitchFamily="49" charset="-122"/>
              </a:rPr>
              <a:t>5</a:t>
            </a:r>
            <a:r>
              <a:rPr lang="zh-CN" altLang="en-US" sz="1600" b="1">
                <a:solidFill>
                  <a:srgbClr val="0000FF"/>
                </a:solidFill>
                <a:latin typeface="楷体" panose="02010609060101010101" pitchFamily="49" charset="-122"/>
                <a:ea typeface="楷体" panose="02010609060101010101" pitchFamily="49" charset="-122"/>
              </a:rPr>
              <a:t>月至</a:t>
            </a:r>
            <a:r>
              <a:rPr lang="en-US" altLang="zh-CN" sz="1600" b="1">
                <a:solidFill>
                  <a:srgbClr val="0000FF"/>
                </a:solidFill>
                <a:latin typeface="楷体" panose="02010609060101010101" pitchFamily="49" charset="-122"/>
                <a:ea typeface="楷体" panose="02010609060101010101" pitchFamily="49" charset="-122"/>
              </a:rPr>
              <a:t>1976</a:t>
            </a:r>
            <a:r>
              <a:rPr lang="zh-CN" altLang="en-US" sz="1600" b="1">
                <a:solidFill>
                  <a:srgbClr val="0000FF"/>
                </a:solidFill>
                <a:latin typeface="楷体" panose="02010609060101010101" pitchFamily="49" charset="-122"/>
                <a:ea typeface="楷体" panose="02010609060101010101" pitchFamily="49" charset="-122"/>
              </a:rPr>
              <a:t>年</a:t>
            </a:r>
            <a:r>
              <a:rPr lang="en-US" altLang="zh-CN" sz="1600" b="1">
                <a:solidFill>
                  <a:srgbClr val="0000FF"/>
                </a:solidFill>
                <a:latin typeface="楷体" panose="02010609060101010101" pitchFamily="49" charset="-122"/>
                <a:ea typeface="楷体" panose="02010609060101010101" pitchFamily="49" charset="-122"/>
              </a:rPr>
              <a:t>10</a:t>
            </a:r>
            <a:r>
              <a:rPr lang="zh-CN" altLang="en-US" sz="1600" b="1">
                <a:solidFill>
                  <a:srgbClr val="0000FF"/>
                </a:solidFill>
                <a:latin typeface="楷体" panose="02010609060101010101" pitchFamily="49" charset="-122"/>
                <a:ea typeface="楷体" panose="02010609060101010101" pitchFamily="49" charset="-122"/>
              </a:rPr>
              <a:t>月由毛泽东错误发动和领导、被林彪和江青两个反革命集团利用、给中华民族带来严重灾难的政治运动。</a:t>
            </a:r>
            <a:br>
              <a:rPr lang="zh-CN" altLang="en-US" sz="1600" b="1">
                <a:solidFill>
                  <a:srgbClr val="0000FF"/>
                </a:solidFill>
                <a:latin typeface="楷体" panose="02010609060101010101" pitchFamily="49" charset="-122"/>
                <a:ea typeface="楷体" panose="02010609060101010101" pitchFamily="49" charset="-122"/>
              </a:rPr>
            </a:br>
            <a:r>
              <a:rPr lang="zh-CN" altLang="en-US" sz="1600" b="1">
                <a:solidFill>
                  <a:srgbClr val="0000FF"/>
                </a:solidFill>
                <a:latin typeface="楷体" panose="02010609060101010101" pitchFamily="49" charset="-122"/>
                <a:ea typeface="楷体" panose="02010609060101010101" pitchFamily="49" charset="-122"/>
              </a:rPr>
              <a:t>    包括党和国家领导人在内的大批中央党政军领导干部、民主党派负责人、各界知名人士和群众受到诬陷和迫害。党和政府的各级机构、各级人民代表大会和政协组织，长期陷于瘫痪和不正常状态。公安、检察、司法等专政机关和维护社会秩序的机关都被搞乱。</a:t>
            </a:r>
            <a:r>
              <a:rPr lang="zh-CN" altLang="en-US" sz="1600">
                <a:solidFill>
                  <a:srgbClr val="0000FF"/>
                </a:solidFill>
                <a:latin typeface="楷体" panose="02010609060101010101" pitchFamily="49" charset="-122"/>
                <a:ea typeface="楷体" panose="02010609060101010101" pitchFamily="49" charset="-122"/>
              </a:rPr>
              <a:t> </a:t>
            </a:r>
          </a:p>
        </p:txBody>
      </p:sp>
      <p:sp>
        <p:nvSpPr>
          <p:cNvPr id="22540" name="矩形 146438"/>
          <p:cNvSpPr>
            <a:spLocks noChangeArrowheads="1"/>
          </p:cNvSpPr>
          <p:nvPr/>
        </p:nvSpPr>
        <p:spPr bwMode="auto">
          <a:xfrm>
            <a:off x="1919289" y="476250"/>
            <a:ext cx="6459537" cy="503238"/>
          </a:xfrm>
          <a:prstGeom prst="rect">
            <a:avLst/>
          </a:prstGeom>
          <a:gradFill rotWithShape="0">
            <a:gsLst>
              <a:gs pos="0">
                <a:srgbClr val="CCFF66"/>
              </a:gs>
              <a:gs pos="100000">
                <a:srgbClr val="9999FF"/>
              </a:gs>
            </a:gsLst>
            <a:lin ang="189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nSpc>
                <a:spcPct val="130000"/>
              </a:lnSpc>
              <a:spcBef>
                <a:spcPct val="20000"/>
              </a:spcBef>
            </a:pPr>
            <a:r>
              <a:rPr lang="en-US" altLang="zh-CN" sz="2400" b="1">
                <a:solidFill>
                  <a:srgbClr val="CC0000"/>
                </a:solidFill>
                <a:latin typeface="楷体" panose="02010609060101010101" pitchFamily="49" charset="-122"/>
                <a:ea typeface="楷体" panose="02010609060101010101" pitchFamily="49" charset="-122"/>
              </a:rPr>
              <a:t>- </a:t>
            </a:r>
            <a:r>
              <a:rPr lang="zh-CN" altLang="en-US" sz="2400" b="1">
                <a:solidFill>
                  <a:srgbClr val="CC0000"/>
                </a:solidFill>
                <a:latin typeface="楷体" panose="02010609060101010101" pitchFamily="49" charset="-122"/>
                <a:ea typeface="楷体" panose="02010609060101010101" pitchFamily="49" charset="-122"/>
              </a:rPr>
              <a:t>既非</a:t>
            </a:r>
            <a:r>
              <a:rPr lang="en-US" altLang="zh-CN" sz="2400" b="1">
                <a:solidFill>
                  <a:srgbClr val="CC0000"/>
                </a:solidFill>
                <a:latin typeface="楷体" panose="02010609060101010101" pitchFamily="49" charset="-122"/>
                <a:ea typeface="楷体" panose="02010609060101010101" pitchFamily="49" charset="-122"/>
              </a:rPr>
              <a:t>“</a:t>
            </a:r>
            <a:r>
              <a:rPr lang="zh-CN" altLang="en-US" sz="2400" b="1">
                <a:solidFill>
                  <a:srgbClr val="CC0000"/>
                </a:solidFill>
                <a:latin typeface="楷体" panose="02010609060101010101" pitchFamily="49" charset="-122"/>
                <a:ea typeface="楷体" panose="02010609060101010101" pitchFamily="49" charset="-122"/>
              </a:rPr>
              <a:t>革命</a:t>
            </a:r>
            <a:r>
              <a:rPr lang="en-US" altLang="zh-CN" sz="2400" b="1">
                <a:solidFill>
                  <a:srgbClr val="CC0000"/>
                </a:solidFill>
                <a:latin typeface="楷体" panose="02010609060101010101" pitchFamily="49" charset="-122"/>
                <a:ea typeface="楷体" panose="02010609060101010101" pitchFamily="49" charset="-122"/>
              </a:rPr>
              <a:t>”</a:t>
            </a:r>
            <a:r>
              <a:rPr lang="zh-CN" altLang="en-US" sz="2400" b="1">
                <a:solidFill>
                  <a:srgbClr val="CC0000"/>
                </a:solidFill>
                <a:latin typeface="楷体" panose="02010609060101010101" pitchFamily="49" charset="-122"/>
                <a:ea typeface="楷体" panose="02010609060101010101" pitchFamily="49" charset="-122"/>
              </a:rPr>
              <a:t>又无</a:t>
            </a:r>
            <a:r>
              <a:rPr lang="en-US" altLang="zh-CN" sz="2400" b="1">
                <a:solidFill>
                  <a:srgbClr val="CC0000"/>
                </a:solidFill>
                <a:latin typeface="楷体" panose="02010609060101010101" pitchFamily="49" charset="-122"/>
                <a:ea typeface="楷体" panose="02010609060101010101" pitchFamily="49" charset="-122"/>
              </a:rPr>
              <a:t>“</a:t>
            </a:r>
            <a:r>
              <a:rPr lang="zh-CN" altLang="en-US" sz="2400" b="1">
                <a:solidFill>
                  <a:srgbClr val="CC0000"/>
                </a:solidFill>
                <a:latin typeface="楷体" panose="02010609060101010101" pitchFamily="49" charset="-122"/>
                <a:ea typeface="楷体" panose="02010609060101010101" pitchFamily="49" charset="-122"/>
              </a:rPr>
              <a:t>文化</a:t>
            </a:r>
            <a:r>
              <a:rPr lang="en-US" altLang="zh-CN" sz="2400" b="1">
                <a:solidFill>
                  <a:srgbClr val="CC0000"/>
                </a:solidFill>
                <a:latin typeface="楷体" panose="02010609060101010101" pitchFamily="49" charset="-122"/>
                <a:ea typeface="楷体" panose="02010609060101010101" pitchFamily="49" charset="-122"/>
              </a:rPr>
              <a:t>”</a:t>
            </a:r>
            <a:r>
              <a:rPr lang="zh-CN" altLang="en-US" sz="2400" b="1">
                <a:solidFill>
                  <a:srgbClr val="CC0000"/>
                </a:solidFill>
                <a:latin typeface="楷体" panose="02010609060101010101" pitchFamily="49" charset="-122"/>
                <a:ea typeface="楷体" panose="02010609060101010101" pitchFamily="49" charset="-122"/>
              </a:rPr>
              <a:t>的</a:t>
            </a:r>
            <a:r>
              <a:rPr lang="en-US" altLang="zh-CN" sz="2400" b="1">
                <a:solidFill>
                  <a:srgbClr val="CC0000"/>
                </a:solidFill>
                <a:latin typeface="楷体" panose="02010609060101010101" pitchFamily="49" charset="-122"/>
                <a:ea typeface="楷体" panose="02010609060101010101" pitchFamily="49" charset="-122"/>
              </a:rPr>
              <a:t>“</a:t>
            </a:r>
            <a:r>
              <a:rPr lang="zh-CN" altLang="en-US" sz="2400" b="1">
                <a:solidFill>
                  <a:srgbClr val="CC0000"/>
                </a:solidFill>
                <a:latin typeface="楷体" panose="02010609060101010101" pitchFamily="49" charset="-122"/>
                <a:ea typeface="楷体" panose="02010609060101010101" pitchFamily="49" charset="-122"/>
              </a:rPr>
              <a:t>文化大革命</a:t>
            </a:r>
            <a:r>
              <a:rPr lang="en-US" altLang="zh-CN" sz="2400" b="1">
                <a:solidFill>
                  <a:srgbClr val="CC0000"/>
                </a:solidFill>
                <a:latin typeface="楷体" panose="02010609060101010101" pitchFamily="49" charset="-122"/>
                <a:ea typeface="楷体" panose="02010609060101010101" pitchFamily="49" charset="-122"/>
              </a:rPr>
              <a:t>”</a:t>
            </a:r>
          </a:p>
        </p:txBody>
      </p:sp>
      <p:sp>
        <p:nvSpPr>
          <p:cNvPr id="22541" name="文本框 4"/>
          <p:cNvSpPr txBox="1">
            <a:spLocks noChangeArrowheads="1"/>
          </p:cNvSpPr>
          <p:nvPr/>
        </p:nvSpPr>
        <p:spPr bwMode="auto">
          <a:xfrm>
            <a:off x="6675438" y="979488"/>
            <a:ext cx="135325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a:solidFill>
                  <a:srgbClr val="FF0000"/>
                </a:solidFill>
                <a:latin typeface="楷体" panose="02010609060101010101" pitchFamily="49" charset="-122"/>
                <a:ea typeface="楷体" panose="02010609060101010101" pitchFamily="49" charset="-122"/>
                <a:sym typeface="宋体" panose="02010600030101010101" pitchFamily="2" charset="-122"/>
              </a:rPr>
              <a:t>1966-1976</a:t>
            </a:r>
          </a:p>
        </p:txBody>
      </p:sp>
    </p:spTree>
    <p:extLst>
      <p:ext uri="{BB962C8B-B14F-4D97-AF65-F5344CB8AC3E}">
        <p14:creationId xmlns:p14="http://schemas.microsoft.com/office/powerpoint/2010/main" xmlns="" val="1583375760"/>
      </p:ext>
    </p:extLst>
  </p:cSld>
  <p:clrMapOvr>
    <a:masterClrMapping/>
  </p:clrMapOvr>
  <p:transition>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图片 184323" descr="66fcd72c55b2c2674fc2269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06277" y="1074286"/>
            <a:ext cx="2952750" cy="2319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4" name="图片 184331" descr="DD00068372b"/>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346189">
            <a:off x="657225" y="3750470"/>
            <a:ext cx="3671888" cy="246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5" name="图片 184333" descr="50faecd34b96d487a8ec9a5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300000">
            <a:off x="5649823" y="3900488"/>
            <a:ext cx="2808288" cy="2160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6" name="图片 184335" descr="100874071"/>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292032" y="1300286"/>
            <a:ext cx="3240088" cy="224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图片 184336" descr="220px-Gang_of_four_poste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rot="2003486">
            <a:off x="9475679" y="3790196"/>
            <a:ext cx="1917700" cy="276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2079"/>
          <p:cNvGrpSpPr/>
          <p:nvPr/>
        </p:nvGrpSpPr>
        <p:grpSpPr>
          <a:xfrm>
            <a:off x="4443498" y="4486"/>
            <a:ext cx="3228340" cy="422407"/>
            <a:chOff x="0" y="0"/>
            <a:chExt cx="3696" cy="412"/>
          </a:xfrm>
          <a:solidFill>
            <a:srgbClr val="FFFF00"/>
          </a:solidFill>
        </p:grpSpPr>
        <p:sp>
          <p:nvSpPr>
            <p:cNvPr id="3"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4" name="文本框 2081"/>
            <p:cNvSpPr txBox="1"/>
            <p:nvPr/>
          </p:nvSpPr>
          <p:spPr>
            <a:xfrm>
              <a:off x="41" y="23"/>
              <a:ext cx="3615" cy="389"/>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sym typeface="+mn-ea"/>
                </a:rPr>
                <a:t>实事求是思想路线的一度偏离</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811740325"/>
      </p:ext>
    </p:extLst>
  </p:cSld>
  <p:clrMapOvr>
    <a:masterClrMapping/>
  </p:clrMapOvr>
  <p:transition>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矩形 147457"/>
          <p:cNvSpPr>
            <a:spLocks noChangeArrowheads="1"/>
          </p:cNvSpPr>
          <p:nvPr/>
        </p:nvSpPr>
        <p:spPr bwMode="auto">
          <a:xfrm>
            <a:off x="5000626" y="260351"/>
            <a:ext cx="3973513" cy="576263"/>
          </a:xfrm>
          <a:prstGeom prst="rect">
            <a:avLst/>
          </a:prstGeom>
          <a:solidFill>
            <a:srgbClr val="D1D1F0"/>
          </a:solidFill>
          <a:ln w="19050">
            <a:solidFill>
              <a:srgbClr val="FF0066"/>
            </a:solidFill>
            <a:round/>
            <a:headEnd/>
            <a:tailEnd/>
          </a:ln>
        </p:spPr>
        <p:txBody>
          <a:bodyPr anchor="ctr"/>
          <a:lstStyle/>
          <a:p>
            <a:pPr algn="ctr"/>
            <a:r>
              <a:rPr lang="zh-CN" altLang="en-US" sz="2400" b="1">
                <a:solidFill>
                  <a:srgbClr val="CC0000"/>
                </a:solidFill>
                <a:latin typeface="幼圆" panose="02010509060101010101" pitchFamily="49" charset="-122"/>
              </a:rPr>
              <a:t>华国锋及其“两个凡是”</a:t>
            </a:r>
          </a:p>
        </p:txBody>
      </p:sp>
      <p:sp>
        <p:nvSpPr>
          <p:cNvPr id="24578" name="椭圆形标注 147458"/>
          <p:cNvSpPr>
            <a:spLocks noChangeArrowheads="1"/>
          </p:cNvSpPr>
          <p:nvPr/>
        </p:nvSpPr>
        <p:spPr bwMode="auto">
          <a:xfrm>
            <a:off x="2126613" y="1547813"/>
            <a:ext cx="3962400" cy="1441450"/>
          </a:xfrm>
          <a:prstGeom prst="wedgeEllipseCallout">
            <a:avLst>
              <a:gd name="adj1" fmla="val 83731"/>
              <a:gd name="adj2" fmla="val -62685"/>
            </a:avLst>
          </a:prstGeom>
          <a:solidFill>
            <a:srgbClr val="99CCFF"/>
          </a:solidFill>
          <a:ln w="9525">
            <a:solidFill>
              <a:schemeClr val="tx1"/>
            </a:solidFill>
            <a:miter lim="800000"/>
            <a:headEnd/>
            <a:tailEnd/>
          </a:ln>
        </p:spPr>
        <p:txBody>
          <a:bodyPr wrap="none" anchor="ctr"/>
          <a:lstStyle/>
          <a:p>
            <a:pPr algn="ctr">
              <a:buClr>
                <a:schemeClr val="bg1"/>
              </a:buClr>
            </a:pPr>
            <a:r>
              <a:rPr lang="en-US" altLang="en-US" sz="2400" b="1" i="1">
                <a:solidFill>
                  <a:srgbClr val="663300"/>
                </a:solidFill>
                <a:latin typeface="宋体" panose="02010600030101010101" pitchFamily="2" charset="-122"/>
                <a:ea typeface="宋体" panose="02010600030101010101" pitchFamily="2" charset="-122"/>
              </a:rPr>
              <a:t>凡是毛主席作出</a:t>
            </a:r>
          </a:p>
          <a:p>
            <a:pPr algn="ctr">
              <a:buClr>
                <a:schemeClr val="bg1"/>
              </a:buClr>
            </a:pPr>
            <a:r>
              <a:rPr lang="en-US" altLang="en-US" sz="2400" b="1" i="1">
                <a:solidFill>
                  <a:srgbClr val="663300"/>
                </a:solidFill>
                <a:latin typeface="宋体" panose="02010600030101010101" pitchFamily="2" charset="-122"/>
                <a:ea typeface="宋体" panose="02010600030101010101" pitchFamily="2" charset="-122"/>
              </a:rPr>
              <a:t>的决策，</a:t>
            </a:r>
          </a:p>
          <a:p>
            <a:pPr algn="ctr">
              <a:buClr>
                <a:schemeClr val="bg1"/>
              </a:buClr>
            </a:pPr>
            <a:r>
              <a:rPr lang="en-US" altLang="en-US" sz="2400" b="1" i="1">
                <a:solidFill>
                  <a:srgbClr val="663300"/>
                </a:solidFill>
                <a:latin typeface="宋体" panose="02010600030101010101" pitchFamily="2" charset="-122"/>
                <a:ea typeface="宋体" panose="02010600030101010101" pitchFamily="2" charset="-122"/>
              </a:rPr>
              <a:t>我们都坚决维护；</a:t>
            </a:r>
            <a:endParaRPr lang="en-US" altLang="zh-CN" sz="2400">
              <a:latin typeface="宋体" panose="02010600030101010101" pitchFamily="2" charset="-122"/>
              <a:ea typeface="宋体" panose="02010600030101010101" pitchFamily="2" charset="-122"/>
            </a:endParaRPr>
          </a:p>
        </p:txBody>
      </p:sp>
      <p:sp>
        <p:nvSpPr>
          <p:cNvPr id="25603" name="椭圆形标注 147459"/>
          <p:cNvSpPr/>
          <p:nvPr/>
        </p:nvSpPr>
        <p:spPr>
          <a:xfrm>
            <a:off x="6376351" y="1690689"/>
            <a:ext cx="3886200" cy="1512887"/>
          </a:xfrm>
          <a:prstGeom prst="wedgeEllipseCallout">
            <a:avLst>
              <a:gd name="adj1" fmla="val -20220"/>
              <a:gd name="adj2" fmla="val -69769"/>
            </a:avLst>
          </a:prstGeom>
          <a:solidFill>
            <a:schemeClr val="accent5">
              <a:lumMod val="90000"/>
            </a:schemeClr>
          </a:solidFill>
          <a:ln w="9525" cap="flat" cmpd="sng">
            <a:solidFill>
              <a:schemeClr val="tx1"/>
            </a:solidFill>
            <a:prstDash val="solid"/>
            <a:miter/>
            <a:headEnd type="none" w="med" len="med"/>
            <a:tailEnd type="none" w="med" len="med"/>
          </a:ln>
        </p:spPr>
        <p:txBody>
          <a:bodyPr wrap="none" anchor="ctr"/>
          <a:lstStyle/>
          <a:p>
            <a:pPr algn="ctr">
              <a:buClr>
                <a:schemeClr val="bg1"/>
              </a:buClr>
              <a:defRPr/>
            </a:pPr>
            <a:r>
              <a:rPr lang="en-US" altLang="en-US" sz="2400" b="1" i="1" noProof="1">
                <a:solidFill>
                  <a:srgbClr val="663300"/>
                </a:solidFill>
                <a:latin typeface="宋体" panose="02010600030101010101" pitchFamily="2" charset="-122"/>
                <a:ea typeface="宋体" panose="02010600030101010101" pitchFamily="2" charset="-122"/>
              </a:rPr>
              <a:t>凡是毛主席的指示，</a:t>
            </a:r>
          </a:p>
          <a:p>
            <a:pPr algn="ctr">
              <a:buClr>
                <a:schemeClr val="bg1"/>
              </a:buClr>
              <a:defRPr/>
            </a:pPr>
            <a:r>
              <a:rPr lang="en-US" altLang="en-US" sz="2400" b="1" i="1" noProof="1">
                <a:solidFill>
                  <a:srgbClr val="663300"/>
                </a:solidFill>
                <a:latin typeface="宋体" panose="02010600030101010101" pitchFamily="2" charset="-122"/>
                <a:ea typeface="宋体" panose="02010600030101010101" pitchFamily="2" charset="-122"/>
              </a:rPr>
              <a:t>我们都始终不渝</a:t>
            </a:r>
          </a:p>
          <a:p>
            <a:pPr algn="ctr">
              <a:buClr>
                <a:schemeClr val="bg1"/>
              </a:buClr>
              <a:defRPr/>
            </a:pPr>
            <a:r>
              <a:rPr lang="en-US" altLang="en-US" sz="2400" b="1" i="1" noProof="1">
                <a:solidFill>
                  <a:srgbClr val="663300"/>
                </a:solidFill>
                <a:latin typeface="宋体" panose="02010600030101010101" pitchFamily="2" charset="-122"/>
                <a:ea typeface="宋体" panose="02010600030101010101" pitchFamily="2" charset="-122"/>
              </a:rPr>
              <a:t>地遵循。</a:t>
            </a:r>
            <a:endParaRPr lang="en-US" altLang="zh-CN" sz="2400" noProof="1">
              <a:solidFill>
                <a:srgbClr val="663300"/>
              </a:solidFill>
              <a:latin typeface="宋体" panose="02010600030101010101" pitchFamily="2" charset="-122"/>
              <a:ea typeface="宋体" panose="02010600030101010101" pitchFamily="2" charset="-122"/>
            </a:endParaRPr>
          </a:p>
        </p:txBody>
      </p:sp>
      <p:sp>
        <p:nvSpPr>
          <p:cNvPr id="24580" name="八角星 147460"/>
          <p:cNvSpPr>
            <a:spLocks noChangeArrowheads="1"/>
          </p:cNvSpPr>
          <p:nvPr/>
        </p:nvSpPr>
        <p:spPr bwMode="auto">
          <a:xfrm>
            <a:off x="2880677" y="3203576"/>
            <a:ext cx="3743325" cy="936625"/>
          </a:xfrm>
          <a:prstGeom prst="star8">
            <a:avLst>
              <a:gd name="adj" fmla="val 40333"/>
            </a:avLst>
          </a:prstGeom>
          <a:solidFill>
            <a:srgbClr val="0099CC"/>
          </a:solidFill>
          <a:ln w="9525">
            <a:solidFill>
              <a:schemeClr val="tx1"/>
            </a:solidFill>
            <a:miter lim="800000"/>
            <a:headEnd/>
            <a:tailEnd/>
          </a:ln>
        </p:spPr>
        <p:txBody>
          <a:bodyPr wrap="none" anchor="ctr"/>
          <a:lstStyle/>
          <a:p>
            <a:pPr algn="ctr">
              <a:buClr>
                <a:schemeClr val="bg1"/>
              </a:buClr>
            </a:pPr>
            <a:r>
              <a:rPr lang="en-US" altLang="en-US" sz="2400" b="1">
                <a:latin typeface="华文新魏" panose="02010800040101010101" pitchFamily="2" charset="-122"/>
                <a:ea typeface="华文新魏" panose="02010800040101010101" pitchFamily="2" charset="-122"/>
              </a:rPr>
              <a:t>慢慢来，</a:t>
            </a:r>
            <a:r>
              <a:rPr lang="zh-CN" altLang="en-US" sz="2400" b="1">
                <a:latin typeface="华文新魏" panose="02010800040101010101" pitchFamily="2" charset="-122"/>
                <a:ea typeface="华文新魏" panose="02010800040101010101" pitchFamily="2" charset="-122"/>
              </a:rPr>
              <a:t>不要着急</a:t>
            </a:r>
            <a:endParaRPr lang="zh-CN" altLang="en-US" sz="2400">
              <a:latin typeface="宋体" panose="02010600030101010101" pitchFamily="2" charset="-122"/>
              <a:ea typeface="宋体" panose="02010600030101010101" pitchFamily="2" charset="-122"/>
            </a:endParaRPr>
          </a:p>
        </p:txBody>
      </p:sp>
      <p:sp>
        <p:nvSpPr>
          <p:cNvPr id="24581" name="八角星 147461"/>
          <p:cNvSpPr>
            <a:spLocks noChangeArrowheads="1"/>
          </p:cNvSpPr>
          <p:nvPr/>
        </p:nvSpPr>
        <p:spPr bwMode="auto">
          <a:xfrm>
            <a:off x="2807652" y="4211638"/>
            <a:ext cx="3457575" cy="1071562"/>
          </a:xfrm>
          <a:prstGeom prst="star8">
            <a:avLst>
              <a:gd name="adj" fmla="val 40333"/>
            </a:avLst>
          </a:prstGeom>
          <a:solidFill>
            <a:srgbClr val="99CCFF"/>
          </a:solidFill>
          <a:ln w="9525">
            <a:solidFill>
              <a:schemeClr val="tx1"/>
            </a:solidFill>
            <a:miter lim="800000"/>
            <a:headEnd/>
            <a:tailEnd/>
          </a:ln>
        </p:spPr>
        <p:txBody>
          <a:bodyPr wrap="none" anchor="ctr"/>
          <a:lstStyle/>
          <a:p>
            <a:pPr algn="ctr">
              <a:buClr>
                <a:schemeClr val="bg1"/>
              </a:buClr>
            </a:pPr>
            <a:r>
              <a:rPr lang="en-US" altLang="en-US" sz="2400" b="1">
                <a:solidFill>
                  <a:srgbClr val="800080"/>
                </a:solidFill>
                <a:latin typeface="华文新魏" panose="02010800040101010101" pitchFamily="2" charset="-122"/>
                <a:ea typeface="华文新魏" panose="02010800040101010101" pitchFamily="2" charset="-122"/>
              </a:rPr>
              <a:t>照过去方针办</a:t>
            </a:r>
            <a:endParaRPr lang="en-US" altLang="zh-CN" sz="2400">
              <a:latin typeface="宋体" panose="02010600030101010101" pitchFamily="2" charset="-122"/>
              <a:ea typeface="宋体" panose="02010600030101010101" pitchFamily="2" charset="-122"/>
            </a:endParaRPr>
          </a:p>
        </p:txBody>
      </p:sp>
      <p:sp>
        <p:nvSpPr>
          <p:cNvPr id="24582" name="八角星 147462"/>
          <p:cNvSpPr>
            <a:spLocks noChangeArrowheads="1"/>
          </p:cNvSpPr>
          <p:nvPr/>
        </p:nvSpPr>
        <p:spPr bwMode="auto">
          <a:xfrm>
            <a:off x="2807651" y="5364163"/>
            <a:ext cx="3960812" cy="863600"/>
          </a:xfrm>
          <a:prstGeom prst="star8">
            <a:avLst>
              <a:gd name="adj" fmla="val 39333"/>
            </a:avLst>
          </a:prstGeom>
          <a:solidFill>
            <a:schemeClr val="accent1"/>
          </a:solidFill>
          <a:ln w="9525">
            <a:solidFill>
              <a:schemeClr val="tx1"/>
            </a:solidFill>
            <a:miter lim="800000"/>
            <a:headEnd/>
            <a:tailEnd/>
          </a:ln>
        </p:spPr>
        <p:txBody>
          <a:bodyPr wrap="none" anchor="ctr"/>
          <a:lstStyle/>
          <a:p>
            <a:pPr algn="ctr">
              <a:buClr>
                <a:schemeClr val="bg1"/>
              </a:buClr>
            </a:pPr>
            <a:r>
              <a:rPr lang="en-US" altLang="en-US" sz="2400" b="1">
                <a:solidFill>
                  <a:srgbClr val="663300"/>
                </a:solidFill>
                <a:latin typeface="华文新魏" panose="02010800040101010101" pitchFamily="2" charset="-122"/>
                <a:ea typeface="华文新魏" panose="02010800040101010101" pitchFamily="2" charset="-122"/>
              </a:rPr>
              <a:t>你办事，我放心</a:t>
            </a:r>
            <a:endParaRPr lang="en-US" altLang="zh-CN" sz="2400">
              <a:latin typeface="宋体" panose="02010600030101010101" pitchFamily="2" charset="-122"/>
              <a:ea typeface="宋体" panose="02010600030101010101" pitchFamily="2" charset="-122"/>
            </a:endParaRPr>
          </a:p>
        </p:txBody>
      </p:sp>
      <p:sp>
        <p:nvSpPr>
          <p:cNvPr id="24583" name="竖卷形 147463"/>
          <p:cNvSpPr>
            <a:spLocks noChangeArrowheads="1"/>
          </p:cNvSpPr>
          <p:nvPr/>
        </p:nvSpPr>
        <p:spPr bwMode="auto">
          <a:xfrm>
            <a:off x="1728151" y="3419475"/>
            <a:ext cx="1223962" cy="2667000"/>
          </a:xfrm>
          <a:prstGeom prst="verticalScroll">
            <a:avLst>
              <a:gd name="adj" fmla="val 12500"/>
            </a:avLst>
          </a:prstGeom>
          <a:solidFill>
            <a:srgbClr val="CCFFCC"/>
          </a:solidFill>
          <a:ln w="9525">
            <a:solidFill>
              <a:schemeClr val="tx1"/>
            </a:solidFill>
            <a:round/>
            <a:headEnd/>
            <a:tailEnd/>
          </a:ln>
        </p:spPr>
        <p:txBody>
          <a:bodyPr vert="eaVert" wrap="none" anchor="ctr"/>
          <a:lstStyle/>
          <a:p>
            <a:pPr algn="ctr">
              <a:lnSpc>
                <a:spcPct val="110000"/>
              </a:lnSpc>
              <a:buClr>
                <a:schemeClr val="bg1"/>
              </a:buClr>
            </a:pPr>
            <a:r>
              <a:rPr lang="en-US" altLang="en-US" sz="2400" b="1">
                <a:solidFill>
                  <a:srgbClr val="663300"/>
                </a:solidFill>
                <a:latin typeface="华文新魏" panose="02010800040101010101" pitchFamily="2" charset="-122"/>
                <a:ea typeface="华文新魏" panose="02010800040101010101" pitchFamily="2" charset="-122"/>
              </a:rPr>
              <a:t>三条最高指示</a:t>
            </a:r>
            <a:endParaRPr lang="en-US" altLang="zh-CN" sz="2400">
              <a:latin typeface="宋体" panose="02010600030101010101" pitchFamily="2" charset="-122"/>
              <a:ea typeface="宋体" panose="02010600030101010101" pitchFamily="2" charset="-122"/>
            </a:endParaRPr>
          </a:p>
        </p:txBody>
      </p:sp>
      <p:pic>
        <p:nvPicPr>
          <p:cNvPr id="24584" name="图片 147465" descr="bede16fa28ae2a4e4e4aea2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25589" y="3419476"/>
            <a:ext cx="3636963" cy="299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2079"/>
          <p:cNvGrpSpPr/>
          <p:nvPr/>
        </p:nvGrpSpPr>
        <p:grpSpPr>
          <a:xfrm>
            <a:off x="1524000" y="-26035"/>
            <a:ext cx="3228340" cy="422407"/>
            <a:chOff x="0" y="0"/>
            <a:chExt cx="3696" cy="412"/>
          </a:xfrm>
          <a:solidFill>
            <a:srgbClr val="FFFF00"/>
          </a:solidFill>
        </p:grpSpPr>
        <p:sp>
          <p:nvSpPr>
            <p:cNvPr id="3"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4" name="文本框 2081"/>
            <p:cNvSpPr txBox="1"/>
            <p:nvPr/>
          </p:nvSpPr>
          <p:spPr>
            <a:xfrm>
              <a:off x="41" y="23"/>
              <a:ext cx="3615" cy="389"/>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sym typeface="+mn-ea"/>
                </a:rPr>
                <a:t>实事求是思想路线的一度偏离</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4258795369"/>
      </p:ext>
    </p:extLst>
  </p:cSld>
  <p:clrMapOvr>
    <a:masterClrMapping/>
  </p:clrMapOvr>
  <p:transition>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079"/>
          <p:cNvGrpSpPr/>
          <p:nvPr/>
        </p:nvGrpSpPr>
        <p:grpSpPr>
          <a:xfrm>
            <a:off x="1977389" y="803910"/>
            <a:ext cx="3792855" cy="505460"/>
            <a:chOff x="0" y="0"/>
            <a:chExt cx="3696" cy="384"/>
          </a:xfrm>
          <a:solidFill>
            <a:srgbClr val="FFFF00"/>
          </a:solidFill>
        </p:grpSpPr>
        <p:sp>
          <p:nvSpPr>
            <p:cNvPr id="4"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5" name="文本框 2081"/>
            <p:cNvSpPr txBox="1"/>
            <p:nvPr/>
          </p:nvSpPr>
          <p:spPr>
            <a:xfrm>
              <a:off x="41" y="23"/>
              <a:ext cx="3615" cy="361"/>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2000" b="1" noProof="1">
                  <a:solidFill>
                    <a:srgbClr val="0000FF"/>
                  </a:solidFill>
                  <a:latin typeface="楷体" panose="02010609060101010101" pitchFamily="49" charset="-122"/>
                  <a:ea typeface="楷体" panose="02010609060101010101" pitchFamily="49" charset="-122"/>
                </a:rPr>
                <a:t>- </a:t>
              </a:r>
              <a:r>
                <a:rPr lang="zh-CN" altLang="en-US" sz="2000" b="1" noProof="1">
                  <a:solidFill>
                    <a:srgbClr val="0000FF"/>
                  </a:solidFill>
                  <a:latin typeface="楷体" panose="02010609060101010101" pitchFamily="49" charset="-122"/>
                  <a:ea typeface="楷体" panose="02010609060101010101" pitchFamily="49" charset="-122"/>
                </a:rPr>
                <a:t>关于真理标准问题的大讨论</a:t>
              </a:r>
            </a:p>
          </p:txBody>
        </p:sp>
      </p:grpSp>
      <p:grpSp>
        <p:nvGrpSpPr>
          <p:cNvPr id="25602" name="组合 2"/>
          <p:cNvGrpSpPr>
            <a:grpSpLocks/>
          </p:cNvGrpSpPr>
          <p:nvPr/>
        </p:nvGrpSpPr>
        <p:grpSpPr bwMode="auto">
          <a:xfrm>
            <a:off x="1524000" y="26988"/>
            <a:ext cx="4375150" cy="400050"/>
            <a:chOff x="7775" y="3024"/>
            <a:chExt cx="5579" cy="795"/>
          </a:xfrm>
        </p:grpSpPr>
        <p:sp>
          <p:nvSpPr>
            <p:cNvPr id="25603"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25604" name="文本框 2081"/>
            <p:cNvSpPr txBox="1">
              <a:spLocks noChangeArrowheads="1"/>
            </p:cNvSpPr>
            <p:nvPr/>
          </p:nvSpPr>
          <p:spPr bwMode="auto">
            <a:xfrm>
              <a:off x="7859" y="3024"/>
              <a:ext cx="5492" cy="791"/>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1600" b="1">
                  <a:solidFill>
                    <a:srgbClr val="0000FF"/>
                  </a:solidFill>
                  <a:latin typeface="幼圆" panose="02010509060101010101" pitchFamily="49" charset="-122"/>
                </a:rPr>
                <a:t>1</a:t>
              </a:r>
              <a:r>
                <a:rPr lang="zh-CN" altLang="en-US" sz="1600" b="1">
                  <a:solidFill>
                    <a:srgbClr val="0000FF"/>
                  </a:solidFill>
                  <a:latin typeface="幼圆" panose="02010509060101010101" pitchFamily="49" charset="-122"/>
                </a:rPr>
                <a:t>）解放思想、实事求是思想路线的</a:t>
              </a:r>
              <a:r>
                <a:rPr lang="zh-CN" altLang="en-US" sz="1600" b="1">
                  <a:solidFill>
                    <a:srgbClr val="0000FF"/>
                  </a:solidFill>
                  <a:latin typeface="幼圆" panose="02010509060101010101" pitchFamily="49" charset="-122"/>
                  <a:sym typeface="宋体" panose="02010600030101010101" pitchFamily="2" charset="-122"/>
                </a:rPr>
                <a:t>重新确立</a:t>
              </a:r>
              <a:endParaRPr lang="zh-CN" altLang="en-US" sz="1600" b="1">
                <a:solidFill>
                  <a:srgbClr val="0000FF"/>
                </a:solidFill>
                <a:latin typeface="幼圆" panose="02010509060101010101" pitchFamily="49" charset="-122"/>
              </a:endParaRPr>
            </a:p>
          </p:txBody>
        </p:sp>
      </p:grpSp>
      <p:sp>
        <p:nvSpPr>
          <p:cNvPr id="25605" name="圆角矩形 2"/>
          <p:cNvSpPr>
            <a:spLocks noChangeArrowheads="1"/>
          </p:cNvSpPr>
          <p:nvPr/>
        </p:nvSpPr>
        <p:spPr bwMode="auto">
          <a:xfrm>
            <a:off x="1193612" y="2248429"/>
            <a:ext cx="4048125" cy="3911600"/>
          </a:xfrm>
          <a:prstGeom prst="roundRect">
            <a:avLst>
              <a:gd name="adj" fmla="val 25569"/>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文化大革命</a:t>
            </a:r>
            <a:r>
              <a:rPr lang="en-US" altLang="zh-CN" sz="2000" b="1">
                <a:solidFill>
                  <a:srgbClr val="0000FF"/>
                </a:solidFill>
                <a:latin typeface="楷体" panose="02010609060101010101" pitchFamily="49" charset="-122"/>
                <a:ea typeface="楷体" panose="02010609060101010101" pitchFamily="49" charset="-122"/>
              </a:rPr>
              <a:t>”</a:t>
            </a:r>
            <a:r>
              <a:rPr lang="zh-CN" altLang="en-US" sz="2000" b="1">
                <a:solidFill>
                  <a:srgbClr val="0000FF"/>
                </a:solidFill>
                <a:latin typeface="楷体" panose="02010609060101010101" pitchFamily="49" charset="-122"/>
                <a:ea typeface="楷体" panose="02010609060101010101" pitchFamily="49" charset="-122"/>
              </a:rPr>
              <a:t>结束后，为了冲破禁锢，打开局面，邓小平以马克思主义的非凡胆略和科学态度，</a:t>
            </a:r>
            <a:r>
              <a:rPr lang="zh-CN" altLang="en-US" sz="2000" b="1">
                <a:solidFill>
                  <a:srgbClr val="FF0000"/>
                </a:solidFill>
                <a:latin typeface="幼圆" panose="02010509060101010101" pitchFamily="49" charset="-122"/>
              </a:rPr>
              <a:t>旗帜鲜明地提出毛泽东思想的精髓是实事求是，领导和支持关于实践是检验真理的唯一标准的大讨论，着手解决党的思想路线问题</a:t>
            </a:r>
            <a:r>
              <a:rPr lang="zh-CN" altLang="en-US" sz="2000" b="1">
                <a:solidFill>
                  <a:srgbClr val="FF0000"/>
                </a:solidFill>
                <a:latin typeface="幼圆" panose="02010509060101010101" pitchFamily="49" charset="-122"/>
                <a:sym typeface="宋体" panose="02010600030101010101" pitchFamily="2" charset="-122"/>
              </a:rPr>
              <a:t>。</a:t>
            </a:r>
          </a:p>
        </p:txBody>
      </p:sp>
      <p:pic>
        <p:nvPicPr>
          <p:cNvPr id="25610" name="图片 2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480000">
            <a:off x="6966738" y="816078"/>
            <a:ext cx="3171825" cy="2466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真理标准大讨论.MPG">
            <a:hlinkClick r:id="" action="ppaction://media"/>
          </p:cNvPr>
          <p:cNvPicPr>
            <a:picLocks noGrp="1" noRot="1" noChangeAspect="1" noChangeArrowheads="1"/>
          </p:cNvPicPr>
          <p:nvPr>
            <p:ph type="body" idx="4294967295"/>
            <a:videoFile r:link="rId1"/>
          </p:nvPr>
        </p:nvPicPr>
        <p:blipFill>
          <a:blip r:embed="rId4">
            <a:extLst>
              <a:ext uri="{28A0092B-C50C-407E-A947-70E740481C1C}">
                <a14:useLocalDpi xmlns:a14="http://schemas.microsoft.com/office/drawing/2010/main" xmlns="" val="0"/>
              </a:ext>
            </a:extLst>
          </a:blip>
          <a:srcRect/>
          <a:stretch>
            <a:fillRect/>
          </a:stretch>
        </p:blipFill>
        <p:spPr>
          <a:xfrm>
            <a:off x="6082980" y="3514045"/>
            <a:ext cx="3957638" cy="3059112"/>
          </a:xfrm>
        </p:spPr>
      </p:pic>
    </p:spTree>
    <p:extLst>
      <p:ext uri="{BB962C8B-B14F-4D97-AF65-F5344CB8AC3E}">
        <p14:creationId xmlns:p14="http://schemas.microsoft.com/office/powerpoint/2010/main" xmlns="" val="1272496673"/>
      </p:ext>
    </p:extLst>
  </p:cSld>
  <p:clrMapOvr>
    <a:masterClrMapping/>
  </p:clrMapOvr>
  <p:transition>
    <p:wedg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矩形 149505"/>
          <p:cNvSpPr>
            <a:spLocks noChangeArrowheads="1"/>
          </p:cNvSpPr>
          <p:nvPr/>
        </p:nvSpPr>
        <p:spPr bwMode="auto">
          <a:xfrm>
            <a:off x="1847851" y="866775"/>
            <a:ext cx="4183063" cy="552450"/>
          </a:xfrm>
          <a:prstGeom prst="rect">
            <a:avLst/>
          </a:prstGeom>
          <a:solidFill>
            <a:srgbClr val="CCFFCC"/>
          </a:solidFill>
          <a:ln>
            <a:noFill/>
          </a:ln>
          <a:scene3d>
            <a:camera prst="legacyObliqueTopRight"/>
            <a:lightRig rig="legacyFlat3" dir="b"/>
          </a:scene3d>
          <a:sp3d extrusionH="430200" prstMaterial="legacyMatte">
            <a:bevelT w="13500" h="13500" prst="angle"/>
            <a:bevelB w="13500" h="13500" prst="angle"/>
            <a:extrusionClr>
              <a:srgbClr val="CCFFCC"/>
            </a:extrusionClr>
            <a:contourClr>
              <a:srgbClr val="CCFFCC"/>
            </a:contourClr>
          </a:sp3d>
          <a:extLst>
            <a:ext uri="{91240B29-F687-4F45-9708-019B960494DF}">
              <a14:hiddenLine xmlns:a14="http://schemas.microsoft.com/office/drawing/2010/main" xmlns="" w="9525">
                <a:noFill/>
                <a:miter lim="800000"/>
                <a:headEnd/>
                <a:tailEnd/>
              </a14:hiddenLine>
            </a:ext>
          </a:extLst>
        </p:spPr>
        <p:txBody>
          <a:bodyPr anchor="ctr">
            <a:flatTx/>
          </a:bodyPr>
          <a:lstStyle/>
          <a:p>
            <a:pPr algn="ctr"/>
            <a:r>
              <a:rPr lang="en-US" altLang="en-US" sz="2400" b="1">
                <a:solidFill>
                  <a:srgbClr val="FF0000"/>
                </a:solidFill>
                <a:latin typeface="幼圆" panose="02010509060101010101" pitchFamily="49" charset="-122"/>
              </a:rPr>
              <a:t>实践是检验真理的唯一标准</a:t>
            </a:r>
          </a:p>
        </p:txBody>
      </p:sp>
      <p:sp>
        <p:nvSpPr>
          <p:cNvPr id="26626" name="矩形 149506"/>
          <p:cNvSpPr>
            <a:spLocks noChangeArrowheads="1"/>
          </p:cNvSpPr>
          <p:nvPr/>
        </p:nvSpPr>
        <p:spPr bwMode="auto">
          <a:xfrm>
            <a:off x="1979840" y="2569483"/>
            <a:ext cx="3744913" cy="3609975"/>
          </a:xfrm>
          <a:prstGeom prst="rect">
            <a:avLst/>
          </a:prstGeom>
          <a:gradFill rotWithShape="0">
            <a:gsLst>
              <a:gs pos="0">
                <a:srgbClr val="CCFF66"/>
              </a:gs>
              <a:gs pos="100000">
                <a:srgbClr val="9999FF"/>
              </a:gs>
            </a:gsLst>
            <a:lin ang="189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spcBef>
                <a:spcPct val="20000"/>
              </a:spcBef>
              <a:buFontTx/>
              <a:buChar char="•"/>
            </a:pPr>
            <a:r>
              <a:rPr lang="en-US" altLang="en-US" sz="2000">
                <a:ea typeface="宋体" panose="02010600030101010101" pitchFamily="2" charset="-122"/>
              </a:rPr>
              <a:t>  </a:t>
            </a:r>
            <a:r>
              <a:rPr lang="en-US" altLang="en-US" sz="2000" b="1">
                <a:solidFill>
                  <a:srgbClr val="000099"/>
                </a:solidFill>
                <a:latin typeface="楷体" panose="02010609060101010101" pitchFamily="49" charset="-122"/>
                <a:ea typeface="楷体" panose="02010609060101010101" pitchFamily="49" charset="-122"/>
              </a:rPr>
              <a:t>1978年5月10日，中央党校《理论动态》第60期发表了经常务副校长胡耀邦同志亲自审定</a:t>
            </a:r>
            <a:r>
              <a:rPr lang="zh-CN" altLang="en-US" sz="2000" b="1">
                <a:solidFill>
                  <a:srgbClr val="000099"/>
                </a:solidFill>
                <a:latin typeface="楷体" panose="02010609060101010101" pitchFamily="49" charset="-122"/>
                <a:ea typeface="楷体" panose="02010609060101010101" pitchFamily="49" charset="-122"/>
              </a:rPr>
              <a:t>的</a:t>
            </a:r>
            <a:r>
              <a:rPr lang="en-US" altLang="en-US" sz="2000" b="1">
                <a:solidFill>
                  <a:srgbClr val="000099"/>
                </a:solidFill>
                <a:latin typeface="楷体" panose="02010609060101010101" pitchFamily="49" charset="-122"/>
                <a:ea typeface="楷体" panose="02010609060101010101" pitchFamily="49" charset="-122"/>
              </a:rPr>
              <a:t>《实践是检验真理的唯一标准</a:t>
            </a:r>
            <a:r>
              <a:rPr lang="en-US" altLang="zh-CN" sz="2000" b="1">
                <a:solidFill>
                  <a:srgbClr val="000099"/>
                </a:solidFill>
                <a:latin typeface="楷体" panose="02010609060101010101" pitchFamily="49" charset="-122"/>
                <a:ea typeface="楷体" panose="02010609060101010101" pitchFamily="49" charset="-122"/>
              </a:rPr>
              <a:t>》</a:t>
            </a:r>
            <a:r>
              <a:rPr lang="zh-CN" altLang="en-US" sz="2000" b="1">
                <a:solidFill>
                  <a:srgbClr val="000099"/>
                </a:solidFill>
                <a:latin typeface="楷体" panose="02010609060101010101" pitchFamily="49" charset="-122"/>
                <a:ea typeface="楷体" panose="02010609060101010101" pitchFamily="49" charset="-122"/>
              </a:rPr>
              <a:t>一文。</a:t>
            </a:r>
          </a:p>
          <a:p>
            <a:pPr>
              <a:lnSpc>
                <a:spcPct val="125000"/>
              </a:lnSpc>
              <a:spcBef>
                <a:spcPct val="20000"/>
              </a:spcBef>
              <a:buFontTx/>
              <a:buChar char="•"/>
            </a:pPr>
            <a:r>
              <a:rPr lang="en-US" altLang="en-US" sz="2000" b="1">
                <a:solidFill>
                  <a:srgbClr val="000099"/>
                </a:solidFill>
                <a:latin typeface="楷体" panose="02010609060101010101" pitchFamily="49" charset="-122"/>
                <a:ea typeface="楷体" panose="02010609060101010101" pitchFamily="49" charset="-122"/>
              </a:rPr>
              <a:t>  11日《光明日报》以特约评论员的名义公开发表。文章矛头直指"两个凡是"，发表后在全国引起强烈反响</a:t>
            </a:r>
            <a:r>
              <a:rPr lang="en-US" altLang="en-US" sz="2400" b="1">
                <a:solidFill>
                  <a:srgbClr val="000099"/>
                </a:solidFill>
                <a:latin typeface="楷体" panose="02010609060101010101" pitchFamily="49" charset="-122"/>
                <a:ea typeface="楷体" panose="02010609060101010101" pitchFamily="49" charset="-122"/>
              </a:rPr>
              <a:t>。</a:t>
            </a:r>
            <a:endParaRPr lang="zh-CN" altLang="en-US" sz="2400" b="1">
              <a:solidFill>
                <a:srgbClr val="000099"/>
              </a:solidFill>
              <a:latin typeface="楷体" panose="02010609060101010101" pitchFamily="49" charset="-122"/>
              <a:ea typeface="楷体" panose="02010609060101010101" pitchFamily="49" charset="-122"/>
            </a:endParaRPr>
          </a:p>
        </p:txBody>
      </p:sp>
      <p:grpSp>
        <p:nvGrpSpPr>
          <p:cNvPr id="3" name="组合 2079"/>
          <p:cNvGrpSpPr/>
          <p:nvPr/>
        </p:nvGrpSpPr>
        <p:grpSpPr>
          <a:xfrm>
            <a:off x="1522730" y="29210"/>
            <a:ext cx="2951480" cy="415290"/>
            <a:chOff x="-189" y="-58"/>
            <a:chExt cx="3697" cy="384"/>
          </a:xfrm>
          <a:solidFill>
            <a:srgbClr val="FFFF00"/>
          </a:solidFill>
        </p:grpSpPr>
        <p:sp>
          <p:nvSpPr>
            <p:cNvPr id="4" name="圆角矩形 2080"/>
            <p:cNvSpPr/>
            <p:nvPr/>
          </p:nvSpPr>
          <p:spPr>
            <a:xfrm>
              <a:off x="-188" y="-58"/>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5" name="文本框 2081"/>
            <p:cNvSpPr txBox="1"/>
            <p:nvPr/>
          </p:nvSpPr>
          <p:spPr>
            <a:xfrm>
              <a:off x="-189" y="-58"/>
              <a:ext cx="3615" cy="369"/>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关于真理标准问题的大讨论</a:t>
              </a:r>
            </a:p>
          </p:txBody>
        </p:sp>
      </p:grpSp>
      <p:pic>
        <p:nvPicPr>
          <p:cNvPr id="26632"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353176" y="165101"/>
            <a:ext cx="3960813" cy="2868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3" name="图片 149510" descr="00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240000">
            <a:off x="6366103" y="3920446"/>
            <a:ext cx="3646487" cy="299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98229278"/>
      </p:ext>
    </p:extLst>
  </p:cSld>
  <p:clrMapOvr>
    <a:masterClrMapping/>
  </p:clrMapOvr>
  <p:transition>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矩形 149518"/>
          <p:cNvSpPr>
            <a:spLocks noChangeArrowheads="1"/>
          </p:cNvSpPr>
          <p:nvPr/>
        </p:nvSpPr>
        <p:spPr bwMode="auto">
          <a:xfrm>
            <a:off x="6374634" y="5773058"/>
            <a:ext cx="3778250" cy="398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a:solidFill>
                  <a:srgbClr val="FF0000"/>
                </a:solidFill>
                <a:latin typeface="华文彩云" panose="02010800040101010101" pitchFamily="2" charset="-122"/>
                <a:ea typeface="华文彩云" panose="02010800040101010101" pitchFamily="2" charset="-122"/>
              </a:rPr>
              <a:t>视频：</a:t>
            </a:r>
            <a:r>
              <a:rPr lang="zh-CN" altLang="en-US" sz="2000" b="1">
                <a:solidFill>
                  <a:srgbClr val="FF0000"/>
                </a:solidFill>
                <a:latin typeface="华文彩云" panose="02010800040101010101" pitchFamily="2" charset="-122"/>
                <a:ea typeface="华文彩云" panose="02010800040101010101" pitchFamily="2" charset="-122"/>
                <a:hlinkClick r:id="rId2" action="ppaction://hlinkfile"/>
              </a:rPr>
              <a:t>邓小平谈思想解放 2.mp4</a:t>
            </a:r>
            <a:endParaRPr lang="en-US" altLang="zh-CN" sz="2000" b="1">
              <a:solidFill>
                <a:srgbClr val="FF0000"/>
              </a:solidFill>
              <a:latin typeface="华文彩云" panose="02010800040101010101" pitchFamily="2" charset="-122"/>
              <a:ea typeface="华文彩云" panose="02010800040101010101" pitchFamily="2" charset="-122"/>
            </a:endParaRPr>
          </a:p>
        </p:txBody>
      </p:sp>
      <p:grpSp>
        <p:nvGrpSpPr>
          <p:cNvPr id="27654" name="组合 2"/>
          <p:cNvGrpSpPr>
            <a:grpSpLocks/>
          </p:cNvGrpSpPr>
          <p:nvPr/>
        </p:nvGrpSpPr>
        <p:grpSpPr bwMode="auto">
          <a:xfrm>
            <a:off x="1524000" y="26988"/>
            <a:ext cx="4375150" cy="400050"/>
            <a:chOff x="7775" y="3024"/>
            <a:chExt cx="5579" cy="795"/>
          </a:xfrm>
        </p:grpSpPr>
        <p:sp>
          <p:nvSpPr>
            <p:cNvPr id="27655"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27656" name="文本框 2081"/>
            <p:cNvSpPr txBox="1">
              <a:spLocks noChangeArrowheads="1"/>
            </p:cNvSpPr>
            <p:nvPr/>
          </p:nvSpPr>
          <p:spPr bwMode="auto">
            <a:xfrm>
              <a:off x="7859" y="3024"/>
              <a:ext cx="5492" cy="791"/>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1600" b="1">
                  <a:solidFill>
                    <a:srgbClr val="0000FF"/>
                  </a:solidFill>
                  <a:latin typeface="幼圆" panose="02010509060101010101" pitchFamily="49" charset="-122"/>
                </a:rPr>
                <a:t>1</a:t>
              </a:r>
              <a:r>
                <a:rPr lang="zh-CN" altLang="en-US" sz="1600" b="1">
                  <a:solidFill>
                    <a:srgbClr val="0000FF"/>
                  </a:solidFill>
                  <a:latin typeface="幼圆" panose="02010509060101010101" pitchFamily="49" charset="-122"/>
                </a:rPr>
                <a:t>）解放思想、实事求是思想路线的</a:t>
              </a:r>
              <a:r>
                <a:rPr lang="zh-CN" altLang="en-US" sz="1600" b="1">
                  <a:solidFill>
                    <a:srgbClr val="0000FF"/>
                  </a:solidFill>
                  <a:latin typeface="幼圆" panose="02010509060101010101" pitchFamily="49" charset="-122"/>
                  <a:sym typeface="宋体" panose="02010600030101010101" pitchFamily="2" charset="-122"/>
                </a:rPr>
                <a:t>重新确立</a:t>
              </a:r>
              <a:endParaRPr lang="zh-CN" altLang="en-US" sz="1600" b="1">
                <a:solidFill>
                  <a:srgbClr val="0000FF"/>
                </a:solidFill>
                <a:latin typeface="幼圆" panose="02010509060101010101" pitchFamily="49" charset="-122"/>
              </a:endParaRPr>
            </a:p>
          </p:txBody>
        </p:sp>
      </p:grpSp>
      <p:grpSp>
        <p:nvGrpSpPr>
          <p:cNvPr id="6" name="组合 2079"/>
          <p:cNvGrpSpPr/>
          <p:nvPr/>
        </p:nvGrpSpPr>
        <p:grpSpPr>
          <a:xfrm>
            <a:off x="2283461" y="627374"/>
            <a:ext cx="3240405" cy="505460"/>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61"/>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2000" b="1" noProof="1">
                  <a:solidFill>
                    <a:srgbClr val="0000FF"/>
                  </a:solidFill>
                  <a:latin typeface="楷体" panose="02010609060101010101" pitchFamily="49" charset="-122"/>
                  <a:ea typeface="楷体" panose="02010609060101010101" pitchFamily="49" charset="-122"/>
                </a:rPr>
                <a:t>- </a:t>
              </a:r>
              <a:r>
                <a:rPr lang="zh-CN" altLang="en-US" sz="2000" b="1" noProof="1">
                  <a:solidFill>
                    <a:srgbClr val="0000FF"/>
                  </a:solidFill>
                  <a:latin typeface="楷体" panose="02010609060101010101" pitchFamily="49" charset="-122"/>
                  <a:ea typeface="楷体" panose="02010609060101010101" pitchFamily="49" charset="-122"/>
                </a:rPr>
                <a:t>实事求是必须</a:t>
              </a:r>
              <a:r>
                <a:rPr lang="zh-CN" altLang="en-US" sz="2000" b="1" noProof="1">
                  <a:solidFill>
                    <a:srgbClr val="0000FF"/>
                  </a:solidFill>
                  <a:latin typeface="楷体" panose="02010609060101010101" pitchFamily="49" charset="-122"/>
                  <a:ea typeface="楷体" panose="02010609060101010101" pitchFamily="49" charset="-122"/>
                  <a:sym typeface="+mn-ea"/>
                </a:rPr>
                <a:t>解放思想</a:t>
              </a:r>
              <a:endParaRPr lang="zh-CN" altLang="en-US" sz="2000" b="1" noProof="1">
                <a:solidFill>
                  <a:srgbClr val="0000FF"/>
                </a:solidFill>
                <a:latin typeface="楷体" panose="02010609060101010101" pitchFamily="49" charset="-122"/>
                <a:ea typeface="楷体" panose="02010609060101010101" pitchFamily="49" charset="-122"/>
              </a:endParaRPr>
            </a:p>
          </p:txBody>
        </p:sp>
      </p:grpSp>
      <p:sp>
        <p:nvSpPr>
          <p:cNvPr id="27658" name="圆角矩形 2"/>
          <p:cNvSpPr>
            <a:spLocks noChangeArrowheads="1"/>
          </p:cNvSpPr>
          <p:nvPr/>
        </p:nvSpPr>
        <p:spPr bwMode="auto">
          <a:xfrm>
            <a:off x="1372422" y="1999570"/>
            <a:ext cx="4524375" cy="1817688"/>
          </a:xfrm>
          <a:prstGeom prst="roundRect">
            <a:avLst>
              <a:gd name="adj" fmla="val 25569"/>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1978</a:t>
            </a:r>
            <a:r>
              <a:rPr lang="zh-CN" altLang="en-US" sz="2000" b="1">
                <a:solidFill>
                  <a:srgbClr val="0000FF"/>
                </a:solidFill>
                <a:latin typeface="楷体" panose="02010609060101010101" pitchFamily="49" charset="-122"/>
                <a:ea typeface="楷体" panose="02010609060101010101" pitchFamily="49" charset="-122"/>
              </a:rPr>
              <a:t>年党的十一届三中全会召开前夕，在中央工作会议上邓小平发表《</a:t>
            </a:r>
            <a:r>
              <a:rPr lang="zh-CN" altLang="en-US" sz="2000" b="1">
                <a:solidFill>
                  <a:srgbClr val="FF0000"/>
                </a:solidFill>
                <a:latin typeface="幼圆" panose="02010509060101010101" pitchFamily="49" charset="-122"/>
              </a:rPr>
              <a:t>解放思想，实事求是，团结一致向前看</a:t>
            </a:r>
            <a:r>
              <a:rPr lang="zh-CN" altLang="en-US" sz="2000" b="1">
                <a:solidFill>
                  <a:srgbClr val="0000FF"/>
                </a:solidFill>
                <a:latin typeface="楷体" panose="02010609060101010101" pitchFamily="49" charset="-122"/>
                <a:ea typeface="楷体" panose="02010609060101010101" pitchFamily="49" charset="-122"/>
              </a:rPr>
              <a:t>》的讲话</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endParaRPr lang="zh-CN" altLang="en-US" sz="2000" b="1">
              <a:solidFill>
                <a:srgbClr val="0000FF"/>
              </a:solidFill>
              <a:latin typeface="楷体" panose="02010609060101010101" pitchFamily="49" charset="-122"/>
              <a:ea typeface="楷体" panose="02010609060101010101" pitchFamily="49" charset="-122"/>
            </a:endParaRPr>
          </a:p>
        </p:txBody>
      </p:sp>
      <p:pic>
        <p:nvPicPr>
          <p:cNvPr id="27659" name="图片 74755" descr="90301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26496" y="3877583"/>
            <a:ext cx="2598738" cy="2741612"/>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27660" name="圆角矩形标注 6"/>
          <p:cNvSpPr>
            <a:spLocks noChangeArrowheads="1"/>
          </p:cNvSpPr>
          <p:nvPr/>
        </p:nvSpPr>
        <p:spPr bwMode="auto">
          <a:xfrm>
            <a:off x="6592889" y="322264"/>
            <a:ext cx="3354387" cy="2555875"/>
          </a:xfrm>
          <a:prstGeom prst="wedgeRoundRectCallout">
            <a:avLst>
              <a:gd name="adj1" fmla="val -101440"/>
              <a:gd name="adj2" fmla="val 96384"/>
              <a:gd name="adj3" fmla="val 16667"/>
            </a:avLst>
          </a:prstGeom>
          <a:blipFill dpi="0" rotWithShape="1">
            <a:blip r:embed="rId4"/>
            <a:srcRect/>
            <a:tile tx="0" ty="0" sx="100000" sy="100000" flip="none" algn="tl"/>
          </a:blipFill>
          <a:ln w="28575">
            <a:solidFill>
              <a:srgbClr val="8585E0"/>
            </a:solidFill>
            <a:round/>
            <a:headEnd/>
            <a:tailEnd/>
          </a:ln>
        </p:spPr>
        <p:txBody>
          <a:bodyPr anchor="ctr"/>
          <a:lstStyle/>
          <a:p>
            <a:pPr>
              <a:lnSpc>
                <a:spcPct val="125000"/>
              </a:lnSpc>
            </a:pPr>
            <a:r>
              <a:rPr lang="en-US" altLang="zh-CN" sz="2000" b="1">
                <a:solidFill>
                  <a:srgbClr val="FF0000"/>
                </a:solidFill>
                <a:ea typeface="楷体_GB2312" pitchFamily="49" charset="-122"/>
              </a:rPr>
              <a:t>  </a:t>
            </a:r>
            <a:r>
              <a:rPr lang="en-US" altLang="zh-CN" sz="2000" b="1">
                <a:solidFill>
                  <a:schemeClr val="accent2"/>
                </a:solidFill>
                <a:ea typeface="楷体_GB2312" pitchFamily="49" charset="-122"/>
              </a:rPr>
              <a:t>    </a:t>
            </a:r>
            <a:r>
              <a:rPr lang="zh-CN" altLang="en-US" sz="2000" b="1">
                <a:solidFill>
                  <a:schemeClr val="accent2"/>
                </a:solidFill>
                <a:latin typeface="楷体" panose="02010609060101010101" pitchFamily="49" charset="-122"/>
                <a:ea typeface="楷体" panose="02010609060101010101" pitchFamily="49" charset="-122"/>
              </a:rPr>
              <a:t>一个党，一个国家，一个民族，如果一切从本本出发，思想僵化，迷信盛行，那人民就不能前进，它的生机就停止了，就要亡党亡国。</a:t>
            </a:r>
          </a:p>
        </p:txBody>
      </p:sp>
      <p:sp>
        <p:nvSpPr>
          <p:cNvPr id="27661" name="圆角矩形标注 6"/>
          <p:cNvSpPr>
            <a:spLocks noChangeArrowheads="1"/>
          </p:cNvSpPr>
          <p:nvPr/>
        </p:nvSpPr>
        <p:spPr bwMode="auto">
          <a:xfrm>
            <a:off x="6192072" y="3988708"/>
            <a:ext cx="3903663" cy="1649412"/>
          </a:xfrm>
          <a:prstGeom prst="wedgeRoundRectCallout">
            <a:avLst>
              <a:gd name="adj1" fmla="val -96324"/>
              <a:gd name="adj2" fmla="val 24204"/>
              <a:gd name="adj3" fmla="val 16667"/>
            </a:avLst>
          </a:prstGeom>
          <a:blipFill dpi="0" rotWithShape="1">
            <a:blip r:embed="rId4"/>
            <a:srcRect/>
            <a:tile tx="0" ty="0" sx="100000" sy="100000" flip="none" algn="tl"/>
          </a:blipFill>
          <a:ln w="28575">
            <a:solidFill>
              <a:srgbClr val="FF00FF"/>
            </a:solidFill>
            <a:round/>
            <a:headEnd/>
            <a:tailEnd/>
          </a:ln>
        </p:spPr>
        <p:txBody>
          <a:bodyPr anchor="ctr"/>
          <a:lstStyle/>
          <a:p>
            <a:pPr>
              <a:lnSpc>
                <a:spcPct val="125000"/>
              </a:lnSpc>
              <a:spcBef>
                <a:spcPct val="20000"/>
              </a:spcBef>
            </a:pPr>
            <a:r>
              <a:rPr lang="en-US" altLang="zh-CN" sz="2000" b="1">
                <a:solidFill>
                  <a:srgbClr val="FF0000"/>
                </a:solidFill>
                <a:ea typeface="楷体_GB2312" pitchFamily="49" charset="-122"/>
              </a:rPr>
              <a:t>   </a:t>
            </a:r>
            <a:r>
              <a:rPr lang="zh-CN" altLang="en-US" sz="2000" b="1">
                <a:solidFill>
                  <a:srgbClr val="CC0000"/>
                </a:solidFill>
                <a:latin typeface="楷体" panose="02010609060101010101" pitchFamily="49" charset="-122"/>
                <a:ea typeface="楷体" panose="02010609060101010101" pitchFamily="49" charset="-122"/>
                <a:sym typeface="宋体" panose="02010600030101010101" pitchFamily="2" charset="-122"/>
              </a:rPr>
              <a:t> 我们要完整准确地理解和掌握毛泽东思想的科学原理，并在新的历史条件下加以发展。</a:t>
            </a:r>
            <a:r>
              <a:rPr lang="zh-CN" altLang="en-US" sz="2000" b="1">
                <a:solidFill>
                  <a:srgbClr val="FF0000"/>
                </a:solidFill>
                <a:latin typeface="楷体" panose="02010609060101010101" pitchFamily="49" charset="-122"/>
                <a:ea typeface="楷体" panose="02010609060101010101" pitchFamily="49" charset="-122"/>
              </a:rPr>
              <a:t>        </a:t>
            </a:r>
            <a:r>
              <a:rPr lang="zh-CN" altLang="en-US" b="1">
                <a:solidFill>
                  <a:srgbClr val="FF0000"/>
                </a:solidFill>
              </a:rPr>
              <a:t>                          </a:t>
            </a:r>
            <a:endParaRPr lang="zh-CN" altLang="en-US"/>
          </a:p>
        </p:txBody>
      </p:sp>
      <p:sp>
        <p:nvSpPr>
          <p:cNvPr id="9" name="矩形 74759"/>
          <p:cNvSpPr/>
          <p:nvPr/>
        </p:nvSpPr>
        <p:spPr>
          <a:xfrm>
            <a:off x="4374384" y="6306459"/>
            <a:ext cx="3587750" cy="312737"/>
          </a:xfrm>
          <a:prstGeom prst="rect">
            <a:avLst/>
          </a:prstGeom>
          <a:solidFill>
            <a:schemeClr val="accent3">
              <a:lumMod val="95000"/>
            </a:schemeClr>
          </a:solidFill>
          <a:ln w="9525">
            <a:noFill/>
          </a:ln>
        </p:spPr>
        <p:txBody>
          <a:bodyPr>
            <a:spAutoFit/>
          </a:bodyPr>
          <a:lstStyle/>
          <a:p>
            <a:pPr>
              <a:lnSpc>
                <a:spcPct val="90000"/>
              </a:lnSpc>
              <a:spcBef>
                <a:spcPct val="20000"/>
              </a:spcBef>
              <a:defRPr/>
            </a:pPr>
            <a:r>
              <a:rPr lang="en-US" altLang="zh-CN" sz="1600" b="1" noProof="1">
                <a:solidFill>
                  <a:srgbClr val="0000FF"/>
                </a:solidFill>
                <a:latin typeface="楷体" panose="02010609060101010101" pitchFamily="49" charset="-122"/>
                <a:ea typeface="楷体" panose="02010609060101010101" pitchFamily="49" charset="-122"/>
              </a:rPr>
              <a:t>1978</a:t>
            </a:r>
            <a:r>
              <a:rPr lang="zh-CN" altLang="en-US" sz="1600" b="1" noProof="1">
                <a:solidFill>
                  <a:srgbClr val="0000FF"/>
                </a:solidFill>
                <a:latin typeface="楷体" panose="02010609060101010101" pitchFamily="49" charset="-122"/>
                <a:ea typeface="楷体" panose="02010609060101010101" pitchFamily="49" charset="-122"/>
              </a:rPr>
              <a:t>年</a:t>
            </a:r>
            <a:r>
              <a:rPr lang="en-US" altLang="zh-CN" sz="1600" b="1" noProof="1">
                <a:solidFill>
                  <a:srgbClr val="0000FF"/>
                </a:solidFill>
                <a:latin typeface="楷体" panose="02010609060101010101" pitchFamily="49" charset="-122"/>
                <a:ea typeface="楷体" panose="02010609060101010101" pitchFamily="49" charset="-122"/>
              </a:rPr>
              <a:t>12</a:t>
            </a:r>
            <a:r>
              <a:rPr lang="zh-CN" altLang="en-US" sz="1600" b="1" noProof="1">
                <a:solidFill>
                  <a:srgbClr val="0000FF"/>
                </a:solidFill>
                <a:latin typeface="楷体" panose="02010609060101010101" pitchFamily="49" charset="-122"/>
                <a:ea typeface="楷体" panose="02010609060101010101" pitchFamily="49" charset="-122"/>
              </a:rPr>
              <a:t>月，十一届三中全会准备会</a:t>
            </a:r>
          </a:p>
        </p:txBody>
      </p:sp>
    </p:spTree>
    <p:extLst>
      <p:ext uri="{BB962C8B-B14F-4D97-AF65-F5344CB8AC3E}">
        <p14:creationId xmlns:p14="http://schemas.microsoft.com/office/powerpoint/2010/main" xmlns="" val="4216357745"/>
      </p:ext>
    </p:extLst>
  </p:cSld>
  <p:clrMapOvr>
    <a:masterClrMapping/>
  </p:clrMapOvr>
  <p:transition>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矩形 75787"/>
          <p:cNvSpPr/>
          <p:nvPr/>
        </p:nvSpPr>
        <p:spPr>
          <a:xfrm>
            <a:off x="1728789" y="1096963"/>
            <a:ext cx="4351337" cy="1706562"/>
          </a:xfrm>
          <a:prstGeom prst="rect">
            <a:avLst/>
          </a:prstGeom>
          <a:solidFill>
            <a:schemeClr val="accent3">
              <a:lumMod val="95000"/>
            </a:schemeClr>
          </a:solidFill>
          <a:ln w="9525">
            <a:solidFill>
              <a:srgbClr val="DCF0E2"/>
            </a:solidFill>
          </a:ln>
        </p:spPr>
        <p:txBody>
          <a:bodyPr anchor="ctr"/>
          <a:lstStyle/>
          <a:p>
            <a:pPr>
              <a:lnSpc>
                <a:spcPct val="125000"/>
              </a:lnSpc>
              <a:defRPr/>
            </a:pPr>
            <a:r>
              <a:rPr lang="en-US" altLang="zh-CN" sz="2000" b="1" noProof="1">
                <a:solidFill>
                  <a:srgbClr val="0000FF"/>
                </a:solidFill>
                <a:latin typeface="楷体_GB2312" pitchFamily="49" charset="-122"/>
                <a:ea typeface="楷体_GB2312" pitchFamily="49" charset="-122"/>
              </a:rPr>
              <a:t>   </a:t>
            </a:r>
            <a:r>
              <a:rPr lang="zh-CN" altLang="en-US" b="1" noProof="1">
                <a:solidFill>
                  <a:srgbClr val="0000FF"/>
                </a:solidFill>
                <a:latin typeface="楷体" panose="02010609060101010101" pitchFamily="49" charset="-122"/>
                <a:ea typeface="楷体" panose="02010609060101010101" pitchFamily="49" charset="-122"/>
              </a:rPr>
              <a:t>特别强调</a:t>
            </a:r>
            <a:r>
              <a:rPr lang="zh-CN" altLang="en-US" sz="2000" b="1" noProof="1">
                <a:solidFill>
                  <a:srgbClr val="CC0000"/>
                </a:solidFill>
                <a:latin typeface="幼圆" panose="02010509060101010101" pitchFamily="49" charset="-122"/>
              </a:rPr>
              <a:t>解放思想</a:t>
            </a:r>
            <a:r>
              <a:rPr lang="zh-CN" altLang="en-US" b="1" noProof="1">
                <a:solidFill>
                  <a:srgbClr val="0000FF"/>
                </a:solidFill>
                <a:latin typeface="楷体" panose="02010609060101010101" pitchFamily="49" charset="-122"/>
                <a:ea typeface="楷体" panose="02010609060101010101" pitchFamily="49" charset="-122"/>
              </a:rPr>
              <a:t>的极端重要性</a:t>
            </a:r>
            <a:r>
              <a:rPr lang="zh-CN" altLang="en-US" b="1" noProof="1">
                <a:solidFill>
                  <a:schemeClr val="tx2"/>
                </a:solidFill>
                <a:latin typeface="楷体" panose="02010609060101010101" pitchFamily="49" charset="-122"/>
                <a:ea typeface="楷体" panose="02010609060101010101" pitchFamily="49" charset="-122"/>
              </a:rPr>
              <a:t>，</a:t>
            </a:r>
            <a:r>
              <a:rPr lang="zh-CN" altLang="en-US" b="1" noProof="1">
                <a:solidFill>
                  <a:srgbClr val="0000FF"/>
                </a:solidFill>
                <a:latin typeface="楷体" panose="02010609060101010101" pitchFamily="49" charset="-122"/>
                <a:ea typeface="楷体" panose="02010609060101010101" pitchFamily="49" charset="-122"/>
              </a:rPr>
              <a:t>把</a:t>
            </a:r>
            <a:r>
              <a:rPr lang="zh-CN" altLang="en-US" sz="2000" b="1" noProof="1">
                <a:solidFill>
                  <a:srgbClr val="FF0000"/>
                </a:solidFill>
                <a:latin typeface="幼圆" panose="02010509060101010101" pitchFamily="49" charset="-122"/>
                <a:cs typeface="幼圆" panose="02010509060101010101" pitchFamily="49" charset="-122"/>
              </a:rPr>
              <a:t>“ 实事求是 ”</a:t>
            </a:r>
            <a:r>
              <a:rPr lang="zh-CN" altLang="en-US" b="1" noProof="1">
                <a:solidFill>
                  <a:srgbClr val="0000FF"/>
                </a:solidFill>
                <a:latin typeface="楷体" panose="02010609060101010101" pitchFamily="49" charset="-122"/>
                <a:ea typeface="楷体" panose="02010609060101010101" pitchFamily="49" charset="-122"/>
              </a:rPr>
              <a:t>四个大字，丰富发展为</a:t>
            </a:r>
            <a:r>
              <a:rPr lang="zh-CN" altLang="en-US" sz="2000" b="1" noProof="1">
                <a:solidFill>
                  <a:srgbClr val="FF0000"/>
                </a:solidFill>
                <a:latin typeface="幼圆" panose="02010509060101010101" pitchFamily="49" charset="-122"/>
                <a:cs typeface="幼圆" panose="02010509060101010101" pitchFamily="49" charset="-122"/>
              </a:rPr>
              <a:t>“ </a:t>
            </a:r>
            <a:r>
              <a:rPr lang="zh-CN" altLang="en-US" sz="2400" b="1" noProof="1">
                <a:solidFill>
                  <a:srgbClr val="FF0000"/>
                </a:solidFill>
                <a:latin typeface="幼圆" panose="02010509060101010101" pitchFamily="49" charset="-122"/>
                <a:cs typeface="幼圆" panose="02010509060101010101" pitchFamily="49" charset="-122"/>
              </a:rPr>
              <a:t>解放思想、实事求是</a:t>
            </a:r>
            <a:r>
              <a:rPr lang="zh-CN" altLang="en-US" sz="2000" b="1" noProof="1">
                <a:solidFill>
                  <a:schemeClr val="tx2"/>
                </a:solidFill>
                <a:latin typeface="幼圆" panose="02010509060101010101" pitchFamily="49" charset="-122"/>
                <a:cs typeface="幼圆" panose="02010509060101010101" pitchFamily="49" charset="-122"/>
              </a:rPr>
              <a:t> </a:t>
            </a:r>
            <a:r>
              <a:rPr lang="zh-CN" altLang="en-US" sz="2000" b="1" noProof="1">
                <a:solidFill>
                  <a:srgbClr val="FF0000"/>
                </a:solidFill>
                <a:latin typeface="幼圆" panose="02010509060101010101" pitchFamily="49" charset="-122"/>
                <a:cs typeface="幼圆" panose="02010509060101010101" pitchFamily="49" charset="-122"/>
              </a:rPr>
              <a:t>”</a:t>
            </a:r>
            <a:r>
              <a:rPr lang="zh-CN" altLang="en-US" b="1" noProof="1">
                <a:solidFill>
                  <a:srgbClr val="0000FF"/>
                </a:solidFill>
                <a:latin typeface="楷体" panose="02010609060101010101" pitchFamily="49" charset="-122"/>
                <a:ea typeface="楷体" panose="02010609060101010101" pitchFamily="49" charset="-122"/>
              </a:rPr>
              <a:t>八个大字。</a:t>
            </a:r>
          </a:p>
        </p:txBody>
      </p:sp>
      <p:grpSp>
        <p:nvGrpSpPr>
          <p:cNvPr id="6" name="组合 2079"/>
          <p:cNvGrpSpPr/>
          <p:nvPr/>
        </p:nvGrpSpPr>
        <p:grpSpPr>
          <a:xfrm>
            <a:off x="1524000" y="-17782"/>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pic>
        <p:nvPicPr>
          <p:cNvPr id="28679"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78564" y="434975"/>
            <a:ext cx="4217987" cy="263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80" name="图片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278564" y="2803525"/>
            <a:ext cx="4048125" cy="345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81" name="圆角矩形 2"/>
          <p:cNvSpPr>
            <a:spLocks noChangeArrowheads="1"/>
          </p:cNvSpPr>
          <p:nvPr/>
        </p:nvSpPr>
        <p:spPr bwMode="auto">
          <a:xfrm>
            <a:off x="1643064" y="3070225"/>
            <a:ext cx="4524375" cy="2533650"/>
          </a:xfrm>
          <a:prstGeom prst="roundRect">
            <a:avLst>
              <a:gd name="adj" fmla="val 25569"/>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1980</a:t>
            </a:r>
            <a:r>
              <a:rPr lang="zh-CN" altLang="en-US" sz="2000" b="1">
                <a:solidFill>
                  <a:srgbClr val="0000FF"/>
                </a:solidFill>
                <a:latin typeface="楷体" panose="02010609060101010101" pitchFamily="49" charset="-122"/>
                <a:ea typeface="楷体" panose="02010609060101010101" pitchFamily="49" charset="-122"/>
              </a:rPr>
              <a:t>，对党的思想路线的内容首次概括：</a:t>
            </a:r>
          </a:p>
          <a:p>
            <a:pPr>
              <a:lnSpc>
                <a:spcPct val="125000"/>
              </a:lnSpc>
            </a:pPr>
            <a:r>
              <a:rPr lang="zh-CN" altLang="en-US" sz="2000" b="1">
                <a:solidFill>
                  <a:srgbClr val="0000FF"/>
                </a:solidFill>
                <a:latin typeface="楷体_GB2312" pitchFamily="49" charset="-122"/>
                <a:ea typeface="楷体_GB2312" pitchFamily="49" charset="-122"/>
              </a:rPr>
              <a:t>  </a:t>
            </a:r>
            <a:r>
              <a:rPr lang="zh-CN" altLang="en-US" sz="2000" b="1">
                <a:solidFill>
                  <a:srgbClr val="CC0000"/>
                </a:solidFill>
                <a:latin typeface="幼圆" panose="02010509060101010101" pitchFamily="49" charset="-122"/>
              </a:rPr>
              <a:t>实事求是，一切从实际出发，理论联系实际，坚持实践是检验真理的标准，这就是我们党的思想路线。</a:t>
            </a:r>
            <a:endParaRPr lang="zh-CN" altLang="en-US" sz="2000" b="1">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xmlns="" val="3333634932"/>
      </p:ext>
    </p:extLst>
  </p:cSld>
  <p:clrMapOvr>
    <a:masterClrMapping/>
  </p:clrMapOvr>
  <p:transition>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Grp="1" noChangeArrowheads="1"/>
          </p:cNvSpPr>
          <p:nvPr/>
        </p:nvSpPr>
        <p:spPr>
          <a:xfrm>
            <a:off x="4860290" y="-6985"/>
            <a:ext cx="2797175" cy="570865"/>
          </a:xfrm>
          <a:prstGeom prst="rect">
            <a:avLst/>
          </a:prstGeom>
          <a:noFill/>
          <a:ln>
            <a:noFill/>
          </a:ln>
          <a:extLst>
            <a:ext uri="{909E8E84-426E-40DD-AFC4-6F175D3DCCD1}">
              <a14:hiddenFill xmlns:a14="http://schemas.microsoft.com/office/drawing/2010/main" xmlns="">
                <a:solidFill>
                  <a:srgbClr val="0000FF"/>
                </a:solidFill>
              </a14:hiddenFill>
            </a:ext>
          </a:extLst>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lnSpc>
                <a:spcPct val="130000"/>
              </a:lnSpc>
              <a:buFontTx/>
              <a:buNone/>
            </a:pPr>
            <a:r>
              <a:rPr lang="zh-CN" altLang="en-US" sz="2400" b="1" dirty="0">
                <a:solidFill>
                  <a:srgbClr val="FF0000"/>
                </a:solidFill>
                <a:latin typeface="仿宋" panose="02010609060101010101" charset="-122"/>
                <a:ea typeface="仿宋" panose="02010609060101010101" charset="-122"/>
                <a:cs typeface="仿宋" panose="02010609060101010101" charset="-122"/>
                <a:sym typeface="Arial" panose="020B0604020202020204" pitchFamily="34" charset="0"/>
              </a:rPr>
              <a:t>第五章 邓小平理论</a:t>
            </a:r>
          </a:p>
        </p:txBody>
      </p:sp>
      <p:pic>
        <p:nvPicPr>
          <p:cNvPr id="14" name="PA-图片 1"/>
          <p:cNvPicPr>
            <a:picLocks noChangeAspect="1"/>
          </p:cNvPicPr>
          <p:nvPr>
            <p:custDataLst>
              <p:tags r:id="rId1"/>
            </p:custDataLst>
          </p:nvPr>
        </p:nvPicPr>
        <p:blipFill>
          <a:blip r:embed="rId3">
            <a:extLst>
              <a:ext uri="{28A0092B-C50C-407E-A947-70E740481C1C}">
                <a14:useLocalDpi xmlns:a14="http://schemas.microsoft.com/office/drawing/2010/main" xmlns="" val="0"/>
              </a:ext>
            </a:extLst>
          </a:blip>
          <a:srcRect t="3387" b="5494"/>
          <a:stretch>
            <a:fillRect/>
          </a:stretch>
        </p:blipFill>
        <p:spPr>
          <a:xfrm>
            <a:off x="0" y="5567680"/>
            <a:ext cx="12192000" cy="1287145"/>
          </a:xfrm>
          <a:prstGeom prst="rect">
            <a:avLst/>
          </a:prstGeom>
        </p:spPr>
      </p:pic>
      <p:pic>
        <p:nvPicPr>
          <p:cNvPr id="5" name="图片 4"/>
          <p:cNvPicPr>
            <a:picLocks noChangeAspect="1"/>
          </p:cNvPicPr>
          <p:nvPr/>
        </p:nvPicPr>
        <p:blipFill>
          <a:blip r:embed="rId4"/>
          <a:srcRect l="24654" t="8280" r="20720" b="15838"/>
          <a:stretch>
            <a:fillRect/>
          </a:stretch>
        </p:blipFill>
        <p:spPr>
          <a:xfrm>
            <a:off x="7452824" y="714517"/>
            <a:ext cx="1932940" cy="2665095"/>
          </a:xfrm>
          <a:prstGeom prst="rect">
            <a:avLst/>
          </a:prstGeom>
        </p:spPr>
      </p:pic>
      <p:pic>
        <p:nvPicPr>
          <p:cNvPr id="7" name="图片 1">
            <a:extLst>
              <a:ext uri="{FF2B5EF4-FFF2-40B4-BE49-F238E27FC236}">
                <a16:creationId xmlns="" xmlns:a16="http://schemas.microsoft.com/office/drawing/2014/main" id="{18F90D5E-DC02-44A6-90B3-ED47169BD68F}"/>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r="7707"/>
          <a:stretch>
            <a:fillRect/>
          </a:stretch>
        </p:blipFill>
        <p:spPr bwMode="auto">
          <a:xfrm>
            <a:off x="1785896" y="3379612"/>
            <a:ext cx="9182100" cy="3413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圆角矩形 6">
            <a:extLst>
              <a:ext uri="{FF2B5EF4-FFF2-40B4-BE49-F238E27FC236}">
                <a16:creationId xmlns="" xmlns:a16="http://schemas.microsoft.com/office/drawing/2014/main" id="{557BF377-06EE-4886-A366-CAD4B67F0784}"/>
              </a:ext>
            </a:extLst>
          </p:cNvPr>
          <p:cNvSpPr>
            <a:spLocks noChangeArrowheads="1"/>
          </p:cNvSpPr>
          <p:nvPr/>
        </p:nvSpPr>
        <p:spPr bwMode="auto">
          <a:xfrm>
            <a:off x="1472540" y="858089"/>
            <a:ext cx="5106988" cy="5842000"/>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dirty="0">
                <a:solidFill>
                  <a:srgbClr val="0000FF"/>
                </a:solidFill>
                <a:latin typeface="楷体" panose="02010609060101010101" pitchFamily="49" charset="-122"/>
                <a:ea typeface="楷体" panose="02010609060101010101" pitchFamily="49" charset="-122"/>
              </a:rPr>
              <a:t>   </a:t>
            </a:r>
            <a:r>
              <a:rPr lang="zh-CN" altLang="en-US" sz="2000" b="1" dirty="0">
                <a:solidFill>
                  <a:srgbClr val="0000FF"/>
                </a:solidFill>
                <a:latin typeface="楷体" panose="02010609060101010101" pitchFamily="49" charset="-122"/>
                <a:ea typeface="楷体" panose="02010609060101010101" pitchFamily="49" charset="-122"/>
              </a:rPr>
              <a:t>立时代潮头，开改革之先。</a:t>
            </a:r>
          </a:p>
          <a:p>
            <a:pPr>
              <a:lnSpc>
                <a:spcPct val="125000"/>
              </a:lnSpc>
            </a:pPr>
            <a:r>
              <a:rPr lang="zh-CN" altLang="en-US" sz="2000" b="1" dirty="0">
                <a:solidFill>
                  <a:srgbClr val="0000FF"/>
                </a:solidFill>
                <a:latin typeface="楷体" panose="02010609060101010101" pitchFamily="49" charset="-122"/>
                <a:ea typeface="楷体" panose="02010609060101010101" pitchFamily="49" charset="-122"/>
              </a:rPr>
              <a:t>   以邓小平为主要代表的中国共产党人，顺民意，挽狂澜，实现伟大历史转折，吹响改革开放号角，开辟中国特色社会主义道路，创立邓小平理论。</a:t>
            </a:r>
          </a:p>
          <a:p>
            <a:pPr>
              <a:lnSpc>
                <a:spcPct val="125000"/>
              </a:lnSpc>
            </a:pPr>
            <a:r>
              <a:rPr lang="zh-CN" altLang="en-US" sz="2000" b="1" dirty="0">
                <a:solidFill>
                  <a:srgbClr val="0000FF"/>
                </a:solidFill>
                <a:latin typeface="楷体" panose="02010609060101010101" pitchFamily="49" charset="-122"/>
                <a:ea typeface="楷体" panose="02010609060101010101" pitchFamily="49" charset="-122"/>
              </a:rPr>
              <a:t>  思想解放的滚滚洪流，冲开了神州大地创新创造的闸门，中国人民以昂扬姿态踏上富起来的新征程。</a:t>
            </a:r>
          </a:p>
          <a:p>
            <a:pPr>
              <a:lnSpc>
                <a:spcPct val="125000"/>
              </a:lnSpc>
            </a:pPr>
            <a:r>
              <a:rPr lang="zh-CN" altLang="en-US" sz="2000" b="1" dirty="0">
                <a:solidFill>
                  <a:srgbClr val="0000FF"/>
                </a:solidFill>
                <a:latin typeface="楷体" panose="02010609060101010101" pitchFamily="49" charset="-122"/>
                <a:ea typeface="楷体" panose="02010609060101010101" pitchFamily="49" charset="-122"/>
              </a:rPr>
              <a:t>  当代中国为何能发生历史性巨变？改革开放如何改变了中国又改变了世界？新时期党和国家全部理论和实践的主题是什么？</a:t>
            </a:r>
          </a:p>
          <a:p>
            <a:pPr>
              <a:lnSpc>
                <a:spcPct val="125000"/>
              </a:lnSpc>
            </a:pPr>
            <a:r>
              <a:rPr lang="zh-CN" altLang="en-US" sz="2000" b="1" dirty="0">
                <a:solidFill>
                  <a:srgbClr val="0000FF"/>
                </a:solidFill>
                <a:latin typeface="楷体" panose="02010609060101010101" pitchFamily="49" charset="-122"/>
                <a:ea typeface="楷体" panose="02010609060101010101" pitchFamily="49" charset="-122"/>
              </a:rPr>
              <a:t>  我们需要到邓小平理论中寻找这一切的初始密码。</a:t>
            </a:r>
          </a:p>
        </p:txBody>
      </p:sp>
      <p:pic>
        <p:nvPicPr>
          <p:cNvPr id="11" name="图片 10">
            <a:extLst>
              <a:ext uri="{FF2B5EF4-FFF2-40B4-BE49-F238E27FC236}">
                <a16:creationId xmlns="" xmlns:a16="http://schemas.microsoft.com/office/drawing/2014/main" id="{E778F3C7-9450-479F-9EA9-0026EE6376AC}"/>
              </a:ext>
            </a:extLst>
          </p:cNvPr>
          <p:cNvPicPr>
            <a:picLocks noChangeAspect="1"/>
          </p:cNvPicPr>
          <p:nvPr/>
        </p:nvPicPr>
        <p:blipFill>
          <a:blip r:embed="rId6"/>
          <a:srcRect l="11046" t="1467" r="3789" b="2923"/>
          <a:stretch>
            <a:fillRect/>
          </a:stretch>
        </p:blipFill>
        <p:spPr>
          <a:xfrm>
            <a:off x="9864049" y="96520"/>
            <a:ext cx="2207895" cy="333248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矩形 236546" descr="白色大理石"/>
          <p:cNvSpPr>
            <a:spLocks noChangeArrowheads="1" noChangeShapeType="1" noTextEdit="1"/>
          </p:cNvSpPr>
          <p:nvPr/>
        </p:nvSpPr>
        <p:spPr bwMode="auto">
          <a:xfrm>
            <a:off x="1847850" y="557214"/>
            <a:ext cx="4032250" cy="287337"/>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ea typeface="宋体" panose="02010600030101010101" pitchFamily="2" charset="-122"/>
              </a:rPr>
              <a:t>首都机场壁画风波</a:t>
            </a:r>
          </a:p>
        </p:txBody>
      </p:sp>
      <p:pic>
        <p:nvPicPr>
          <p:cNvPr id="29698" name="图片 236547" descr="1_1-1-21-338_2002120415372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0860" y="1314811"/>
            <a:ext cx="2952750" cy="292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699" name="矩形 236548"/>
          <p:cNvSpPr>
            <a:spLocks noChangeArrowheads="1"/>
          </p:cNvSpPr>
          <p:nvPr/>
        </p:nvSpPr>
        <p:spPr bwMode="auto">
          <a:xfrm>
            <a:off x="1567807" y="4419866"/>
            <a:ext cx="41360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a:r>
              <a:rPr lang="zh-CN" altLang="en-US" b="1" dirty="0">
                <a:latin typeface="楷体" panose="02010609060101010101" pitchFamily="49" charset="-122"/>
                <a:ea typeface="楷体" panose="02010609060101010101" pitchFamily="49" charset="-122"/>
              </a:rPr>
              <a:t>袁运生创作的</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泼水节</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生命的赞歌</a:t>
            </a:r>
            <a:r>
              <a:rPr lang="en-US" altLang="zh-CN" b="1" dirty="0">
                <a:latin typeface="楷体" panose="02010609060101010101" pitchFamily="49" charset="-122"/>
                <a:ea typeface="楷体" panose="02010609060101010101" pitchFamily="49" charset="-122"/>
              </a:rPr>
              <a:t>》</a:t>
            </a:r>
          </a:p>
        </p:txBody>
      </p:sp>
      <p:sp>
        <p:nvSpPr>
          <p:cNvPr id="29700" name="矩形 236549"/>
          <p:cNvSpPr>
            <a:spLocks noChangeArrowheads="1"/>
          </p:cNvSpPr>
          <p:nvPr/>
        </p:nvSpPr>
        <p:spPr bwMode="auto">
          <a:xfrm>
            <a:off x="1357153" y="4904543"/>
            <a:ext cx="4105275" cy="1328737"/>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nSpc>
                <a:spcPct val="125000"/>
              </a:lnSpc>
            </a:pPr>
            <a:r>
              <a:rPr lang="en-US" altLang="zh-CN" sz="1600" b="1" dirty="0">
                <a:solidFill>
                  <a:srgbClr val="CC0000"/>
                </a:solidFill>
              </a:rPr>
              <a:t>      </a:t>
            </a:r>
            <a:r>
              <a:rPr lang="zh-CN" altLang="en-US" sz="1600" b="1" dirty="0">
                <a:solidFill>
                  <a:srgbClr val="CC0000"/>
                </a:solidFill>
              </a:rPr>
              <a:t>二十年前壁画因为画上有女人的“裸体”而被三合板一挡就是十多年；二十年后，壁画又因人们不了解它的艺术价值面临被拆除的命运</a:t>
            </a:r>
            <a:r>
              <a:rPr lang="en-US" altLang="zh-CN" sz="1600" b="1" dirty="0">
                <a:solidFill>
                  <a:srgbClr val="CC0000"/>
                </a:solidFill>
              </a:rPr>
              <a:t>……</a:t>
            </a:r>
            <a:r>
              <a:rPr lang="en-US" altLang="zh-CN" dirty="0">
                <a:solidFill>
                  <a:schemeClr val="tx2"/>
                </a:solidFill>
                <a:ea typeface="宋体" panose="02010600030101010101" pitchFamily="2" charset="-122"/>
              </a:rPr>
              <a:t> </a:t>
            </a:r>
          </a:p>
        </p:txBody>
      </p:sp>
      <p:pic>
        <p:nvPicPr>
          <p:cNvPr id="29701" name="图片 236550" descr="488d37eaee372fc74d0eb07bb6fad33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86699" y="853047"/>
            <a:ext cx="2732088" cy="338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02" name="矩形 236551" descr="白色大理石"/>
          <p:cNvSpPr>
            <a:spLocks noChangeArrowheads="1" noChangeShapeType="1" noTextEdit="1"/>
          </p:cNvSpPr>
          <p:nvPr/>
        </p:nvSpPr>
        <p:spPr bwMode="auto">
          <a:xfrm>
            <a:off x="7409372" y="6266981"/>
            <a:ext cx="4159250" cy="390525"/>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en-US" altLang="zh-CN" sz="3600" dirty="0">
                <a:solidFill>
                  <a:srgbClr val="FF0000"/>
                </a:solidFill>
                <a:latin typeface="宋体" panose="02010600030101010101" pitchFamily="2" charset="-122"/>
                <a:ea typeface="宋体" panose="02010600030101010101" pitchFamily="2" charset="-122"/>
              </a:rPr>
              <a:t>《</a:t>
            </a:r>
            <a:r>
              <a:rPr lang="zh-CN" altLang="en-US" sz="3600" dirty="0">
                <a:solidFill>
                  <a:srgbClr val="FF0000"/>
                </a:solidFill>
                <a:latin typeface="宋体" panose="02010600030101010101" pitchFamily="2" charset="-122"/>
                <a:ea typeface="宋体" panose="02010600030101010101" pitchFamily="2" charset="-122"/>
              </a:rPr>
              <a:t>大众电影</a:t>
            </a:r>
            <a:r>
              <a:rPr lang="en-US" altLang="zh-CN" sz="3600" dirty="0">
                <a:solidFill>
                  <a:srgbClr val="FF0000"/>
                </a:solidFill>
                <a:latin typeface="宋体" panose="02010600030101010101" pitchFamily="2" charset="-122"/>
                <a:ea typeface="宋体" panose="02010600030101010101" pitchFamily="2" charset="-122"/>
              </a:rPr>
              <a:t>》</a:t>
            </a:r>
            <a:r>
              <a:rPr lang="zh-CN" altLang="en-US" sz="3600" dirty="0">
                <a:solidFill>
                  <a:srgbClr val="FF0000"/>
                </a:solidFill>
                <a:latin typeface="宋体" panose="02010600030101010101" pitchFamily="2" charset="-122"/>
                <a:ea typeface="宋体" panose="02010600030101010101" pitchFamily="2" charset="-122"/>
              </a:rPr>
              <a:t>接吻照风波</a:t>
            </a:r>
          </a:p>
        </p:txBody>
      </p:sp>
      <p:sp>
        <p:nvSpPr>
          <p:cNvPr id="29703" name="矩形 236552"/>
          <p:cNvSpPr>
            <a:spLocks noChangeArrowheads="1"/>
          </p:cNvSpPr>
          <p:nvPr/>
        </p:nvSpPr>
        <p:spPr bwMode="auto">
          <a:xfrm>
            <a:off x="7172005" y="4530736"/>
            <a:ext cx="4460875" cy="1630362"/>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nSpc>
                <a:spcPct val="125000"/>
              </a:lnSpc>
            </a:pPr>
            <a:r>
              <a:rPr lang="en-US" altLang="zh-CN" sz="1600" b="1">
                <a:solidFill>
                  <a:srgbClr val="0000FF"/>
                </a:solidFill>
                <a:latin typeface="幼圆" panose="02010509060101010101" pitchFamily="49" charset="-122"/>
              </a:rPr>
              <a:t>  1979</a:t>
            </a:r>
            <a:r>
              <a:rPr lang="zh-CN" altLang="en-US" sz="1600" b="1">
                <a:solidFill>
                  <a:srgbClr val="0000FF"/>
                </a:solidFill>
                <a:latin typeface="幼圆" panose="02010509060101010101" pitchFamily="49" charset="-122"/>
              </a:rPr>
              <a:t>年</a:t>
            </a:r>
            <a:r>
              <a:rPr lang="en-US" altLang="zh-CN" sz="1600" b="1">
                <a:solidFill>
                  <a:srgbClr val="0000FF"/>
                </a:solidFill>
                <a:latin typeface="幼圆" panose="02010509060101010101" pitchFamily="49" charset="-122"/>
              </a:rPr>
              <a:t>《</a:t>
            </a:r>
            <a:r>
              <a:rPr lang="zh-CN" altLang="en-US" sz="1600" b="1">
                <a:solidFill>
                  <a:srgbClr val="0000FF"/>
                </a:solidFill>
                <a:latin typeface="幼圆" panose="02010509060101010101" pitchFamily="49" charset="-122"/>
              </a:rPr>
              <a:t>大众电影</a:t>
            </a:r>
            <a:r>
              <a:rPr lang="en-US" altLang="zh-CN" sz="1600" b="1">
                <a:solidFill>
                  <a:srgbClr val="0000FF"/>
                </a:solidFill>
                <a:latin typeface="幼圆" panose="02010509060101010101" pitchFamily="49" charset="-122"/>
              </a:rPr>
              <a:t>》</a:t>
            </a:r>
            <a:r>
              <a:rPr lang="zh-CN" altLang="en-US" sz="1600" b="1">
                <a:solidFill>
                  <a:srgbClr val="0000FF"/>
                </a:solidFill>
                <a:latin typeface="幼圆" panose="02010509060101010101" pitchFamily="49" charset="-122"/>
              </a:rPr>
              <a:t>复刊不久后的第五期封底刊登了英国电影</a:t>
            </a:r>
            <a:r>
              <a:rPr lang="en-US" altLang="zh-CN" sz="1600" b="1">
                <a:solidFill>
                  <a:srgbClr val="0000FF"/>
                </a:solidFill>
                <a:latin typeface="幼圆" panose="02010509060101010101" pitchFamily="49" charset="-122"/>
              </a:rPr>
              <a:t>《</a:t>
            </a:r>
            <a:r>
              <a:rPr lang="zh-CN" altLang="en-US" sz="1600" b="1">
                <a:solidFill>
                  <a:srgbClr val="0000FF"/>
                </a:solidFill>
                <a:latin typeface="幼圆" panose="02010509060101010101" pitchFamily="49" charset="-122"/>
              </a:rPr>
              <a:t>水晶鞋和玫瑰花</a:t>
            </a:r>
            <a:r>
              <a:rPr lang="en-US" altLang="zh-CN" sz="1600" b="1">
                <a:solidFill>
                  <a:srgbClr val="0000FF"/>
                </a:solidFill>
                <a:latin typeface="幼圆" panose="02010509060101010101" pitchFamily="49" charset="-122"/>
              </a:rPr>
              <a:t>》</a:t>
            </a:r>
            <a:r>
              <a:rPr lang="zh-CN" altLang="en-US" sz="1600" b="1">
                <a:solidFill>
                  <a:srgbClr val="0000FF"/>
                </a:solidFill>
                <a:latin typeface="幼圆" panose="02010509060101010101" pitchFamily="49" charset="-122"/>
              </a:rPr>
              <a:t>的剧照，在现在我们眼里，只不过是十分普通的镜头，但在当时却引起轩然大波。很多读者写信给编辑部表达自己的愤慨， </a:t>
            </a:r>
          </a:p>
        </p:txBody>
      </p:sp>
      <p:pic>
        <p:nvPicPr>
          <p:cNvPr id="29704" name="图片 236553" descr="10568633_404779"/>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1453066">
            <a:off x="5423397" y="1116781"/>
            <a:ext cx="2232025" cy="1858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 name="直接连接符 1"/>
          <p:cNvCxnSpPr/>
          <p:nvPr/>
        </p:nvCxnSpPr>
        <p:spPr>
          <a:xfrm flipH="1">
            <a:off x="5807075" y="1721532"/>
            <a:ext cx="41275" cy="4478337"/>
          </a:xfrm>
          <a:prstGeom prst="line">
            <a:avLst/>
          </a:prstGeom>
          <a:ln w="57150">
            <a:solidFill>
              <a:srgbClr val="003300"/>
            </a:solidFill>
          </a:ln>
        </p:spPr>
        <p:style>
          <a:lnRef idx="1">
            <a:schemeClr val="accent1"/>
          </a:lnRef>
          <a:fillRef idx="0">
            <a:schemeClr val="accent1"/>
          </a:fillRef>
          <a:effectRef idx="0">
            <a:schemeClr val="accent1"/>
          </a:effectRef>
          <a:fontRef idx="minor">
            <a:schemeClr val="tx1"/>
          </a:fontRef>
        </p:style>
      </p:cxnSp>
      <p:grpSp>
        <p:nvGrpSpPr>
          <p:cNvPr id="6" name="组合 2079"/>
          <p:cNvGrpSpPr/>
          <p:nvPr/>
        </p:nvGrpSpPr>
        <p:grpSpPr>
          <a:xfrm>
            <a:off x="1524000" y="-17782"/>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3433227872"/>
      </p:ext>
    </p:extLst>
  </p:cSld>
  <p:clrMapOvr>
    <a:masterClrMapping/>
  </p:clrMapOvr>
  <p:transition>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矩形 243715"/>
          <p:cNvSpPr>
            <a:spLocks noChangeArrowheads="1"/>
          </p:cNvSpPr>
          <p:nvPr/>
        </p:nvSpPr>
        <p:spPr bwMode="auto">
          <a:xfrm>
            <a:off x="1992313" y="476250"/>
            <a:ext cx="4095750" cy="552450"/>
          </a:xfrm>
          <a:prstGeom prst="rect">
            <a:avLst/>
          </a:prstGeom>
          <a:solidFill>
            <a:srgbClr val="FFFF99"/>
          </a:solidFill>
          <a:ln w="9525">
            <a:solidFill>
              <a:schemeClr val="tx1"/>
            </a:solidFill>
            <a:round/>
            <a:headEnd/>
            <a:tailEnd/>
          </a:ln>
        </p:spPr>
        <p:txBody>
          <a:bodyPr>
            <a:spAutoFit/>
          </a:bodyPr>
          <a:lstStyle/>
          <a:p>
            <a:pPr>
              <a:lnSpc>
                <a:spcPct val="125000"/>
              </a:lnSpc>
            </a:pPr>
            <a:r>
              <a:rPr lang="zh-CN" altLang="en-US" sz="2400" b="1">
                <a:solidFill>
                  <a:srgbClr val="CC0000"/>
                </a:solidFill>
                <a:latin typeface="幼圆" panose="02010509060101010101" pitchFamily="49" charset="-122"/>
              </a:rPr>
              <a:t>李谷一与“乡恋”被禁风波</a:t>
            </a:r>
          </a:p>
        </p:txBody>
      </p:sp>
      <p:pic>
        <p:nvPicPr>
          <p:cNvPr id="30722" name="图片 243720" descr="阴影"/>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01201" y="4160838"/>
            <a:ext cx="161925" cy="5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3" name="图片 243722" descr="阴影"/>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696700" y="4160838"/>
            <a:ext cx="57150" cy="5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4" name="矩形 243767"/>
          <p:cNvSpPr>
            <a:spLocks noChangeArrowheads="1"/>
          </p:cNvSpPr>
          <p:nvPr/>
        </p:nvSpPr>
        <p:spPr bwMode="auto">
          <a:xfrm>
            <a:off x="1093729" y="1449912"/>
            <a:ext cx="6156325" cy="1168400"/>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1400" b="1" dirty="0">
                <a:solidFill>
                  <a:srgbClr val="0000FF"/>
                </a:solidFill>
                <a:latin typeface="幼圆" panose="02010509060101010101" pitchFamily="49" charset="-122"/>
              </a:rPr>
              <a:t> </a:t>
            </a:r>
            <a:r>
              <a:rPr lang="zh-CN" altLang="en-US" sz="1400" b="1" dirty="0">
                <a:solidFill>
                  <a:srgbClr val="0000FF"/>
                </a:solidFill>
                <a:latin typeface="幼圆" panose="02010509060101010101" pitchFamily="49" charset="-122"/>
              </a:rPr>
              <a:t>改革开放初期，歌唱家李谷一尝试打破样板戏唱腔，推出</a:t>
            </a:r>
            <a:r>
              <a:rPr lang="en-US" altLang="zh-CN" sz="1400" b="1" dirty="0">
                <a:solidFill>
                  <a:srgbClr val="0000FF"/>
                </a:solidFill>
                <a:latin typeface="幼圆" panose="02010509060101010101" pitchFamily="49" charset="-122"/>
              </a:rPr>
              <a:t>《</a:t>
            </a:r>
            <a:r>
              <a:rPr lang="zh-CN" altLang="en-US" sz="1400" b="1" dirty="0">
                <a:solidFill>
                  <a:srgbClr val="0000FF"/>
                </a:solidFill>
                <a:latin typeface="幼圆" panose="02010509060101010101" pitchFamily="49" charset="-122"/>
              </a:rPr>
              <a:t>乡恋</a:t>
            </a:r>
            <a:r>
              <a:rPr lang="en-US" altLang="zh-CN" sz="1400" b="1" dirty="0">
                <a:solidFill>
                  <a:srgbClr val="0000FF"/>
                </a:solidFill>
                <a:latin typeface="幼圆" panose="02010509060101010101" pitchFamily="49" charset="-122"/>
              </a:rPr>
              <a:t>》</a:t>
            </a:r>
            <a:r>
              <a:rPr lang="zh-CN" altLang="en-US" sz="1400" b="1" dirty="0">
                <a:solidFill>
                  <a:srgbClr val="0000FF"/>
                </a:solidFill>
                <a:latin typeface="幼圆" panose="02010509060101010101" pitchFamily="49" charset="-122"/>
              </a:rPr>
              <a:t>，虽然一经推出就被普通大众接受，风靡大江南北，却被当时掌握话语权的强势者批为“靡靡之音、亡国之音”。李谷一本人也遭受巨大压力，直到</a:t>
            </a:r>
            <a:r>
              <a:rPr lang="en-US" altLang="zh-CN" sz="1400" b="1" dirty="0">
                <a:solidFill>
                  <a:srgbClr val="0000FF"/>
                </a:solidFill>
                <a:latin typeface="幼圆" panose="02010509060101010101" pitchFamily="49" charset="-122"/>
              </a:rPr>
              <a:t>1983</a:t>
            </a:r>
            <a:r>
              <a:rPr lang="zh-CN" altLang="en-US" sz="1400" b="1" dirty="0">
                <a:solidFill>
                  <a:srgbClr val="0000FF"/>
                </a:solidFill>
                <a:latin typeface="幼圆" panose="02010509060101010101" pitchFamily="49" charset="-122"/>
              </a:rPr>
              <a:t>年春节联欢晚会的出现 </a:t>
            </a:r>
            <a:r>
              <a:rPr lang="en-US" altLang="zh-CN" sz="1400" b="1" dirty="0">
                <a:solidFill>
                  <a:srgbClr val="0000FF"/>
                </a:solidFill>
                <a:latin typeface="幼圆" panose="02010509060101010101" pitchFamily="49" charset="-122"/>
              </a:rPr>
              <a:t>-</a:t>
            </a:r>
            <a:r>
              <a:rPr lang="zh-CN" altLang="en-US" sz="1400" dirty="0">
                <a:solidFill>
                  <a:srgbClr val="0000FF"/>
                </a:solidFill>
                <a:latin typeface="幼圆" panose="02010509060101010101" pitchFamily="49" charset="-122"/>
              </a:rPr>
              <a:t> </a:t>
            </a:r>
          </a:p>
        </p:txBody>
      </p:sp>
      <p:pic>
        <p:nvPicPr>
          <p:cNvPr id="30725" name="图片 243769" descr="20534291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45263" y="3030539"/>
            <a:ext cx="2716212" cy="3240087"/>
          </a:xfrm>
          <a:prstGeom prst="rect">
            <a:avLst/>
          </a:prstGeom>
          <a:noFill/>
          <a:ln w="2857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30726" name="图片 243771" descr="201111291023500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1403612">
            <a:off x="7751764" y="333376"/>
            <a:ext cx="2344737" cy="3311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7" name="图片 243778" descr="001e909aa40609efdb8a1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8301664" y="3246438"/>
            <a:ext cx="1919287" cy="263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8" name="图片 243782" descr="001372d8a1d00d9690060c"/>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4980614" y="3030538"/>
            <a:ext cx="2035175" cy="3052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9" name="图片 243783" descr="5"/>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7233275" y="4902200"/>
            <a:ext cx="1728788" cy="1309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4" name="矩形 243784"/>
          <p:cNvSpPr/>
          <p:nvPr/>
        </p:nvSpPr>
        <p:spPr>
          <a:xfrm>
            <a:off x="4477375" y="5543551"/>
            <a:ext cx="1924050" cy="582613"/>
          </a:xfrm>
          <a:prstGeom prst="rect">
            <a:avLst/>
          </a:prstGeom>
          <a:solidFill>
            <a:schemeClr val="accent3">
              <a:lumMod val="95000"/>
            </a:schemeClr>
          </a:solidFill>
          <a:ln w="9525">
            <a:noFill/>
          </a:ln>
        </p:spPr>
        <p:txBody>
          <a:bodyPr anchor="ctr">
            <a:spAutoFit/>
          </a:bodyPr>
          <a:lstStyle/>
          <a:p>
            <a:pPr>
              <a:defRPr/>
            </a:pPr>
            <a:r>
              <a:rPr lang="zh-CN" altLang="en-US" sz="1600" b="1" noProof="1">
                <a:solidFill>
                  <a:srgbClr val="CC0000"/>
                </a:solidFill>
                <a:latin typeface="楷体" panose="02010609060101010101" pitchFamily="49" charset="-122"/>
                <a:ea typeface="楷体" panose="02010609060101010101" pitchFamily="49" charset="-122"/>
                <a:cs typeface="楷体" panose="02010609060101010101" pitchFamily="49" charset="-122"/>
              </a:rPr>
              <a:t>黄一鹤，中央电视台春晚第一代导演 </a:t>
            </a:r>
          </a:p>
        </p:txBody>
      </p:sp>
      <p:grpSp>
        <p:nvGrpSpPr>
          <p:cNvPr id="6" name="组合 2079"/>
          <p:cNvGrpSpPr/>
          <p:nvPr/>
        </p:nvGrpSpPr>
        <p:grpSpPr>
          <a:xfrm>
            <a:off x="4544037" y="0"/>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211632367"/>
      </p:ext>
    </p:extLst>
  </p:cSld>
  <p:clrMapOvr>
    <a:masterClrMapping/>
  </p:clrMapOvr>
  <p:transition>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内容占位符 150530" descr="cg060601022"/>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a:xfrm>
            <a:off x="1796536" y="1227899"/>
            <a:ext cx="3457575" cy="2339975"/>
          </a:xfrm>
        </p:spPr>
      </p:pic>
      <p:pic>
        <p:nvPicPr>
          <p:cNvPr id="31746" name="内容占位符 150531" descr="cg060601013"/>
          <p:cNvPicPr>
            <a:picLocks noGrp="1" noChangeAspect="1" noChangeArrowheads="1"/>
          </p:cNvPicPr>
          <p:nvPr>
            <p:ph sz="quarter" idx="2"/>
          </p:nvPr>
        </p:nvPicPr>
        <p:blipFill>
          <a:blip r:embed="rId3">
            <a:extLst>
              <a:ext uri="{28A0092B-C50C-407E-A947-70E740481C1C}">
                <a14:useLocalDpi xmlns:a14="http://schemas.microsoft.com/office/drawing/2010/main" xmlns="" val="0"/>
              </a:ext>
            </a:extLst>
          </a:blip>
          <a:srcRect/>
          <a:stretch>
            <a:fillRect/>
          </a:stretch>
        </p:blipFill>
        <p:spPr>
          <a:xfrm rot="459619">
            <a:off x="5995989" y="293688"/>
            <a:ext cx="3455987" cy="2487612"/>
          </a:xfrm>
        </p:spPr>
      </p:pic>
      <p:pic>
        <p:nvPicPr>
          <p:cNvPr id="31747" name="内容占位符 150532" descr="cg060601025"/>
          <p:cNvPicPr>
            <a:picLocks noGrp="1" noChangeAspect="1" noChangeArrowheads="1"/>
          </p:cNvPicPr>
          <p:nvPr>
            <p:ph sz="quarter" idx="3"/>
          </p:nvPr>
        </p:nvPicPr>
        <p:blipFill>
          <a:blip r:embed="rId4">
            <a:extLst>
              <a:ext uri="{28A0092B-C50C-407E-A947-70E740481C1C}">
                <a14:useLocalDpi xmlns:a14="http://schemas.microsoft.com/office/drawing/2010/main" xmlns="" val="0"/>
              </a:ext>
            </a:extLst>
          </a:blip>
          <a:srcRect/>
          <a:stretch>
            <a:fillRect/>
          </a:stretch>
        </p:blipFill>
        <p:spPr>
          <a:xfrm>
            <a:off x="1664526" y="4139068"/>
            <a:ext cx="3921125" cy="2263775"/>
          </a:xfrm>
        </p:spPr>
      </p:pic>
      <p:sp>
        <p:nvSpPr>
          <p:cNvPr id="31748" name="矩形 150539"/>
          <p:cNvSpPr>
            <a:spLocks noChangeArrowheads="1" noChangeShapeType="1" noTextEdit="1"/>
          </p:cNvSpPr>
          <p:nvPr/>
        </p:nvSpPr>
        <p:spPr bwMode="auto">
          <a:xfrm rot="5400000">
            <a:off x="8306544" y="3163278"/>
            <a:ext cx="5299075" cy="396875"/>
          </a:xfrm>
          <a:prstGeom prst="rect">
            <a:avLst/>
          </a:prstGeom>
          <a:extLst>
            <a:ext uri="{91240B29-F687-4F45-9708-019B960494DF}">
              <a14:hiddenLine xmlns:a14="http://schemas.microsoft.com/office/drawing/2010/main" xmlns="" w="9525">
                <a:noFill/>
                <a:round/>
                <a:headEnd/>
                <a:tailEnd/>
              </a14:hiddenLine>
            </a:ext>
          </a:extLst>
        </p:spPr>
        <p:txBody>
          <a:bodyPr vert="eaVert" wrap="none" fromWordArt="1">
            <a:prstTxWarp prst="textPlain">
              <a:avLst>
                <a:gd name="adj" fmla="val 50000"/>
              </a:avLst>
            </a:prstTxWarp>
            <a:scene3d>
              <a:camera prst="legacyPerspectiveFront">
                <a:rot lat="20639999" lon="20699999" rev="0"/>
              </a:camera>
              <a:lightRig rig="legacyNormal3" dir="l"/>
            </a:scene3d>
            <a:sp3d extrusionH="201600" prstMaterial="legacyPlastic">
              <a:extrusionClr>
                <a:srgbClr val="FF9966"/>
              </a:extrusionClr>
              <a:contourClr>
                <a:srgbClr val="CC0000"/>
              </a:contourClr>
            </a:sp3d>
          </a:bodyPr>
          <a:lstStyle/>
          <a:p>
            <a:pPr algn="ctr" fontAlgn="auto"/>
            <a:r>
              <a:rPr lang="zh-CN" altLang="en-US" sz="3600" dirty="0">
                <a:solidFill>
                  <a:srgbClr val="CC0000"/>
                </a:solidFill>
                <a:latin typeface="黑体" panose="02010609060101010101" pitchFamily="49" charset="-122"/>
                <a:ea typeface="黑体" panose="02010609060101010101" pitchFamily="49" charset="-122"/>
              </a:rPr>
              <a:t>思想解放本质上其实就是人的解放</a:t>
            </a:r>
          </a:p>
        </p:txBody>
      </p:sp>
      <p:sp>
        <p:nvSpPr>
          <p:cNvPr id="31749" name="矩形 150540" descr="白色大理石"/>
          <p:cNvSpPr>
            <a:spLocks noChangeArrowheads="1" noChangeShapeType="1" noTextEdit="1"/>
          </p:cNvSpPr>
          <p:nvPr/>
        </p:nvSpPr>
        <p:spPr bwMode="auto">
          <a:xfrm>
            <a:off x="2103438" y="547688"/>
            <a:ext cx="3200400" cy="360362"/>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chemeClr val="accent2"/>
              </a:contourClr>
            </a:sp3d>
          </a:bodyPr>
          <a:lstStyle/>
          <a:p>
            <a:pPr algn="ctr"/>
            <a:r>
              <a:rPr lang="zh-CN" altLang="en-US" sz="3600">
                <a:solidFill>
                  <a:schemeClr val="accent2"/>
                </a:solidFill>
                <a:latin typeface="宋体" panose="02010600030101010101" pitchFamily="2" charset="-122"/>
                <a:ea typeface="宋体" panose="02010600030101010101" pitchFamily="2" charset="-122"/>
              </a:rPr>
              <a:t>从压抑到开放：</a:t>
            </a:r>
          </a:p>
        </p:txBody>
      </p:sp>
      <p:sp>
        <p:nvSpPr>
          <p:cNvPr id="32775" name="矩形 150541"/>
          <p:cNvSpPr/>
          <p:nvPr/>
        </p:nvSpPr>
        <p:spPr>
          <a:xfrm>
            <a:off x="1880426" y="3562804"/>
            <a:ext cx="3455987" cy="368300"/>
          </a:xfrm>
          <a:prstGeom prst="rect">
            <a:avLst/>
          </a:prstGeom>
          <a:solidFill>
            <a:schemeClr val="accent3">
              <a:lumMod val="95000"/>
            </a:schemeClr>
          </a:solidFill>
          <a:ln w="9525">
            <a:noFill/>
          </a:ln>
        </p:spPr>
        <p:txBody>
          <a:bodyPr>
            <a:spAutoFit/>
          </a:bodyPr>
          <a:lstStyle/>
          <a:p>
            <a:pPr>
              <a:defRPr/>
            </a:pPr>
            <a:r>
              <a:rPr lang="en-US" altLang="zh-CN" b="1" noProof="1">
                <a:solidFill>
                  <a:srgbClr val="0000FF"/>
                </a:solidFill>
                <a:latin typeface="楷体" panose="02010609060101010101" pitchFamily="49" charset="-122"/>
                <a:ea typeface="楷体" panose="02010609060101010101" pitchFamily="49" charset="-122"/>
              </a:rPr>
              <a:t>80</a:t>
            </a:r>
            <a:r>
              <a:rPr lang="zh-CN" altLang="en-US" b="1" noProof="1">
                <a:solidFill>
                  <a:srgbClr val="0000FF"/>
                </a:solidFill>
                <a:latin typeface="楷体" panose="02010609060101010101" pitchFamily="49" charset="-122"/>
                <a:ea typeface="楷体" panose="02010609060101010101" pitchFamily="49" charset="-122"/>
              </a:rPr>
              <a:t>年代初的饭店，有许多禁忌；</a:t>
            </a:r>
          </a:p>
        </p:txBody>
      </p:sp>
      <p:sp>
        <p:nvSpPr>
          <p:cNvPr id="32776" name="矩形 150542"/>
          <p:cNvSpPr/>
          <p:nvPr/>
        </p:nvSpPr>
        <p:spPr>
          <a:xfrm>
            <a:off x="5264976" y="3178629"/>
            <a:ext cx="4791075" cy="368300"/>
          </a:xfrm>
          <a:prstGeom prst="rect">
            <a:avLst/>
          </a:prstGeom>
          <a:solidFill>
            <a:schemeClr val="accent3">
              <a:lumMod val="95000"/>
            </a:schemeClr>
          </a:solidFill>
          <a:ln w="9525">
            <a:noFill/>
          </a:ln>
        </p:spPr>
        <p:txBody>
          <a:bodyPr>
            <a:spAutoFit/>
          </a:bodyPr>
          <a:lstStyle/>
          <a:p>
            <a:pPr>
              <a:defRPr/>
            </a:pPr>
            <a:r>
              <a:rPr lang="en-US" altLang="zh-CN" b="1" noProof="1">
                <a:solidFill>
                  <a:srgbClr val="0000FF"/>
                </a:solidFill>
                <a:latin typeface="楷体" panose="02010609060101010101" pitchFamily="49" charset="-122"/>
                <a:ea typeface="楷体" panose="02010609060101010101" pitchFamily="49" charset="-122"/>
              </a:rPr>
              <a:t>1985</a:t>
            </a:r>
            <a:r>
              <a:rPr lang="zh-CN" altLang="en-US" b="1" noProof="1">
                <a:solidFill>
                  <a:srgbClr val="0000FF"/>
                </a:solidFill>
                <a:latin typeface="楷体" panose="02010609060101010101" pitchFamily="49" charset="-122"/>
                <a:ea typeface="楷体" panose="02010609060101010101" pitchFamily="49" charset="-122"/>
              </a:rPr>
              <a:t>年西方服装设计大师来华展出，门可罗雀</a:t>
            </a:r>
          </a:p>
        </p:txBody>
      </p:sp>
      <p:sp>
        <p:nvSpPr>
          <p:cNvPr id="32785" name="矩形 150552"/>
          <p:cNvSpPr/>
          <p:nvPr/>
        </p:nvSpPr>
        <p:spPr>
          <a:xfrm>
            <a:off x="1735962" y="6012317"/>
            <a:ext cx="3455988" cy="368300"/>
          </a:xfrm>
          <a:prstGeom prst="rect">
            <a:avLst/>
          </a:prstGeom>
          <a:solidFill>
            <a:schemeClr val="accent3">
              <a:lumMod val="95000"/>
            </a:schemeClr>
          </a:solidFill>
          <a:ln w="9525">
            <a:noFill/>
          </a:ln>
        </p:spPr>
        <p:txBody>
          <a:bodyPr>
            <a:spAutoFit/>
          </a:bodyPr>
          <a:lstStyle/>
          <a:p>
            <a:pPr>
              <a:defRPr/>
            </a:pPr>
            <a:r>
              <a:rPr lang="zh-CN" altLang="en-US" b="1" noProof="1">
                <a:solidFill>
                  <a:srgbClr val="0000FF"/>
                </a:solidFill>
                <a:latin typeface="楷体" panose="02010609060101010101" pitchFamily="49" charset="-122"/>
                <a:ea typeface="楷体" panose="02010609060101010101" pitchFamily="49" charset="-122"/>
              </a:rPr>
              <a:t>交谊舞曾经是被严厉禁止的；</a:t>
            </a:r>
          </a:p>
        </p:txBody>
      </p:sp>
      <p:grpSp>
        <p:nvGrpSpPr>
          <p:cNvPr id="6" name="组合 2079"/>
          <p:cNvGrpSpPr/>
          <p:nvPr/>
        </p:nvGrpSpPr>
        <p:grpSpPr>
          <a:xfrm>
            <a:off x="1524000" y="-17782"/>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pic>
        <p:nvPicPr>
          <p:cNvPr id="31758" name="图片 3"/>
          <p:cNvPicPr>
            <a:picLocks noChangeAspect="1" noChangeArrowheads="1"/>
          </p:cNvPicPr>
          <p:nvPr/>
        </p:nvPicPr>
        <p:blipFill>
          <a:blip r:embed="rId5">
            <a:extLst>
              <a:ext uri="{28A0092B-C50C-407E-A947-70E740481C1C}">
                <a14:useLocalDpi xmlns:a14="http://schemas.microsoft.com/office/drawing/2010/main" xmlns="" val="0"/>
              </a:ext>
            </a:extLst>
          </a:blip>
          <a:srcRect t="56693"/>
          <a:stretch>
            <a:fillRect/>
          </a:stretch>
        </p:blipFill>
        <p:spPr bwMode="auto">
          <a:xfrm>
            <a:off x="5971412" y="5374143"/>
            <a:ext cx="3708400" cy="130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9" name="图片 4"/>
          <p:cNvPicPr>
            <a:picLocks noChangeAspect="1" noChangeArrowheads="1"/>
          </p:cNvPicPr>
          <p:nvPr/>
        </p:nvPicPr>
        <p:blipFill>
          <a:blip r:embed="rId6">
            <a:extLst>
              <a:ext uri="{28A0092B-C50C-407E-A947-70E740481C1C}">
                <a14:useLocalDpi xmlns:a14="http://schemas.microsoft.com/office/drawing/2010/main" xmlns="" val="0"/>
              </a:ext>
            </a:extLst>
          </a:blip>
          <a:srcRect l="51788" b="27209"/>
          <a:stretch>
            <a:fillRect/>
          </a:stretch>
        </p:blipFill>
        <p:spPr bwMode="auto">
          <a:xfrm>
            <a:off x="5971413" y="3729493"/>
            <a:ext cx="3705225" cy="2200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60" name="文本框 8"/>
          <p:cNvSpPr txBox="1">
            <a:spLocks noChangeArrowheads="1"/>
          </p:cNvSpPr>
          <p:nvPr/>
        </p:nvSpPr>
        <p:spPr bwMode="auto">
          <a:xfrm>
            <a:off x="6601650" y="5593217"/>
            <a:ext cx="3493264" cy="338554"/>
          </a:xfrm>
          <a:prstGeom prst="rect">
            <a:avLst/>
          </a:prstGeom>
          <a:solidFill>
            <a:srgbClr val="D1D1F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600" b="1">
                <a:solidFill>
                  <a:schemeClr val="accent2"/>
                </a:solidFill>
                <a:latin typeface="楷体" panose="02010609060101010101" pitchFamily="49" charset="-122"/>
                <a:ea typeface="楷体" panose="02010609060101010101" pitchFamily="49" charset="-122"/>
              </a:rPr>
              <a:t>喇叭裤绝对属于资产阶级的奇装异服</a:t>
            </a:r>
          </a:p>
        </p:txBody>
      </p:sp>
    </p:spTree>
    <p:extLst>
      <p:ext uri="{BB962C8B-B14F-4D97-AF65-F5344CB8AC3E}">
        <p14:creationId xmlns:p14="http://schemas.microsoft.com/office/powerpoint/2010/main" xmlns="" val="3847384030"/>
      </p:ext>
    </p:extLst>
  </p:cSld>
  <p:clrMapOvr>
    <a:masterClrMapping/>
  </p:clrMapOvr>
  <p:transition>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9" name="组合 248842"/>
          <p:cNvGrpSpPr>
            <a:grpSpLocks/>
          </p:cNvGrpSpPr>
          <p:nvPr/>
        </p:nvGrpSpPr>
        <p:grpSpPr bwMode="auto">
          <a:xfrm>
            <a:off x="1822450" y="493714"/>
            <a:ext cx="1379538" cy="598487"/>
            <a:chOff x="748" y="890"/>
            <a:chExt cx="998" cy="586"/>
          </a:xfrm>
        </p:grpSpPr>
        <p:pic>
          <p:nvPicPr>
            <p:cNvPr id="32770" name="图片 248843" descr="d0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48" y="890"/>
              <a:ext cx="998" cy="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1" name="矩形 248844"/>
            <p:cNvSpPr>
              <a:spLocks noChangeArrowheads="1"/>
            </p:cNvSpPr>
            <p:nvPr/>
          </p:nvSpPr>
          <p:spPr bwMode="auto">
            <a:xfrm>
              <a:off x="845" y="1085"/>
              <a:ext cx="692" cy="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a:solidFill>
                    <a:srgbClr val="CC0000"/>
                  </a:solidFill>
                  <a:latin typeface="楷体" panose="02010609060101010101" pitchFamily="49" charset="-122"/>
                  <a:ea typeface="楷体" panose="02010609060101010101" pitchFamily="49" charset="-122"/>
                </a:rPr>
                <a:t>讲故事</a:t>
              </a:r>
            </a:p>
          </p:txBody>
        </p:sp>
      </p:grpSp>
      <p:sp>
        <p:nvSpPr>
          <p:cNvPr id="32772" name="矩形 7"/>
          <p:cNvSpPr>
            <a:spLocks noChangeArrowheads="1"/>
          </p:cNvSpPr>
          <p:nvPr/>
        </p:nvSpPr>
        <p:spPr bwMode="auto">
          <a:xfrm>
            <a:off x="3773183" y="1182731"/>
            <a:ext cx="3413125" cy="647700"/>
          </a:xfrm>
          <a:prstGeom prst="rect">
            <a:avLst/>
          </a:prstGeom>
          <a:solidFill>
            <a:srgbClr val="E6E6E6"/>
          </a:solidFill>
          <a:ln w="38100">
            <a:solidFill>
              <a:srgbClr val="FFFF99"/>
            </a:solidFill>
            <a:round/>
            <a:headEnd/>
            <a:tailEnd/>
          </a:ln>
        </p:spPr>
        <p:txBody>
          <a:bodyPr anchor="ctr"/>
          <a:lstStyle/>
          <a:p>
            <a:r>
              <a:rPr lang="zh-CN" altLang="en-US" sz="2400" b="1">
                <a:solidFill>
                  <a:srgbClr val="FF0000"/>
                </a:solidFill>
                <a:latin typeface="幼圆" panose="02010509060101010101" pitchFamily="49" charset="-122"/>
              </a:rPr>
              <a:t>邓小平和陈永贵的故事 </a:t>
            </a:r>
            <a:r>
              <a:rPr lang="zh-CN" altLang="en-US" sz="2400" b="1">
                <a:solidFill>
                  <a:srgbClr val="0000FF"/>
                </a:solidFill>
                <a:latin typeface="幼圆" panose="02010509060101010101" pitchFamily="49" charset="-122"/>
              </a:rPr>
              <a:t> </a:t>
            </a:r>
            <a:endParaRPr lang="zh-CN" altLang="en-US" sz="2400">
              <a:solidFill>
                <a:srgbClr val="0000FF"/>
              </a:solidFill>
              <a:latin typeface="Times New Roman" panose="02020603050405020304" pitchFamily="18" charset="0"/>
              <a:ea typeface="华文新魏" panose="02010800040101010101" pitchFamily="2" charset="-122"/>
            </a:endParaRPr>
          </a:p>
        </p:txBody>
      </p:sp>
      <p:pic>
        <p:nvPicPr>
          <p:cNvPr id="32773" name="图片 248847" descr="8694a4c27d1ed21b88b656e5ad6eddc451da3fb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660000">
            <a:off x="7661275" y="452438"/>
            <a:ext cx="2286000" cy="279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4" name="圆角矩形标注 4"/>
          <p:cNvSpPr>
            <a:spLocks noChangeArrowheads="1"/>
          </p:cNvSpPr>
          <p:nvPr/>
        </p:nvSpPr>
        <p:spPr bwMode="auto">
          <a:xfrm>
            <a:off x="2413079" y="2096182"/>
            <a:ext cx="4183062" cy="4371975"/>
          </a:xfrm>
          <a:prstGeom prst="wedgeRoundRectCallout">
            <a:avLst>
              <a:gd name="adj1" fmla="val -50412"/>
              <a:gd name="adj2" fmla="val -12259"/>
              <a:gd name="adj3" fmla="val 16667"/>
            </a:avLst>
          </a:prstGeom>
          <a:blipFill dpi="0" rotWithShape="1">
            <a:blip r:embed="rId5"/>
            <a:srcRect/>
            <a:tile tx="0" ty="0" sx="100000" sy="100000" flip="none" algn="tl"/>
          </a:blipFill>
          <a:ln w="76200">
            <a:solidFill>
              <a:srgbClr val="8585E0"/>
            </a:solidFill>
            <a:round/>
            <a:headEnd/>
            <a:tailEnd/>
          </a:ln>
        </p:spPr>
        <p:txBody>
          <a:bodyPr/>
          <a:lstStyle/>
          <a:p>
            <a:pPr>
              <a:lnSpc>
                <a:spcPct val="125000"/>
              </a:lnSpc>
            </a:pPr>
            <a:r>
              <a:rPr lang="en-US" altLang="zh-CN" sz="1400" b="1">
                <a:latin typeface="幼圆" panose="02010509060101010101" pitchFamily="49" charset="-122"/>
              </a:rPr>
              <a:t>   </a:t>
            </a:r>
            <a:r>
              <a:rPr lang="en-US" altLang="zh-CN" b="1">
                <a:latin typeface="幼圆" panose="02010509060101010101" pitchFamily="49" charset="-122"/>
              </a:rPr>
              <a:t>陈永贵（1915年2月14日-1986年3月26日）</a:t>
            </a:r>
            <a:r>
              <a:rPr lang="zh-CN" altLang="en-US" b="1">
                <a:latin typeface="幼圆" panose="02010509060101010101" pitchFamily="49" charset="-122"/>
              </a:rPr>
              <a:t>，</a:t>
            </a:r>
            <a:r>
              <a:rPr lang="en-US" altLang="zh-CN" b="1">
                <a:latin typeface="幼圆" panose="02010509060101010101" pitchFamily="49" charset="-122"/>
              </a:rPr>
              <a:t>山西省昔阳县乐平镇石山村人，中国共产党第九届中央委员，第十、十一届中央政治局委员，第三至五届全国人大代表，1975年-1980年任中华人民共和国国务院副总理。</a:t>
            </a:r>
          </a:p>
          <a:p>
            <a:pPr>
              <a:lnSpc>
                <a:spcPct val="125000"/>
              </a:lnSpc>
            </a:pPr>
            <a:r>
              <a:rPr lang="en-US" altLang="zh-CN" b="1">
                <a:latin typeface="幼圆" panose="02010509060101010101" pitchFamily="49" charset="-122"/>
              </a:rPr>
              <a:t>  改革开放以后，他辞去国务院副总理职务，之后在北京东郊农场担任顾问。1986年3月26日，因病医治无效在北京病逝，享年71岁。</a:t>
            </a:r>
          </a:p>
        </p:txBody>
      </p:sp>
      <p:sp>
        <p:nvSpPr>
          <p:cNvPr id="32775" name="矩形 248849"/>
          <p:cNvSpPr>
            <a:spLocks noChangeArrowheads="1" noChangeShapeType="1" noTextEdit="1"/>
          </p:cNvSpPr>
          <p:nvPr/>
        </p:nvSpPr>
        <p:spPr bwMode="auto">
          <a:xfrm rot="5400000">
            <a:off x="941467" y="2842307"/>
            <a:ext cx="1560513" cy="338137"/>
          </a:xfrm>
          <a:prstGeom prst="rect">
            <a:avLst/>
          </a:prstGeom>
          <a:extLst>
            <a:ext uri="{91240B29-F687-4F45-9708-019B960494DF}">
              <a14:hiddenLine xmlns:a14="http://schemas.microsoft.com/office/drawing/2010/main" xmlns="" w="9525">
                <a:noFill/>
                <a:round/>
                <a:headEnd/>
                <a:tailEnd/>
              </a14:hiddenLine>
            </a:ext>
          </a:extLst>
        </p:spPr>
        <p:txBody>
          <a:bodyPr vert="eaVert" wrap="none" fromWordArt="1">
            <a:prstTxWarp prst="textPlain">
              <a:avLst>
                <a:gd name="adj" fmla="val 50000"/>
              </a:avLst>
            </a:prstTxWarp>
            <a:scene3d>
              <a:camera prst="legacyPerspectiveFront">
                <a:rot lat="20639999" lon="20699999" rev="0"/>
              </a:camera>
              <a:lightRig rig="legacyNormal3" dir="l"/>
            </a:scene3d>
            <a:sp3d extrusionH="201600" prstMaterial="legacyPlastic">
              <a:extrusionClr>
                <a:srgbClr val="FF9966"/>
              </a:extrusionClr>
              <a:contourClr>
                <a:srgbClr val="CC0000"/>
              </a:contourClr>
            </a:sp3d>
          </a:bodyPr>
          <a:lstStyle/>
          <a:p>
            <a:pPr algn="ctr" fontAlgn="auto"/>
            <a:r>
              <a:rPr lang="zh-CN" altLang="en-US" sz="3600">
                <a:solidFill>
                  <a:srgbClr val="CC0000"/>
                </a:solidFill>
                <a:latin typeface="宋体" panose="02010600030101010101" pitchFamily="2" charset="-122"/>
                <a:ea typeface="宋体" panose="02010600030101010101" pitchFamily="2" charset="-122"/>
              </a:rPr>
              <a:t>人物介绍</a:t>
            </a:r>
          </a:p>
        </p:txBody>
      </p:sp>
      <p:pic>
        <p:nvPicPr>
          <p:cNvPr id="32780" name="图片 248858" descr="caef76094b36acaf3f06f9c577d98d1001e99c20"/>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048579" y="4255181"/>
            <a:ext cx="3149600" cy="2093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 name="组合 2079"/>
          <p:cNvGrpSpPr/>
          <p:nvPr/>
        </p:nvGrpSpPr>
        <p:grpSpPr>
          <a:xfrm>
            <a:off x="3931640" y="0"/>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965199114"/>
      </p:ext>
    </p:extLst>
  </p:cSld>
  <p:clrMapOvr>
    <a:masterClrMapping/>
  </p:clrMapOvr>
  <p:transition>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descr="F:\陈永贵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72583" y="3806825"/>
            <a:ext cx="1973263" cy="2643188"/>
          </a:xfrm>
          <a:prstGeom prst="rect">
            <a:avLst/>
          </a:prstGeom>
          <a:noFill/>
          <a:ln w="76200">
            <a:solidFill>
              <a:srgbClr val="92D050"/>
            </a:solidFill>
            <a:miter lim="800000"/>
            <a:headEnd/>
            <a:tailEnd/>
          </a:ln>
          <a:extLst>
            <a:ext uri="{909E8E84-426E-40DD-AFC4-6F175D3DCCD1}">
              <a14:hiddenFill xmlns:a14="http://schemas.microsoft.com/office/drawing/2010/main" xmlns="">
                <a:solidFill>
                  <a:srgbClr val="FFFFFF"/>
                </a:solidFill>
              </a14:hiddenFill>
            </a:ext>
          </a:extLst>
        </p:spPr>
      </p:pic>
      <p:sp>
        <p:nvSpPr>
          <p:cNvPr id="34818" name="矩形 6"/>
          <p:cNvSpPr>
            <a:spLocks noChangeArrowheads="1"/>
          </p:cNvSpPr>
          <p:nvPr/>
        </p:nvSpPr>
        <p:spPr bwMode="auto">
          <a:xfrm>
            <a:off x="1886140" y="1346958"/>
            <a:ext cx="4824412" cy="519113"/>
          </a:xfrm>
          <a:prstGeom prst="rect">
            <a:avLst/>
          </a:prstGeom>
          <a:solidFill>
            <a:srgbClr val="FBFBC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2800" dirty="0">
                <a:solidFill>
                  <a:srgbClr val="960000"/>
                </a:solidFill>
                <a:latin typeface="Times New Roman" panose="02020603050405020304" pitchFamily="18" charset="0"/>
                <a:ea typeface="华文新魏" panose="02010800040101010101" pitchFamily="2" charset="-122"/>
              </a:rPr>
              <a:t>   </a:t>
            </a:r>
            <a:r>
              <a:rPr lang="zh-CN" altLang="en-US" b="1" dirty="0">
                <a:latin typeface="Times New Roman" panose="02020603050405020304" pitchFamily="18" charset="0"/>
              </a:rPr>
              <a:t>在邓小平复出前，陈永贵多次对华国锋说：</a:t>
            </a:r>
          </a:p>
        </p:txBody>
      </p:sp>
      <p:pic>
        <p:nvPicPr>
          <p:cNvPr id="34819" name="图片 2" descr="华国锋1977.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566894" y="3636657"/>
            <a:ext cx="2422525" cy="2762250"/>
          </a:xfrm>
          <a:prstGeom prst="rect">
            <a:avLst/>
          </a:prstGeom>
          <a:noFill/>
          <a:ln w="76200">
            <a:solidFill>
              <a:srgbClr val="FFC000"/>
            </a:solidFill>
            <a:miter lim="800000"/>
            <a:headEnd/>
            <a:tailEnd/>
          </a:ln>
          <a:extLst>
            <a:ext uri="{909E8E84-426E-40DD-AFC4-6F175D3DCCD1}">
              <a14:hiddenFill xmlns:a14="http://schemas.microsoft.com/office/drawing/2010/main" xmlns="">
                <a:solidFill>
                  <a:srgbClr val="FFFFFF"/>
                </a:solidFill>
              </a14:hiddenFill>
            </a:ext>
          </a:extLst>
        </p:spPr>
      </p:pic>
      <p:sp>
        <p:nvSpPr>
          <p:cNvPr id="34824" name="圆角矩形 6"/>
          <p:cNvSpPr>
            <a:spLocks noChangeArrowheads="1"/>
          </p:cNvSpPr>
          <p:nvPr/>
        </p:nvSpPr>
        <p:spPr bwMode="auto">
          <a:xfrm>
            <a:off x="1972583" y="2254251"/>
            <a:ext cx="2233613" cy="1008063"/>
          </a:xfrm>
          <a:prstGeom prst="roundRect">
            <a:avLst>
              <a:gd name="adj" fmla="val 16667"/>
            </a:avLst>
          </a:prstGeom>
          <a:blipFill dpi="0" rotWithShape="1">
            <a:blip r:embed="rId5"/>
            <a:srcRect/>
            <a:tile tx="0" ty="0" sx="100000" sy="100000" flip="none" algn="tl"/>
          </a:blipFill>
          <a:ln w="76200">
            <a:solidFill>
              <a:srgbClr val="FFC000"/>
            </a:solidFill>
            <a:round/>
            <a:headEnd/>
            <a:tailEnd/>
          </a:ln>
        </p:spPr>
        <p:txBody>
          <a:bodyPr/>
          <a:lstStyle/>
          <a:p>
            <a:pPr>
              <a:lnSpc>
                <a:spcPct val="125000"/>
              </a:lnSpc>
            </a:pPr>
            <a:r>
              <a:rPr lang="zh-CN" altLang="en-US" sz="2000" b="1">
                <a:solidFill>
                  <a:srgbClr val="0000FF"/>
                </a:solidFill>
                <a:latin typeface="华文彩云" panose="02010800040101010101" pitchFamily="2" charset="-122"/>
                <a:ea typeface="华文彩云" panose="02010800040101010101" pitchFamily="2" charset="-122"/>
              </a:rPr>
              <a:t>场景一：</a:t>
            </a:r>
          </a:p>
          <a:p>
            <a:pPr>
              <a:lnSpc>
                <a:spcPct val="125000"/>
              </a:lnSpc>
            </a:pPr>
            <a:r>
              <a:rPr lang="zh-CN" altLang="en-US" sz="2000" b="1">
                <a:solidFill>
                  <a:srgbClr val="0000FF"/>
                </a:solidFill>
                <a:latin typeface="华文彩云" panose="02010800040101010101" pitchFamily="2" charset="-122"/>
                <a:ea typeface="华文彩云" panose="02010800040101010101" pitchFamily="2" charset="-122"/>
              </a:rPr>
              <a:t>邓小平复出前</a:t>
            </a:r>
            <a:endParaRPr lang="zh-CN" altLang="en-US" b="1">
              <a:solidFill>
                <a:srgbClr val="0000FF"/>
              </a:solidFill>
              <a:latin typeface="楷体_GB2312" pitchFamily="49" charset="-122"/>
              <a:ea typeface="楷体_GB2312" pitchFamily="49" charset="-122"/>
            </a:endParaRPr>
          </a:p>
        </p:txBody>
      </p:sp>
      <p:grpSp>
        <p:nvGrpSpPr>
          <p:cNvPr id="6" name="组合 2079"/>
          <p:cNvGrpSpPr/>
          <p:nvPr/>
        </p:nvGrpSpPr>
        <p:grpSpPr>
          <a:xfrm>
            <a:off x="4147344" y="-45856"/>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pic>
        <p:nvPicPr>
          <p:cNvPr id="34826" name="图片 1"/>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8265186" y="671513"/>
            <a:ext cx="3186112" cy="2120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7" name="圆角矩形标注 4"/>
          <p:cNvSpPr>
            <a:spLocks noChangeArrowheads="1"/>
          </p:cNvSpPr>
          <p:nvPr/>
        </p:nvSpPr>
        <p:spPr bwMode="auto">
          <a:xfrm>
            <a:off x="4833594" y="2973243"/>
            <a:ext cx="3095625" cy="3286125"/>
          </a:xfrm>
          <a:prstGeom prst="wedgeRoundRectCallout">
            <a:avLst>
              <a:gd name="adj1" fmla="val -79653"/>
              <a:gd name="adj2" fmla="val 10444"/>
              <a:gd name="adj3" fmla="val 16667"/>
            </a:avLst>
          </a:prstGeom>
          <a:blipFill dpi="0" rotWithShape="1">
            <a:blip r:embed="rId7"/>
            <a:srcRect/>
            <a:tile tx="0" ty="0" sx="100000" sy="100000" flip="none" algn="tl"/>
          </a:blipFill>
          <a:ln w="76200">
            <a:solidFill>
              <a:srgbClr val="8585E0"/>
            </a:solidFill>
            <a:round/>
            <a:headEnd/>
            <a:tailEnd/>
          </a:ln>
        </p:spPr>
        <p:txBody>
          <a:bodyPr/>
          <a:lstStyle/>
          <a:p>
            <a:pPr>
              <a:lnSpc>
                <a:spcPct val="150000"/>
              </a:lnSpc>
            </a:pPr>
            <a:r>
              <a:rPr lang="en-US" altLang="zh-CN" b="1">
                <a:solidFill>
                  <a:srgbClr val="0000FF"/>
                </a:solidFill>
                <a:latin typeface="Times New Roman" panose="02020603050405020304" pitchFamily="18" charset="0"/>
                <a:ea typeface="华文新魏" panose="02010800040101010101" pitchFamily="2" charset="-122"/>
              </a:rPr>
              <a:t>     </a:t>
            </a:r>
            <a:r>
              <a:rPr lang="en-US" altLang="zh-CN" b="1">
                <a:solidFill>
                  <a:srgbClr val="0000FF"/>
                </a:solidFill>
                <a:latin typeface="幼圆" panose="02010509060101010101" pitchFamily="49" charset="-122"/>
              </a:rPr>
              <a:t> </a:t>
            </a:r>
            <a:r>
              <a:rPr lang="zh-CN" altLang="en-US" b="1">
                <a:solidFill>
                  <a:srgbClr val="0000FF"/>
                </a:solidFill>
                <a:latin typeface="幼圆" panose="02010509060101010101" pitchFamily="49" charset="-122"/>
              </a:rPr>
              <a:t>华主席，你可千万不能把邓小平解放出来，他要解放出来，人家会说我们是毛主席的叛徒，是背叛了毛主席的事业的。再说，邓小平出来了，能把你放在眼里吗？</a:t>
            </a:r>
          </a:p>
        </p:txBody>
      </p:sp>
    </p:spTree>
    <p:extLst>
      <p:ext uri="{BB962C8B-B14F-4D97-AF65-F5344CB8AC3E}">
        <p14:creationId xmlns:p14="http://schemas.microsoft.com/office/powerpoint/2010/main" xmlns="" val="3726299984"/>
      </p:ext>
    </p:extLst>
  </p:cSld>
  <p:clrMapOvr>
    <a:masterClrMapping/>
  </p:clrMapOvr>
  <p:transition>
    <p:wedg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5" descr="F:\教学图片\概论课图片\在十一届三中全会上提出把工作重心转移到经济建设上来.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80326" y="333376"/>
            <a:ext cx="2771775" cy="3311525"/>
          </a:xfrm>
          <a:prstGeom prst="rect">
            <a:avLst/>
          </a:prstGeom>
          <a:noFill/>
          <a:ln w="762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36866" name="圆角矩形标注 6"/>
          <p:cNvSpPr>
            <a:spLocks noChangeArrowheads="1"/>
          </p:cNvSpPr>
          <p:nvPr/>
        </p:nvSpPr>
        <p:spPr bwMode="auto">
          <a:xfrm>
            <a:off x="5701908" y="3804292"/>
            <a:ext cx="3025775" cy="2495550"/>
          </a:xfrm>
          <a:prstGeom prst="wedgeRoundRectCallout">
            <a:avLst>
              <a:gd name="adj1" fmla="val 55195"/>
              <a:gd name="adj2" fmla="val -88364"/>
              <a:gd name="adj3" fmla="val 16667"/>
            </a:avLst>
          </a:prstGeom>
          <a:blipFill dpi="0" rotWithShape="1">
            <a:blip r:embed="rId3"/>
            <a:srcRect/>
            <a:tile tx="0" ty="0" sx="100000" sy="100000" flip="none" algn="tl"/>
          </a:blipFill>
          <a:ln w="76200">
            <a:solidFill>
              <a:srgbClr val="8585E0"/>
            </a:solidFill>
            <a:round/>
            <a:headEnd/>
            <a:tailEnd/>
          </a:ln>
        </p:spPr>
        <p:txBody>
          <a:bodyPr anchor="ctr"/>
          <a:lstStyle/>
          <a:p>
            <a:pPr>
              <a:lnSpc>
                <a:spcPts val="3000"/>
              </a:lnSpc>
            </a:pPr>
            <a:r>
              <a:rPr lang="en-US" altLang="zh-CN" sz="2800" dirty="0">
                <a:solidFill>
                  <a:srgbClr val="960000"/>
                </a:solidFill>
                <a:latin typeface="Times New Roman" panose="02020603050405020304" pitchFamily="18" charset="0"/>
                <a:ea typeface="华文新魏" panose="02010800040101010101" pitchFamily="2" charset="-122"/>
              </a:rPr>
              <a:t>  </a:t>
            </a:r>
            <a:r>
              <a:rPr lang="en-US" altLang="zh-CN" sz="2800" dirty="0">
                <a:solidFill>
                  <a:srgbClr val="960000"/>
                </a:solidFill>
                <a:latin typeface="楷体" panose="02010609060101010101" pitchFamily="49" charset="-122"/>
                <a:ea typeface="楷体" panose="02010609060101010101" pitchFamily="49" charset="-122"/>
              </a:rPr>
              <a:t> </a:t>
            </a:r>
            <a:r>
              <a:rPr lang="zh-CN" altLang="en-US" sz="2000" b="1" dirty="0">
                <a:solidFill>
                  <a:srgbClr val="960000"/>
                </a:solidFill>
                <a:latin typeface="楷体" panose="02010609060101010101" pitchFamily="49" charset="-122"/>
                <a:ea typeface="楷体" panose="02010609060101010101" pitchFamily="49" charset="-122"/>
              </a:rPr>
              <a:t>永贵同志，学习毛主席著作，可能我们这些人不如你。我想请教你一下，你说，毛主席倡导的作风里，有哪两条是最根本的东西？</a:t>
            </a:r>
            <a:endParaRPr lang="zh-CN" altLang="en-US" sz="2000" b="1" dirty="0">
              <a:latin typeface="楷体" panose="02010609060101010101" pitchFamily="49" charset="-122"/>
              <a:ea typeface="楷体" panose="02010609060101010101" pitchFamily="49" charset="-122"/>
            </a:endParaRPr>
          </a:p>
        </p:txBody>
      </p:sp>
      <p:pic>
        <p:nvPicPr>
          <p:cNvPr id="36867" name="Picture 3" descr="F:\陈永贵3.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703389" y="3908426"/>
            <a:ext cx="2233613" cy="2355850"/>
          </a:xfrm>
          <a:prstGeom prst="rect">
            <a:avLst/>
          </a:prstGeom>
          <a:noFill/>
          <a:ln w="76200">
            <a:solidFill>
              <a:srgbClr val="00B050"/>
            </a:solidFill>
            <a:miter lim="800000"/>
            <a:headEnd/>
            <a:tailEnd/>
          </a:ln>
          <a:extLst>
            <a:ext uri="{909E8E84-426E-40DD-AFC4-6F175D3DCCD1}">
              <a14:hiddenFill xmlns:a14="http://schemas.microsoft.com/office/drawing/2010/main" xmlns="">
                <a:solidFill>
                  <a:srgbClr val="FFFFFF"/>
                </a:solidFill>
              </a14:hiddenFill>
            </a:ext>
          </a:extLst>
        </p:spPr>
      </p:pic>
      <p:sp>
        <p:nvSpPr>
          <p:cNvPr id="36873" name="矩形 5"/>
          <p:cNvSpPr>
            <a:spLocks noChangeArrowheads="1"/>
          </p:cNvSpPr>
          <p:nvPr/>
        </p:nvSpPr>
        <p:spPr bwMode="auto">
          <a:xfrm>
            <a:off x="5484901" y="6459537"/>
            <a:ext cx="4032250" cy="398463"/>
          </a:xfrm>
          <a:prstGeom prst="rect">
            <a:avLst/>
          </a:prstGeom>
          <a:solidFill>
            <a:srgbClr val="FBFBC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zh-CN" altLang="en-US" sz="1600" b="1" dirty="0">
                <a:latin typeface="Times New Roman" panose="02020603050405020304" pitchFamily="18" charset="0"/>
              </a:rPr>
              <a:t>陈永贵抽了几口烟，竟不知该如何回答。</a:t>
            </a:r>
          </a:p>
        </p:txBody>
      </p:sp>
      <p:sp>
        <p:nvSpPr>
          <p:cNvPr id="36874" name="圆角矩形 6"/>
          <p:cNvSpPr>
            <a:spLocks noChangeArrowheads="1"/>
          </p:cNvSpPr>
          <p:nvPr/>
        </p:nvSpPr>
        <p:spPr bwMode="auto">
          <a:xfrm>
            <a:off x="0" y="2385227"/>
            <a:ext cx="2233613" cy="1295400"/>
          </a:xfrm>
          <a:prstGeom prst="roundRect">
            <a:avLst>
              <a:gd name="adj" fmla="val 16667"/>
            </a:avLst>
          </a:prstGeom>
          <a:blipFill dpi="0" rotWithShape="1">
            <a:blip r:embed="rId5"/>
            <a:srcRect/>
            <a:tile tx="0" ty="0" sx="100000" sy="100000" flip="none" algn="tl"/>
          </a:blipFill>
          <a:ln w="76200">
            <a:solidFill>
              <a:srgbClr val="FFC000"/>
            </a:solidFill>
            <a:round/>
            <a:headEnd/>
            <a:tailEnd/>
          </a:ln>
        </p:spPr>
        <p:txBody>
          <a:bodyPr/>
          <a:lstStyle/>
          <a:p>
            <a:pPr>
              <a:lnSpc>
                <a:spcPct val="125000"/>
              </a:lnSpc>
            </a:pPr>
            <a:r>
              <a:rPr lang="zh-CN" altLang="en-US" sz="2000" b="1">
                <a:solidFill>
                  <a:srgbClr val="0000FF"/>
                </a:solidFill>
                <a:latin typeface="华文彩云" panose="02010800040101010101" pitchFamily="2" charset="-122"/>
                <a:ea typeface="华文彩云" panose="02010800040101010101" pitchFamily="2" charset="-122"/>
              </a:rPr>
              <a:t>场景二：</a:t>
            </a:r>
          </a:p>
          <a:p>
            <a:pPr eaLnBrk="0" hangingPunct="0"/>
            <a:r>
              <a:rPr lang="en-US" altLang="zh-CN" sz="2000" b="1">
                <a:solidFill>
                  <a:srgbClr val="0000FF"/>
                </a:solidFill>
                <a:latin typeface="华文彩云" panose="02010800040101010101" pitchFamily="2" charset="-122"/>
                <a:ea typeface="华文彩云" panose="02010800040101010101" pitchFamily="2" charset="-122"/>
              </a:rPr>
              <a:t>1977</a:t>
            </a:r>
            <a:r>
              <a:rPr lang="zh-CN" altLang="en-US" sz="2000" b="1">
                <a:solidFill>
                  <a:srgbClr val="0000FF"/>
                </a:solidFill>
                <a:latin typeface="华文彩云" panose="02010800040101010101" pitchFamily="2" charset="-122"/>
                <a:ea typeface="华文彩云" panose="02010800040101010101" pitchFamily="2" charset="-122"/>
              </a:rPr>
              <a:t>年</a:t>
            </a:r>
            <a:r>
              <a:rPr lang="en-US" altLang="zh-CN" sz="2000" b="1">
                <a:solidFill>
                  <a:srgbClr val="0000FF"/>
                </a:solidFill>
                <a:latin typeface="华文彩云" panose="02010800040101010101" pitchFamily="2" charset="-122"/>
                <a:ea typeface="华文彩云" panose="02010800040101010101" pitchFamily="2" charset="-122"/>
              </a:rPr>
              <a:t>7</a:t>
            </a:r>
            <a:r>
              <a:rPr lang="zh-CN" altLang="en-US" sz="2000" b="1">
                <a:solidFill>
                  <a:srgbClr val="0000FF"/>
                </a:solidFill>
                <a:latin typeface="华文彩云" panose="02010800040101010101" pitchFamily="2" charset="-122"/>
                <a:ea typeface="华文彩云" panose="02010800040101010101" pitchFamily="2" charset="-122"/>
              </a:rPr>
              <a:t>月十届三中全会</a:t>
            </a:r>
          </a:p>
        </p:txBody>
      </p:sp>
      <p:sp>
        <p:nvSpPr>
          <p:cNvPr id="36875" name="圆角矩形标注 5"/>
          <p:cNvSpPr>
            <a:spLocks noChangeArrowheads="1"/>
          </p:cNvSpPr>
          <p:nvPr/>
        </p:nvSpPr>
        <p:spPr bwMode="auto">
          <a:xfrm>
            <a:off x="2590044" y="1377806"/>
            <a:ext cx="4811713" cy="1801813"/>
          </a:xfrm>
          <a:prstGeom prst="wedgeRoundRectCallout">
            <a:avLst>
              <a:gd name="adj1" fmla="val -24814"/>
              <a:gd name="adj2" fmla="val 90423"/>
              <a:gd name="adj3" fmla="val 16667"/>
            </a:avLst>
          </a:prstGeom>
          <a:blipFill dpi="0" rotWithShape="1">
            <a:blip r:embed="rId3"/>
            <a:srcRect/>
            <a:tile tx="0" ty="0" sx="100000" sy="100000" flip="none" algn="tl"/>
          </a:blipFill>
          <a:ln w="76200">
            <a:solidFill>
              <a:srgbClr val="8585E0"/>
            </a:solidFill>
            <a:round/>
            <a:headEnd/>
            <a:tailEnd/>
          </a:ln>
        </p:spPr>
        <p:txBody>
          <a:bodyPr/>
          <a:lstStyle/>
          <a:p>
            <a:pPr>
              <a:lnSpc>
                <a:spcPts val="3000"/>
              </a:lnSpc>
            </a:pPr>
            <a:r>
              <a:rPr lang="en-US" altLang="zh-CN" sz="3200">
                <a:solidFill>
                  <a:srgbClr val="960000"/>
                </a:solidFill>
                <a:latin typeface="Times New Roman" panose="02020603050405020304" pitchFamily="18" charset="0"/>
                <a:ea typeface="华文新魏" panose="02010800040101010101" pitchFamily="2" charset="-122"/>
              </a:rPr>
              <a:t>   </a:t>
            </a:r>
            <a:r>
              <a:rPr lang="zh-CN" altLang="en-US" b="1">
                <a:solidFill>
                  <a:srgbClr val="0000FF"/>
                </a:solidFill>
                <a:latin typeface="楷体" panose="02010609060101010101" pitchFamily="49" charset="-122"/>
                <a:ea typeface="楷体" panose="02010609060101010101" pitchFamily="49" charset="-122"/>
              </a:rPr>
              <a:t>想不到我们又在一起工作了，小平同志，这回你可要吸取教训了。不然，还会犯错误的。 你年纪已经不小了，再也经不起折腾了。好好地照毛主席的指示办吧。</a:t>
            </a:r>
          </a:p>
        </p:txBody>
      </p:sp>
      <p:grpSp>
        <p:nvGrpSpPr>
          <p:cNvPr id="6" name="组合 2079"/>
          <p:cNvGrpSpPr/>
          <p:nvPr/>
        </p:nvGrpSpPr>
        <p:grpSpPr>
          <a:xfrm>
            <a:off x="3923252" y="0"/>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297563352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6">
                                            <p:bg/>
                                          </p:spTgt>
                                        </p:tgtEl>
                                        <p:attrNameLst>
                                          <p:attrName>style.visibility</p:attrName>
                                        </p:attrNameLst>
                                      </p:cBhvr>
                                      <p:to>
                                        <p:strVal val="visible"/>
                                      </p:to>
                                    </p:set>
                                    <p:anim calcmode="lin" valueType="num">
                                      <p:cBhvr additive="base">
                                        <p:cTn id="7" dur="500" fill="hold"/>
                                        <p:tgtEl>
                                          <p:spTgt spid="36866">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6866">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866">
                                            <p:txEl>
                                              <p:pRg st="0" end="0"/>
                                            </p:txEl>
                                          </p:spTgt>
                                        </p:tgtEl>
                                        <p:attrNameLst>
                                          <p:attrName>style.visibility</p:attrName>
                                        </p:attrNameLst>
                                      </p:cBhvr>
                                      <p:to>
                                        <p:strVal val="visible"/>
                                      </p:to>
                                    </p:set>
                                    <p:anim calcmode="lin" valueType="num">
                                      <p:cBhvr additive="base">
                                        <p:cTn id="11" dur="500" fill="hold"/>
                                        <p:tgtEl>
                                          <p:spTgt spid="3686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686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图片 2" descr="1975年邓小平主持中央日常工作，同四人帮进行针锋相对斗争全国形势明显好转.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35150" y="725488"/>
            <a:ext cx="2482850" cy="2952750"/>
          </a:xfrm>
          <a:prstGeom prst="rect">
            <a:avLst/>
          </a:prstGeom>
          <a:noFill/>
          <a:ln w="762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37890" name="圆角矩形标注 3"/>
          <p:cNvSpPr>
            <a:spLocks noChangeArrowheads="1"/>
          </p:cNvSpPr>
          <p:nvPr/>
        </p:nvSpPr>
        <p:spPr bwMode="auto">
          <a:xfrm>
            <a:off x="4557714" y="960439"/>
            <a:ext cx="3074987" cy="1711325"/>
          </a:xfrm>
          <a:prstGeom prst="wedgeRoundRectCallout">
            <a:avLst>
              <a:gd name="adj1" fmla="val -58574"/>
              <a:gd name="adj2" fmla="val 28097"/>
              <a:gd name="adj3" fmla="val 16667"/>
            </a:avLst>
          </a:prstGeom>
          <a:blipFill dpi="0" rotWithShape="1">
            <a:blip r:embed="rId3"/>
            <a:srcRect/>
            <a:tile tx="0" ty="0" sx="100000" sy="100000" flip="none" algn="tl"/>
          </a:blipFill>
          <a:ln w="76200">
            <a:solidFill>
              <a:srgbClr val="8585E0"/>
            </a:solidFill>
            <a:round/>
            <a:headEnd/>
            <a:tailEnd/>
          </a:ln>
        </p:spPr>
        <p:txBody>
          <a:bodyPr/>
          <a:lstStyle/>
          <a:p>
            <a:pPr>
              <a:lnSpc>
                <a:spcPct val="150000"/>
              </a:lnSpc>
            </a:pPr>
            <a:r>
              <a:rPr lang="en-US" altLang="zh-CN" sz="2000">
                <a:solidFill>
                  <a:srgbClr val="960000"/>
                </a:solidFill>
                <a:latin typeface="Times New Roman" panose="02020603050405020304" pitchFamily="18" charset="0"/>
                <a:ea typeface="华文新魏" panose="02010800040101010101" pitchFamily="2" charset="-122"/>
              </a:rPr>
              <a:t>   </a:t>
            </a:r>
            <a:r>
              <a:rPr lang="en-US" altLang="zh-CN" sz="2000">
                <a:solidFill>
                  <a:srgbClr val="960000"/>
                </a:solidFill>
                <a:latin typeface="幼圆" panose="02010509060101010101" pitchFamily="49" charset="-122"/>
              </a:rPr>
              <a:t> </a:t>
            </a:r>
            <a:r>
              <a:rPr lang="zh-CN" altLang="en-US" sz="2000" b="1">
                <a:solidFill>
                  <a:srgbClr val="960000"/>
                </a:solidFill>
                <a:latin typeface="楷体" panose="02010609060101010101" pitchFamily="49" charset="-122"/>
                <a:ea typeface="楷体" panose="02010609060101010101" pitchFamily="49" charset="-122"/>
              </a:rPr>
              <a:t>我认为，毛主席倡导的作风，群众路线和实事求是是最根本的东西。</a:t>
            </a:r>
          </a:p>
        </p:txBody>
      </p:sp>
      <p:pic>
        <p:nvPicPr>
          <p:cNvPr id="37891" name="Picture 5" descr="F:\陈永贵12.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256589" y="2924176"/>
            <a:ext cx="1800225" cy="2689225"/>
          </a:xfrm>
          <a:prstGeom prst="rect">
            <a:avLst/>
          </a:prstGeom>
          <a:noFill/>
          <a:ln w="76200">
            <a:solidFill>
              <a:srgbClr val="92D050"/>
            </a:solidFill>
            <a:miter lim="800000"/>
            <a:headEnd/>
            <a:tailEnd/>
          </a:ln>
          <a:extLst>
            <a:ext uri="{909E8E84-426E-40DD-AFC4-6F175D3DCCD1}">
              <a14:hiddenFill xmlns:a14="http://schemas.microsoft.com/office/drawing/2010/main" xmlns="">
                <a:solidFill>
                  <a:srgbClr val="FFFFFF"/>
                </a:solidFill>
              </a14:hiddenFill>
            </a:ext>
          </a:extLst>
        </p:spPr>
      </p:pic>
      <p:sp>
        <p:nvSpPr>
          <p:cNvPr id="37892" name="圆角矩形标注 8"/>
          <p:cNvSpPr>
            <a:spLocks noChangeArrowheads="1"/>
          </p:cNvSpPr>
          <p:nvPr/>
        </p:nvSpPr>
        <p:spPr bwMode="auto">
          <a:xfrm>
            <a:off x="5565485" y="4855145"/>
            <a:ext cx="2443163" cy="649287"/>
          </a:xfrm>
          <a:prstGeom prst="wedgeRoundRectCallout">
            <a:avLst>
              <a:gd name="adj1" fmla="val 58796"/>
              <a:gd name="adj2" fmla="val -105255"/>
              <a:gd name="adj3" fmla="val 16667"/>
            </a:avLst>
          </a:prstGeom>
          <a:blipFill dpi="0" rotWithShape="1">
            <a:blip r:embed="rId3"/>
            <a:srcRect/>
            <a:tile tx="0" ty="0" sx="100000" sy="100000" flip="none" algn="tl"/>
          </a:blipFill>
          <a:ln w="76200">
            <a:solidFill>
              <a:srgbClr val="8585E0"/>
            </a:solidFill>
            <a:round/>
            <a:headEnd/>
            <a:tailEnd/>
          </a:ln>
        </p:spPr>
        <p:txBody>
          <a:bodyPr/>
          <a:lstStyle/>
          <a:p>
            <a:pPr>
              <a:lnSpc>
                <a:spcPct val="150000"/>
              </a:lnSpc>
            </a:pPr>
            <a:r>
              <a:rPr lang="en-US" altLang="zh-CN" b="1">
                <a:solidFill>
                  <a:srgbClr val="0000FF"/>
                </a:solidFill>
                <a:latin typeface="Times New Roman" panose="02020603050405020304" pitchFamily="18" charset="0"/>
              </a:rPr>
              <a:t> </a:t>
            </a:r>
            <a:r>
              <a:rPr lang="zh-CN" altLang="en-US" b="1">
                <a:solidFill>
                  <a:srgbClr val="0000FF"/>
                </a:solidFill>
                <a:latin typeface="楷体" panose="02010609060101010101" pitchFamily="49" charset="-122"/>
                <a:ea typeface="楷体" panose="02010609060101010101" pitchFamily="49" charset="-122"/>
              </a:rPr>
              <a:t>我同意你的意见。</a:t>
            </a:r>
          </a:p>
        </p:txBody>
      </p:sp>
      <p:sp>
        <p:nvSpPr>
          <p:cNvPr id="37893" name="矩形 5"/>
          <p:cNvSpPr>
            <a:spLocks noChangeArrowheads="1"/>
          </p:cNvSpPr>
          <p:nvPr/>
        </p:nvSpPr>
        <p:spPr bwMode="auto">
          <a:xfrm>
            <a:off x="5617056" y="3863014"/>
            <a:ext cx="2159000" cy="434975"/>
          </a:xfrm>
          <a:prstGeom prst="rect">
            <a:avLst/>
          </a:prstGeom>
          <a:solidFill>
            <a:srgbClr val="FBFBC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zh-CN" altLang="en-US" b="1"/>
              <a:t>陈永贵点点头说：</a:t>
            </a:r>
          </a:p>
        </p:txBody>
      </p:sp>
      <p:grpSp>
        <p:nvGrpSpPr>
          <p:cNvPr id="6" name="组合 2079"/>
          <p:cNvGrpSpPr/>
          <p:nvPr/>
        </p:nvGrpSpPr>
        <p:grpSpPr>
          <a:xfrm>
            <a:off x="5366158" y="0"/>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pic>
        <p:nvPicPr>
          <p:cNvPr id="37899" name="图片 1"/>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748589" y="960438"/>
            <a:ext cx="2466975" cy="1643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900" name="图片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700213" y="3902076"/>
            <a:ext cx="2857500" cy="208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9750674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2">
                                            <p:bg/>
                                          </p:spTgt>
                                        </p:tgtEl>
                                        <p:attrNameLst>
                                          <p:attrName>style.visibility</p:attrName>
                                        </p:attrNameLst>
                                      </p:cBhvr>
                                      <p:to>
                                        <p:strVal val="visible"/>
                                      </p:to>
                                    </p:set>
                                    <p:anim calcmode="lin" valueType="num">
                                      <p:cBhvr additive="base">
                                        <p:cTn id="7" dur="500" fill="hold"/>
                                        <p:tgtEl>
                                          <p:spTgt spid="37892">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7892">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892">
                                            <p:txEl>
                                              <p:pRg st="0" end="0"/>
                                            </p:txEl>
                                          </p:spTgt>
                                        </p:tgtEl>
                                        <p:attrNameLst>
                                          <p:attrName>style.visibility</p:attrName>
                                        </p:attrNameLst>
                                      </p:cBhvr>
                                      <p:to>
                                        <p:strVal val="visible"/>
                                      </p:to>
                                    </p:set>
                                    <p:anim calcmode="lin" valueType="num">
                                      <p:cBhvr additive="base">
                                        <p:cTn id="11" dur="500" fill="hold"/>
                                        <p:tgtEl>
                                          <p:spTgt spid="3789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789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allAtOnce"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图片 2" descr="1975年邓小平主持中央日常工作，同四人帮进行针锋相对斗争全国形势明显好转.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84149" y="1739899"/>
            <a:ext cx="2447925" cy="2808288"/>
          </a:xfrm>
          <a:prstGeom prst="rect">
            <a:avLst/>
          </a:prstGeom>
          <a:noFill/>
          <a:ln w="762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38914" name="圆角矩形标注 4"/>
          <p:cNvSpPr>
            <a:spLocks noChangeArrowheads="1"/>
          </p:cNvSpPr>
          <p:nvPr/>
        </p:nvSpPr>
        <p:spPr bwMode="auto">
          <a:xfrm>
            <a:off x="4748214" y="434976"/>
            <a:ext cx="3673475" cy="4557713"/>
          </a:xfrm>
          <a:prstGeom prst="wedgeRoundRectCallout">
            <a:avLst>
              <a:gd name="adj1" fmla="val -72093"/>
              <a:gd name="adj2" fmla="val 681"/>
              <a:gd name="adj3" fmla="val 16667"/>
            </a:avLst>
          </a:prstGeom>
          <a:blipFill dpi="0" rotWithShape="1">
            <a:blip r:embed="rId4"/>
            <a:srcRect/>
            <a:tile tx="0" ty="0" sx="100000" sy="100000" flip="none" algn="tl"/>
          </a:blipFill>
          <a:ln w="76200">
            <a:solidFill>
              <a:srgbClr val="8585E0"/>
            </a:solidFill>
            <a:round/>
            <a:headEnd/>
            <a:tailEnd/>
          </a:ln>
        </p:spPr>
        <p:txBody>
          <a:bodyPr/>
          <a:lstStyle/>
          <a:p>
            <a:pPr>
              <a:lnSpc>
                <a:spcPct val="150000"/>
              </a:lnSpc>
            </a:pPr>
            <a:r>
              <a:rPr lang="en-US" altLang="zh-CN" sz="2000">
                <a:solidFill>
                  <a:srgbClr val="960000"/>
                </a:solidFill>
                <a:latin typeface="Times New Roman" panose="02020603050405020304" pitchFamily="18" charset="0"/>
                <a:ea typeface="华文新魏" panose="02010800040101010101" pitchFamily="2" charset="-122"/>
              </a:rPr>
              <a:t>    </a:t>
            </a:r>
            <a:r>
              <a:rPr lang="en-US" altLang="zh-CN" sz="2000">
                <a:solidFill>
                  <a:srgbClr val="960000"/>
                </a:solidFill>
                <a:latin typeface="楷体" panose="02010609060101010101" pitchFamily="49" charset="-122"/>
                <a:ea typeface="楷体" panose="02010609060101010101" pitchFamily="49" charset="-122"/>
              </a:rPr>
              <a:t> </a:t>
            </a:r>
            <a:r>
              <a:rPr lang="zh-CN" altLang="en-US" sz="2000" b="1">
                <a:solidFill>
                  <a:srgbClr val="960000"/>
                </a:solidFill>
                <a:latin typeface="楷体" panose="02010609060101010101" pitchFamily="49" charset="-122"/>
                <a:ea typeface="楷体" panose="02010609060101010101" pitchFamily="49" charset="-122"/>
              </a:rPr>
              <a:t>恰恰是在最根本的问题上，我们的一些同志没有弄通毛泽东思想，比如四人帮，他们口口声声喊高举，林彪把话说绝了，你能说他们是真正掌握了马列主义吗？只背诵一两句语录，只言片语地讲几句毛主席的话，那不叫听毛主席的话，你明白吗？</a:t>
            </a:r>
            <a:endParaRPr lang="zh-CN" altLang="en-US" sz="2000" b="1">
              <a:latin typeface="楷体" panose="02010609060101010101" pitchFamily="49" charset="-122"/>
              <a:ea typeface="楷体" panose="02010609060101010101" pitchFamily="49" charset="-122"/>
            </a:endParaRPr>
          </a:p>
        </p:txBody>
      </p:sp>
      <p:sp>
        <p:nvSpPr>
          <p:cNvPr id="38915" name="矩形 3"/>
          <p:cNvSpPr>
            <a:spLocks noChangeArrowheads="1"/>
          </p:cNvSpPr>
          <p:nvPr/>
        </p:nvSpPr>
        <p:spPr bwMode="auto">
          <a:xfrm>
            <a:off x="5421086" y="6208712"/>
            <a:ext cx="3852863" cy="368300"/>
          </a:xfrm>
          <a:prstGeom prst="rect">
            <a:avLst/>
          </a:prstGeom>
          <a:solidFill>
            <a:srgbClr val="FBFBC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b="1">
                <a:latin typeface="Times New Roman" panose="02020603050405020304" pitchFamily="18" charset="0"/>
              </a:rPr>
              <a:t>陈永贵张了张口，好半天才说了句</a:t>
            </a:r>
            <a:endParaRPr lang="zh-CN" altLang="en-US" b="1">
              <a:latin typeface="Times New Roman" panose="02020603050405020304" pitchFamily="18" charset="0"/>
              <a:ea typeface="华文新魏" panose="02010800040101010101" pitchFamily="2" charset="-122"/>
            </a:endParaRPr>
          </a:p>
        </p:txBody>
      </p:sp>
      <p:pic>
        <p:nvPicPr>
          <p:cNvPr id="38916" name="图片 170002" descr="3664987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8732610" y="3186113"/>
            <a:ext cx="1924050" cy="225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17" name="圆角矩形标注 4"/>
          <p:cNvSpPr>
            <a:spLocks noChangeArrowheads="1"/>
          </p:cNvSpPr>
          <p:nvPr/>
        </p:nvSpPr>
        <p:spPr bwMode="auto">
          <a:xfrm>
            <a:off x="9446985" y="6121400"/>
            <a:ext cx="1238250" cy="455613"/>
          </a:xfrm>
          <a:prstGeom prst="wedgeRoundRectCallout">
            <a:avLst>
              <a:gd name="adj1" fmla="val -35444"/>
              <a:gd name="adj2" fmla="val -279565"/>
              <a:gd name="adj3" fmla="val 16667"/>
            </a:avLst>
          </a:prstGeom>
          <a:blipFill dpi="0" rotWithShape="1">
            <a:blip r:embed="rId4"/>
            <a:srcRect/>
            <a:tile tx="0" ty="0" sx="100000" sy="100000" flip="none" algn="tl"/>
          </a:blipFill>
          <a:ln w="76200">
            <a:solidFill>
              <a:srgbClr val="8585E0"/>
            </a:solidFill>
            <a:round/>
            <a:headEnd/>
            <a:tailEnd/>
          </a:ln>
        </p:spPr>
        <p:txBody>
          <a:bodyPr/>
          <a:lstStyle/>
          <a:p>
            <a:pPr>
              <a:lnSpc>
                <a:spcPct val="125000"/>
              </a:lnSpc>
            </a:pPr>
            <a:r>
              <a:rPr lang="zh-CN" altLang="en-US" b="1">
                <a:solidFill>
                  <a:srgbClr val="0000FF"/>
                </a:solidFill>
                <a:latin typeface="楷体" panose="02010609060101010101" pitchFamily="49" charset="-122"/>
                <a:ea typeface="楷体" panose="02010609060101010101" pitchFamily="49" charset="-122"/>
              </a:rPr>
              <a:t>明白了。</a:t>
            </a:r>
          </a:p>
        </p:txBody>
      </p:sp>
      <p:grpSp>
        <p:nvGrpSpPr>
          <p:cNvPr id="6" name="组合 2079"/>
          <p:cNvGrpSpPr/>
          <p:nvPr/>
        </p:nvGrpSpPr>
        <p:grpSpPr>
          <a:xfrm>
            <a:off x="1524000" y="-17782"/>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pic>
        <p:nvPicPr>
          <p:cNvPr id="38923" name="图片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860323" y="4772025"/>
            <a:ext cx="2857500" cy="208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75078057"/>
      </p:ext>
    </p:extLst>
  </p:cSld>
  <p:clrMapOvr>
    <a:masterClrMapping/>
  </p:clrMapOvr>
  <p:transition>
    <p:wedg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圆角矩形 6"/>
          <p:cNvSpPr>
            <a:spLocks noChangeArrowheads="1"/>
          </p:cNvSpPr>
          <p:nvPr/>
        </p:nvSpPr>
        <p:spPr bwMode="auto">
          <a:xfrm>
            <a:off x="1999570" y="1400176"/>
            <a:ext cx="4248150" cy="576263"/>
          </a:xfrm>
          <a:prstGeom prst="roundRect">
            <a:avLst>
              <a:gd name="adj" fmla="val 16667"/>
            </a:avLst>
          </a:prstGeom>
          <a:blipFill dpi="0" rotWithShape="1">
            <a:blip r:embed="rId2"/>
            <a:srcRect/>
            <a:tile tx="0" ty="0" sx="100000" sy="100000" flip="none" algn="tl"/>
          </a:blipFill>
          <a:ln w="76200">
            <a:solidFill>
              <a:srgbClr val="FFC000"/>
            </a:solidFill>
            <a:round/>
            <a:headEnd/>
            <a:tailEnd/>
          </a:ln>
        </p:spPr>
        <p:txBody>
          <a:bodyPr/>
          <a:lstStyle/>
          <a:p>
            <a:pPr>
              <a:lnSpc>
                <a:spcPct val="125000"/>
              </a:lnSpc>
            </a:pPr>
            <a:r>
              <a:rPr lang="zh-CN" altLang="en-US" sz="2000" b="1">
                <a:solidFill>
                  <a:srgbClr val="0000FF"/>
                </a:solidFill>
                <a:latin typeface="华文彩云" panose="02010800040101010101" pitchFamily="2" charset="-122"/>
                <a:ea typeface="华文彩云" panose="02010800040101010101" pitchFamily="2" charset="-122"/>
              </a:rPr>
              <a:t>场景三：</a:t>
            </a:r>
            <a:r>
              <a:rPr lang="en-US" altLang="zh-CN" b="1">
                <a:solidFill>
                  <a:srgbClr val="0000FF"/>
                </a:solidFill>
                <a:latin typeface="楷体_GB2312" pitchFamily="49" charset="-122"/>
                <a:ea typeface="楷体_GB2312" pitchFamily="49" charset="-122"/>
              </a:rPr>
              <a:t>1980</a:t>
            </a:r>
            <a:r>
              <a:rPr lang="zh-CN" altLang="en-US" b="1">
                <a:solidFill>
                  <a:srgbClr val="0000FF"/>
                </a:solidFill>
                <a:latin typeface="楷体_GB2312" pitchFamily="49" charset="-122"/>
                <a:ea typeface="楷体_GB2312" pitchFamily="49" charset="-122"/>
              </a:rPr>
              <a:t>年</a:t>
            </a:r>
            <a:r>
              <a:rPr lang="en-US" altLang="zh-CN" b="1">
                <a:solidFill>
                  <a:srgbClr val="0000FF"/>
                </a:solidFill>
                <a:latin typeface="楷体_GB2312" pitchFamily="49" charset="-122"/>
                <a:ea typeface="楷体_GB2312" pitchFamily="49" charset="-122"/>
              </a:rPr>
              <a:t>1</a:t>
            </a:r>
            <a:r>
              <a:rPr lang="zh-CN" altLang="en-US" b="1">
                <a:solidFill>
                  <a:srgbClr val="0000FF"/>
                </a:solidFill>
                <a:latin typeface="楷体_GB2312" pitchFamily="49" charset="-122"/>
                <a:ea typeface="楷体_GB2312" pitchFamily="49" charset="-122"/>
              </a:rPr>
              <a:t>月</a:t>
            </a:r>
            <a:r>
              <a:rPr lang="en-US" altLang="zh-CN" b="1">
                <a:solidFill>
                  <a:srgbClr val="0000FF"/>
                </a:solidFill>
                <a:latin typeface="楷体_GB2312" pitchFamily="49" charset="-122"/>
                <a:ea typeface="楷体_GB2312" pitchFamily="49" charset="-122"/>
              </a:rPr>
              <a:t>15</a:t>
            </a:r>
            <a:r>
              <a:rPr lang="zh-CN" altLang="en-US" b="1">
                <a:solidFill>
                  <a:srgbClr val="0000FF"/>
                </a:solidFill>
                <a:latin typeface="楷体_GB2312" pitchFamily="49" charset="-122"/>
                <a:ea typeface="楷体_GB2312" pitchFamily="49" charset="-122"/>
              </a:rPr>
              <a:t>日人民大会堂</a:t>
            </a:r>
          </a:p>
        </p:txBody>
      </p:sp>
      <p:sp>
        <p:nvSpPr>
          <p:cNvPr id="40966" name="矩形 3"/>
          <p:cNvSpPr>
            <a:spLocks noChangeArrowheads="1"/>
          </p:cNvSpPr>
          <p:nvPr/>
        </p:nvSpPr>
        <p:spPr bwMode="auto">
          <a:xfrm>
            <a:off x="1702707" y="2333626"/>
            <a:ext cx="5327650" cy="86042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zh-CN" altLang="en-US" sz="2000" b="1">
                <a:solidFill>
                  <a:srgbClr val="0000FF"/>
                </a:solidFill>
                <a:latin typeface="幼圆" panose="02010509060101010101" pitchFamily="49" charset="-122"/>
              </a:rPr>
              <a:t>陈永贵上前招呼邓小平，说有几件事情要问问。邓小平犹豫一下，便点点头跟陈进了休息室 。</a:t>
            </a:r>
          </a:p>
        </p:txBody>
      </p:sp>
      <p:pic>
        <p:nvPicPr>
          <p:cNvPr id="40967" name="图片 1"/>
          <p:cNvPicPr>
            <a:picLocks noChangeAspect="1" noChangeArrowheads="1"/>
          </p:cNvPicPr>
          <p:nvPr/>
        </p:nvPicPr>
        <p:blipFill>
          <a:blip r:embed="rId3">
            <a:extLst>
              <a:ext uri="{28A0092B-C50C-407E-A947-70E740481C1C}">
                <a14:useLocalDpi xmlns:a14="http://schemas.microsoft.com/office/drawing/2010/main" xmlns="" val="0"/>
              </a:ext>
            </a:extLst>
          </a:blip>
          <a:srcRect l="4405" r="10130"/>
          <a:stretch>
            <a:fillRect/>
          </a:stretch>
        </p:blipFill>
        <p:spPr bwMode="auto">
          <a:xfrm>
            <a:off x="7030358" y="3238501"/>
            <a:ext cx="3148013" cy="3027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8" name="圆角矩形标注 7"/>
          <p:cNvSpPr>
            <a:spLocks noChangeArrowheads="1"/>
          </p:cNvSpPr>
          <p:nvPr/>
        </p:nvSpPr>
        <p:spPr bwMode="auto">
          <a:xfrm>
            <a:off x="1643971" y="3775605"/>
            <a:ext cx="4732337" cy="2879725"/>
          </a:xfrm>
          <a:prstGeom prst="wedgeRoundRectCallout">
            <a:avLst>
              <a:gd name="adj1" fmla="val 66721"/>
              <a:gd name="adj2" fmla="val -21432"/>
              <a:gd name="adj3" fmla="val 16667"/>
            </a:avLst>
          </a:prstGeom>
          <a:blipFill dpi="0" rotWithShape="1">
            <a:blip r:embed="rId4"/>
            <a:srcRect/>
            <a:tile tx="0" ty="0" sx="100000" sy="100000" flip="none" algn="tl"/>
          </a:blipFill>
          <a:ln w="76200">
            <a:solidFill>
              <a:srgbClr val="8585E0"/>
            </a:solidFill>
            <a:round/>
            <a:headEnd/>
            <a:tailEnd/>
          </a:ln>
        </p:spPr>
        <p:txBody>
          <a:bodyPr/>
          <a:lstStyle/>
          <a:p>
            <a:pPr>
              <a:lnSpc>
                <a:spcPct val="150000"/>
              </a:lnSpc>
            </a:pPr>
            <a:r>
              <a:rPr lang="en-US" altLang="zh-CN">
                <a:solidFill>
                  <a:srgbClr val="960000"/>
                </a:solidFill>
                <a:latin typeface="Times New Roman" panose="02020603050405020304" pitchFamily="18" charset="0"/>
                <a:ea typeface="华文新魏" panose="02010800040101010101" pitchFamily="2" charset="-122"/>
              </a:rPr>
              <a:t>    </a:t>
            </a:r>
            <a:r>
              <a:rPr lang="zh-CN" altLang="en-US" b="1">
                <a:solidFill>
                  <a:srgbClr val="0000FF"/>
                </a:solidFill>
                <a:latin typeface="楷体" panose="02010609060101010101" pitchFamily="49" charset="-122"/>
                <a:ea typeface="楷体" panose="02010609060101010101" pitchFamily="49" charset="-122"/>
              </a:rPr>
              <a:t>小平同志，这些日子你天天开会，不断提出一个又一个新点子，我有点接受不了。我想问问你，你究竟还执行不执行毛主席的革命路线？究竟还要不要高举毛泽东思想的伟大旗帜？毛主席无产阶级专政下的继续革命的理论还算数不算数？</a:t>
            </a:r>
          </a:p>
        </p:txBody>
      </p:sp>
      <p:grpSp>
        <p:nvGrpSpPr>
          <p:cNvPr id="6" name="组合 2079"/>
          <p:cNvGrpSpPr/>
          <p:nvPr/>
        </p:nvGrpSpPr>
        <p:grpSpPr>
          <a:xfrm>
            <a:off x="4089400" y="0"/>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pic>
        <p:nvPicPr>
          <p:cNvPr id="40970" name="图片 1"/>
          <p:cNvPicPr>
            <a:picLocks noChangeAspect="1" noChangeArrowheads="1"/>
          </p:cNvPicPr>
          <p:nvPr/>
        </p:nvPicPr>
        <p:blipFill>
          <a:blip r:embed="rId5">
            <a:extLst>
              <a:ext uri="{28A0092B-C50C-407E-A947-70E740481C1C}">
                <a14:useLocalDpi xmlns:a14="http://schemas.microsoft.com/office/drawing/2010/main" xmlns="" val="0"/>
              </a:ext>
            </a:extLst>
          </a:blip>
          <a:srcRect l="1508" t="11884" r="2716" b="5682"/>
          <a:stretch>
            <a:fillRect/>
          </a:stretch>
        </p:blipFill>
        <p:spPr bwMode="auto">
          <a:xfrm>
            <a:off x="7386638" y="576264"/>
            <a:ext cx="3109912" cy="200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53877633"/>
      </p:ext>
    </p:extLst>
  </p:cSld>
  <p:clrMapOvr>
    <a:masterClrMapping/>
  </p:clrMapOvr>
  <p:transition>
    <p:wedg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descr="F:\邓小平资料\邓小平图片\邓小平\1992年1月，邓小平在珠海.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66523" y="2809800"/>
            <a:ext cx="2951163" cy="2663825"/>
          </a:xfrm>
          <a:prstGeom prst="rect">
            <a:avLst/>
          </a:prstGeom>
          <a:noFill/>
          <a:ln w="762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41986" name="圆角矩形标注 3"/>
          <p:cNvSpPr>
            <a:spLocks noChangeArrowheads="1"/>
          </p:cNvSpPr>
          <p:nvPr/>
        </p:nvSpPr>
        <p:spPr bwMode="auto">
          <a:xfrm>
            <a:off x="6284988" y="2590196"/>
            <a:ext cx="4826000" cy="4016375"/>
          </a:xfrm>
          <a:prstGeom prst="wedgeRoundRectCallout">
            <a:avLst>
              <a:gd name="adj1" fmla="val -66569"/>
              <a:gd name="adj2" fmla="val 2435"/>
              <a:gd name="adj3" fmla="val 16667"/>
            </a:avLst>
          </a:prstGeom>
          <a:blipFill dpi="0" rotWithShape="1">
            <a:blip r:embed="rId3"/>
            <a:srcRect/>
            <a:tile tx="0" ty="0" sx="100000" sy="100000" flip="none" algn="tl"/>
          </a:blipFill>
          <a:ln w="76200">
            <a:solidFill>
              <a:srgbClr val="8585E0"/>
            </a:solidFill>
            <a:round/>
            <a:headEnd/>
            <a:tailEnd/>
          </a:ln>
        </p:spPr>
        <p:txBody>
          <a:bodyPr/>
          <a:lstStyle/>
          <a:p>
            <a:pPr>
              <a:lnSpc>
                <a:spcPct val="150000"/>
              </a:lnSpc>
            </a:pPr>
            <a:r>
              <a:rPr lang="en-US" altLang="zh-CN" b="1" dirty="0">
                <a:solidFill>
                  <a:srgbClr val="960000"/>
                </a:solidFill>
                <a:latin typeface="Times New Roman" panose="02020603050405020304" pitchFamily="18" charset="0"/>
                <a:ea typeface="华文新魏" panose="02010800040101010101" pitchFamily="2" charset="-122"/>
              </a:rPr>
              <a:t> </a:t>
            </a:r>
            <a:r>
              <a:rPr lang="en-US" altLang="zh-CN" sz="2000" b="1" dirty="0">
                <a:solidFill>
                  <a:srgbClr val="960000"/>
                </a:solidFill>
                <a:latin typeface="幼圆" panose="02010509060101010101" pitchFamily="49" charset="-122"/>
              </a:rPr>
              <a:t>  </a:t>
            </a:r>
            <a:r>
              <a:rPr lang="zh-CN" altLang="en-US" sz="2000" b="1" dirty="0">
                <a:solidFill>
                  <a:srgbClr val="960000"/>
                </a:solidFill>
                <a:latin typeface="楷体" panose="02010609060101010101" pitchFamily="49" charset="-122"/>
                <a:ea typeface="楷体" panose="02010609060101010101" pitchFamily="49" charset="-122"/>
              </a:rPr>
              <a:t>你以为现在还是四人帮在台上的时侯吗？提的问题这样可笑，简直像三岁的孩子那样的幼稚。在中国共产党的历史上，我是最有资格讲这种话的人。什么是毛泽东思想 ，我最有发言权。你才加入共产党有多久呢？永贵同志，我希望你还是按照共产党员的标准，</a:t>
            </a:r>
            <a:r>
              <a:rPr lang="zh-CN" altLang="en-US" sz="2000" b="1" dirty="0" smtClean="0">
                <a:solidFill>
                  <a:srgbClr val="960000"/>
                </a:solidFill>
                <a:latin typeface="楷体" panose="02010609060101010101" pitchFamily="49" charset="-122"/>
                <a:ea typeface="楷体" panose="02010609060101010101" pitchFamily="49" charset="-122"/>
              </a:rPr>
              <a:t>首先检查</a:t>
            </a:r>
            <a:r>
              <a:rPr lang="zh-CN" altLang="en-US" sz="2000" b="1" dirty="0">
                <a:solidFill>
                  <a:srgbClr val="960000"/>
                </a:solidFill>
                <a:latin typeface="楷体" panose="02010609060101010101" pitchFamily="49" charset="-122"/>
                <a:ea typeface="楷体" panose="02010609060101010101" pitchFamily="49" charset="-122"/>
              </a:rPr>
              <a:t>一下自己吧。</a:t>
            </a:r>
            <a:endParaRPr lang="zh-CN" altLang="en-US" sz="2000" b="1" dirty="0">
              <a:latin typeface="楷体" panose="02010609060101010101" pitchFamily="49" charset="-122"/>
              <a:ea typeface="楷体" panose="02010609060101010101" pitchFamily="49" charset="-122"/>
            </a:endParaRPr>
          </a:p>
        </p:txBody>
      </p:sp>
      <p:sp>
        <p:nvSpPr>
          <p:cNvPr id="41987" name="矩形 4"/>
          <p:cNvSpPr>
            <a:spLocks noChangeArrowheads="1"/>
          </p:cNvSpPr>
          <p:nvPr/>
        </p:nvSpPr>
        <p:spPr bwMode="auto">
          <a:xfrm>
            <a:off x="1988232" y="1003527"/>
            <a:ext cx="5399087" cy="86042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dirty="0">
                <a:latin typeface="楷体_GB2312" pitchFamily="49" charset="-122"/>
                <a:ea typeface="楷体_GB2312" pitchFamily="49" charset="-122"/>
              </a:rPr>
              <a:t>  </a:t>
            </a:r>
            <a:r>
              <a:rPr lang="en-US" altLang="zh-CN" sz="2000" b="1" dirty="0">
                <a:latin typeface="幼圆" panose="02010509060101010101" pitchFamily="49" charset="-122"/>
              </a:rPr>
              <a:t> </a:t>
            </a:r>
            <a:r>
              <a:rPr lang="zh-CN" altLang="en-US" sz="2000" b="1" dirty="0">
                <a:solidFill>
                  <a:srgbClr val="0000FF"/>
                </a:solidFill>
                <a:latin typeface="幼圆" panose="02010509060101010101" pitchFamily="49" charset="-122"/>
              </a:rPr>
              <a:t>邓小平听了，抽了口烟，朝陈看看，笑了笑，将半截烟掐灭在烟缸里。十分严肃地说：</a:t>
            </a:r>
          </a:p>
        </p:txBody>
      </p:sp>
      <p:pic>
        <p:nvPicPr>
          <p:cNvPr id="41992" name="图片 1"/>
          <p:cNvPicPr>
            <a:picLocks noChangeAspect="1" noChangeArrowheads="1"/>
          </p:cNvPicPr>
          <p:nvPr/>
        </p:nvPicPr>
        <p:blipFill>
          <a:blip r:embed="rId4">
            <a:extLst>
              <a:ext uri="{28A0092B-C50C-407E-A947-70E740481C1C}">
                <a14:useLocalDpi xmlns:a14="http://schemas.microsoft.com/office/drawing/2010/main" xmlns="" val="0"/>
              </a:ext>
            </a:extLst>
          </a:blip>
          <a:srcRect l="30055" r="39490"/>
          <a:stretch>
            <a:fillRect/>
          </a:stretch>
        </p:blipFill>
        <p:spPr bwMode="auto">
          <a:xfrm>
            <a:off x="8452305" y="481239"/>
            <a:ext cx="1431925"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 name="组合 2079"/>
          <p:cNvGrpSpPr/>
          <p:nvPr/>
        </p:nvGrpSpPr>
        <p:grpSpPr>
          <a:xfrm>
            <a:off x="4106333" y="0"/>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383566453"/>
      </p:ext>
    </p:extLst>
  </p:cSld>
  <p:clrMapOvr>
    <a:masterClrMapping/>
  </p:clrMapOvr>
  <p:transition>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矩形 435216">
            <a:extLst>
              <a:ext uri="{FF2B5EF4-FFF2-40B4-BE49-F238E27FC236}">
                <a16:creationId xmlns="" xmlns:a16="http://schemas.microsoft.com/office/drawing/2014/main" id="{7736E1CC-BA32-4367-8B08-88B887C42D62}"/>
              </a:ext>
            </a:extLst>
          </p:cNvPr>
          <p:cNvSpPr>
            <a:spLocks noChangeArrowheads="1"/>
          </p:cNvSpPr>
          <p:nvPr/>
        </p:nvSpPr>
        <p:spPr bwMode="auto">
          <a:xfrm>
            <a:off x="5232400" y="6165851"/>
            <a:ext cx="53467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dirty="0">
                <a:solidFill>
                  <a:srgbClr val="FF3300"/>
                </a:solidFill>
                <a:ea typeface="隶书" panose="02010509060101010101" pitchFamily="49" charset="-122"/>
              </a:rPr>
              <a:t>毛泽东思想和中国特色社会主义理论体系概论</a:t>
            </a:r>
          </a:p>
        </p:txBody>
      </p:sp>
      <p:pic>
        <p:nvPicPr>
          <p:cNvPr id="11269" name="图片 2">
            <a:extLst>
              <a:ext uri="{FF2B5EF4-FFF2-40B4-BE49-F238E27FC236}">
                <a16:creationId xmlns="" xmlns:a16="http://schemas.microsoft.com/office/drawing/2014/main" id="{DF10A9C1-2443-4CE1-9E71-F2E8E4E900B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6251" y="2500312"/>
            <a:ext cx="12192000" cy="432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70" name="矩形 435212">
            <a:extLst>
              <a:ext uri="{FF2B5EF4-FFF2-40B4-BE49-F238E27FC236}">
                <a16:creationId xmlns="" xmlns:a16="http://schemas.microsoft.com/office/drawing/2014/main" id="{16F238E4-224A-4339-A45A-80C18343B675}"/>
              </a:ext>
            </a:extLst>
          </p:cNvPr>
          <p:cNvSpPr>
            <a:spLocks noChangeArrowheads="1" noChangeShapeType="1" noTextEdit="1"/>
          </p:cNvSpPr>
          <p:nvPr/>
        </p:nvSpPr>
        <p:spPr bwMode="auto">
          <a:xfrm>
            <a:off x="2063750" y="1112839"/>
            <a:ext cx="8064500" cy="1081087"/>
          </a:xfrm>
          <a:prstGeom prst="rect">
            <a:avLst/>
          </a:prstGeom>
        </p:spPr>
        <p:txBody>
          <a:bodyPr wrap="none" fromWordArt="1">
            <a:prstTxWarp prst="textDeflate">
              <a:avLst>
                <a:gd name="adj" fmla="val 26259"/>
              </a:avLst>
            </a:prstTxWarp>
          </a:bodyPr>
          <a:lstStyle/>
          <a:p>
            <a:pPr algn="ctr"/>
            <a:r>
              <a:rPr lang="zh-CN" altLang="en-US" sz="5400" b="1">
                <a:ln w="0">
                  <a:solidFill>
                    <a:srgbClr val="000000"/>
                  </a:solidFill>
                  <a:round/>
                  <a:headEnd/>
                  <a:tailEnd/>
                </a:ln>
                <a:solidFill>
                  <a:srgbClr val="0000FF"/>
                </a:solidFill>
                <a:latin typeface="华文隶书" panose="02010800040101010101" pitchFamily="2" charset="-122"/>
                <a:ea typeface="华文隶书" panose="02010800040101010101" pitchFamily="2" charset="-122"/>
              </a:rPr>
              <a:t>第一节 邓小平理论的形成</a:t>
            </a:r>
          </a:p>
        </p:txBody>
      </p:sp>
      <p:sp>
        <p:nvSpPr>
          <p:cNvPr id="5" name="矩形 4">
            <a:extLst>
              <a:ext uri="{FF2B5EF4-FFF2-40B4-BE49-F238E27FC236}">
                <a16:creationId xmlns="" xmlns:a16="http://schemas.microsoft.com/office/drawing/2014/main" id="{F6E9A5C5-2399-4ACB-B9D4-BC9B5D4FB772}"/>
              </a:ext>
            </a:extLst>
          </p:cNvPr>
          <p:cNvSpPr/>
          <p:nvPr/>
        </p:nvSpPr>
        <p:spPr>
          <a:xfrm>
            <a:off x="8432800" y="5745161"/>
            <a:ext cx="3759200" cy="952500"/>
          </a:xfrm>
          <a:prstGeom prst="rect">
            <a:avLst/>
          </a:prstGeom>
          <a:solidFill>
            <a:schemeClr val="accent3">
              <a:lumMod val="65000"/>
            </a:schemeClr>
          </a:solidFill>
          <a:ln w="9525">
            <a:noFill/>
          </a:ln>
        </p:spPr>
        <p:txBody>
          <a:bodyPr wrap="none">
            <a:spAutoFit/>
          </a:bodyPr>
          <a:lstStyle/>
          <a:p>
            <a:pPr>
              <a:defRPr/>
            </a:pPr>
            <a:r>
              <a:rPr lang="zh-CN" altLang="en-US" sz="2800" b="1" noProof="1">
                <a:solidFill>
                  <a:srgbClr val="FF0000"/>
                </a:solidFill>
                <a:effectLst>
                  <a:outerShdw blurRad="38100" dist="38100" dir="2700000">
                    <a:srgbClr val="C0C0C0"/>
                  </a:outerShdw>
                </a:effectLst>
                <a:ea typeface="幼圆" panose="02010509060101010101" pitchFamily="49" charset="-122"/>
              </a:rPr>
              <a:t>邓小平理论的形成条件</a:t>
            </a:r>
          </a:p>
          <a:p>
            <a:pPr>
              <a:defRPr/>
            </a:pPr>
            <a:r>
              <a:rPr lang="zh-CN" altLang="en-US" sz="2800" b="1" noProof="1">
                <a:solidFill>
                  <a:srgbClr val="FF0000"/>
                </a:solidFill>
                <a:effectLst>
                  <a:outerShdw blurRad="38100" dist="38100" dir="2700000">
                    <a:srgbClr val="C0C0C0"/>
                  </a:outerShdw>
                </a:effectLst>
                <a:ea typeface="幼圆" panose="02010509060101010101" pitchFamily="49" charset="-122"/>
              </a:rPr>
              <a:t>邓小平理论的形成过程</a:t>
            </a:r>
          </a:p>
        </p:txBody>
      </p:sp>
      <p:sp>
        <p:nvSpPr>
          <p:cNvPr id="11272" name="矩形 474117">
            <a:extLst>
              <a:ext uri="{FF2B5EF4-FFF2-40B4-BE49-F238E27FC236}">
                <a16:creationId xmlns="" xmlns:a16="http://schemas.microsoft.com/office/drawing/2014/main" id="{91660249-15E5-4A0C-8EDE-74C6A454B56D}"/>
              </a:ext>
            </a:extLst>
          </p:cNvPr>
          <p:cNvSpPr>
            <a:spLocks noChangeArrowheads="1"/>
          </p:cNvSpPr>
          <p:nvPr/>
        </p:nvSpPr>
        <p:spPr bwMode="auto">
          <a:xfrm>
            <a:off x="9082089" y="2325688"/>
            <a:ext cx="96372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a:solidFill>
                  <a:srgbClr val="990000"/>
                </a:solidFill>
                <a:latin typeface="黑体" panose="02010609060101010101" pitchFamily="49" charset="-122"/>
                <a:ea typeface="黑体" panose="02010609060101010101" pitchFamily="49" charset="-122"/>
              </a:rPr>
              <a:t>P87-94</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矩形 2"/>
          <p:cNvSpPr>
            <a:spLocks noChangeArrowheads="1"/>
          </p:cNvSpPr>
          <p:nvPr/>
        </p:nvSpPr>
        <p:spPr bwMode="auto">
          <a:xfrm>
            <a:off x="1847850" y="603250"/>
            <a:ext cx="4826000" cy="476250"/>
          </a:xfrm>
          <a:prstGeom prst="rect">
            <a:avLst/>
          </a:prstGeom>
          <a:solidFill>
            <a:srgbClr val="FBFBCB"/>
          </a:solidFill>
          <a:ln w="28575">
            <a:solidFill>
              <a:srgbClr val="FF00FF"/>
            </a:solidFill>
            <a:miter lim="800000"/>
            <a:headEnd/>
            <a:tailEnd/>
          </a:ln>
        </p:spPr>
        <p:txBody>
          <a:bodyPr>
            <a:spAutoFit/>
          </a:bodyPr>
          <a:lstStyle/>
          <a:p>
            <a:pPr>
              <a:lnSpc>
                <a:spcPct val="125000"/>
              </a:lnSpc>
            </a:pPr>
            <a:r>
              <a:rPr lang="zh-CN" altLang="en-US" sz="2000" b="1">
                <a:solidFill>
                  <a:srgbClr val="0000FF"/>
                </a:solidFill>
                <a:latin typeface="Times New Roman" panose="02020603050405020304" pitchFamily="18" charset="0"/>
                <a:ea typeface="华文彩云" panose="02010800040101010101" pitchFamily="2" charset="-122"/>
              </a:rPr>
              <a:t>场景四：</a:t>
            </a:r>
            <a:r>
              <a:rPr lang="zh-CN" altLang="en-US" sz="2000" b="1">
                <a:solidFill>
                  <a:srgbClr val="0000FF"/>
                </a:solidFill>
                <a:latin typeface="Times New Roman" panose="02020603050405020304" pitchFamily="18" charset="0"/>
              </a:rPr>
              <a:t>党的十一届六中全会召开前夕</a:t>
            </a:r>
          </a:p>
        </p:txBody>
      </p:sp>
      <p:pic>
        <p:nvPicPr>
          <p:cNvPr id="43010" name="Picture 4" descr="F:\邓小平资料\1973年8月，在中共第十届全国代表大会上，邓小平当选为中央委员邓小平和邓颖超在大会主席台.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94594" y="3237140"/>
            <a:ext cx="2030413" cy="2663825"/>
          </a:xfrm>
          <a:prstGeom prst="rect">
            <a:avLst/>
          </a:prstGeom>
          <a:noFill/>
          <a:ln w="762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43011" name="圆角矩形标注 9"/>
          <p:cNvSpPr>
            <a:spLocks noChangeArrowheads="1"/>
          </p:cNvSpPr>
          <p:nvPr/>
        </p:nvSpPr>
        <p:spPr bwMode="auto">
          <a:xfrm>
            <a:off x="4829857" y="3002189"/>
            <a:ext cx="5616575" cy="3600450"/>
          </a:xfrm>
          <a:prstGeom prst="wedgeRoundRectCallout">
            <a:avLst>
              <a:gd name="adj1" fmla="val -61194"/>
              <a:gd name="adj2" fmla="val 1898"/>
              <a:gd name="adj3" fmla="val 16667"/>
            </a:avLst>
          </a:prstGeom>
          <a:blipFill dpi="0" rotWithShape="1">
            <a:blip r:embed="rId3"/>
            <a:srcRect/>
            <a:tile tx="0" ty="0" sx="100000" sy="100000" flip="none" algn="tl"/>
          </a:blipFill>
          <a:ln w="76200">
            <a:solidFill>
              <a:srgbClr val="8585E0"/>
            </a:solidFill>
            <a:round/>
            <a:headEnd/>
            <a:tailEnd/>
          </a:ln>
        </p:spPr>
        <p:txBody>
          <a:bodyPr/>
          <a:lstStyle/>
          <a:p>
            <a:pPr>
              <a:lnSpc>
                <a:spcPct val="150000"/>
              </a:lnSpc>
            </a:pPr>
            <a:r>
              <a:rPr lang="en-US" altLang="zh-CN" sz="2000">
                <a:solidFill>
                  <a:srgbClr val="960000"/>
                </a:solidFill>
                <a:latin typeface="Times New Roman" panose="02020603050405020304" pitchFamily="18" charset="0"/>
                <a:ea typeface="华文新魏" panose="02010800040101010101" pitchFamily="2" charset="-122"/>
              </a:rPr>
              <a:t>   </a:t>
            </a:r>
            <a:r>
              <a:rPr lang="en-US" altLang="zh-CN" sz="2000">
                <a:solidFill>
                  <a:srgbClr val="960000"/>
                </a:solidFill>
                <a:latin typeface="幼圆" panose="02010509060101010101" pitchFamily="49" charset="-122"/>
              </a:rPr>
              <a:t> </a:t>
            </a:r>
            <a:r>
              <a:rPr lang="zh-CN" altLang="en-US" sz="2000" b="1">
                <a:solidFill>
                  <a:srgbClr val="960000"/>
                </a:solidFill>
                <a:latin typeface="楷体" panose="02010609060101010101" pitchFamily="49" charset="-122"/>
                <a:ea typeface="楷体" panose="02010609060101010101" pitchFamily="49" charset="-122"/>
              </a:rPr>
              <a:t>你作为一个党员，可以有自己的意见，可以保留自己的观点，但是必须服从党的纪律，就像我们当年也服从党的纪律一样。如果背着组织搞阴谋，那就不是一个共产党员了，那就要按照党纪国法来处理一切问题了。譬如对待“四人帮”的处理，就不是党内矛盾的处理方法，而是用刑法来处理。</a:t>
            </a:r>
            <a:endParaRPr lang="zh-CN" altLang="en-US" sz="2000" b="1">
              <a:latin typeface="楷体" panose="02010609060101010101" pitchFamily="49" charset="-122"/>
              <a:ea typeface="楷体" panose="02010609060101010101" pitchFamily="49" charset="-122"/>
            </a:endParaRPr>
          </a:p>
        </p:txBody>
      </p:sp>
      <p:sp>
        <p:nvSpPr>
          <p:cNvPr id="43012" name="矩形 4"/>
          <p:cNvSpPr>
            <a:spLocks noChangeArrowheads="1"/>
          </p:cNvSpPr>
          <p:nvPr/>
        </p:nvSpPr>
        <p:spPr bwMode="auto">
          <a:xfrm>
            <a:off x="2185082" y="1987778"/>
            <a:ext cx="5399087" cy="86042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a:latin typeface="楷体_GB2312" pitchFamily="49" charset="-122"/>
                <a:ea typeface="楷体_GB2312" pitchFamily="49" charset="-122"/>
              </a:rPr>
              <a:t>  </a:t>
            </a:r>
            <a:r>
              <a:rPr lang="zh-CN" altLang="en-US" sz="2000" b="1">
                <a:solidFill>
                  <a:srgbClr val="0000FF"/>
                </a:solidFill>
                <a:latin typeface="幼圆" panose="02010509060101010101" pitchFamily="49" charset="-122"/>
              </a:rPr>
              <a:t>政治局决定陈永贵停职检查。陈永贵让秘书代写辞职报告。</a:t>
            </a:r>
          </a:p>
        </p:txBody>
      </p:sp>
      <p:pic>
        <p:nvPicPr>
          <p:cNvPr id="43017" name="图片 1"/>
          <p:cNvPicPr>
            <a:picLocks noChangeAspect="1" noChangeArrowheads="1"/>
          </p:cNvPicPr>
          <p:nvPr/>
        </p:nvPicPr>
        <p:blipFill>
          <a:blip r:embed="rId4">
            <a:extLst>
              <a:ext uri="{28A0092B-C50C-407E-A947-70E740481C1C}">
                <a14:useLocalDpi xmlns:a14="http://schemas.microsoft.com/office/drawing/2010/main" xmlns="" val="0"/>
              </a:ext>
            </a:extLst>
          </a:blip>
          <a:srcRect l="30055" r="39490"/>
          <a:stretch>
            <a:fillRect/>
          </a:stretch>
        </p:blipFill>
        <p:spPr bwMode="auto">
          <a:xfrm>
            <a:off x="8618538" y="603250"/>
            <a:ext cx="1433512"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 name="组合 2079"/>
          <p:cNvGrpSpPr/>
          <p:nvPr/>
        </p:nvGrpSpPr>
        <p:grpSpPr>
          <a:xfrm>
            <a:off x="5071533" y="0"/>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2729525481"/>
      </p:ext>
    </p:extLst>
  </p:cSld>
  <p:clrMapOvr>
    <a:masterClrMapping/>
  </p:clrMapOvr>
  <p:transition>
    <p:wedg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矩形 2"/>
          <p:cNvSpPr>
            <a:spLocks noChangeArrowheads="1"/>
          </p:cNvSpPr>
          <p:nvPr/>
        </p:nvSpPr>
        <p:spPr bwMode="auto">
          <a:xfrm>
            <a:off x="1979613" y="631826"/>
            <a:ext cx="4824412" cy="67627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2000" b="1">
                <a:solidFill>
                  <a:srgbClr val="0000FF"/>
                </a:solidFill>
                <a:latin typeface="楷体_GB2312" pitchFamily="49" charset="-122"/>
                <a:ea typeface="楷体_GB2312" pitchFamily="49" charset="-122"/>
              </a:rPr>
              <a:t> </a:t>
            </a:r>
            <a:r>
              <a:rPr lang="en-US" altLang="zh-CN" sz="2000" b="1">
                <a:solidFill>
                  <a:srgbClr val="0000FF"/>
                </a:solidFill>
                <a:latin typeface="幼圆" panose="02010509060101010101" pitchFamily="49" charset="-122"/>
              </a:rPr>
              <a:t> </a:t>
            </a:r>
            <a:r>
              <a:rPr lang="zh-CN" altLang="en-US" b="1">
                <a:solidFill>
                  <a:srgbClr val="0000FF"/>
                </a:solidFill>
                <a:latin typeface="幼圆" panose="02010509060101010101" pitchFamily="49" charset="-122"/>
              </a:rPr>
              <a:t>邓小平的话，对陈永贵具有相当的震慑力，隔了好久，他才说： </a:t>
            </a:r>
          </a:p>
        </p:txBody>
      </p:sp>
      <p:pic>
        <p:nvPicPr>
          <p:cNvPr id="44034" name="Picture 4" descr="F:\陈永贵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91401" y="260351"/>
            <a:ext cx="2555875" cy="2081213"/>
          </a:xfrm>
          <a:prstGeom prst="rect">
            <a:avLst/>
          </a:prstGeom>
          <a:noFill/>
          <a:ln w="76200">
            <a:solidFill>
              <a:srgbClr val="92D050"/>
            </a:solidFill>
            <a:miter lim="800000"/>
            <a:headEnd/>
            <a:tailEnd/>
          </a:ln>
          <a:extLst>
            <a:ext uri="{909E8E84-426E-40DD-AFC4-6F175D3DCCD1}">
              <a14:hiddenFill xmlns:a14="http://schemas.microsoft.com/office/drawing/2010/main" xmlns="">
                <a:solidFill>
                  <a:srgbClr val="FFFFFF"/>
                </a:solidFill>
              </a14:hiddenFill>
            </a:ext>
          </a:extLst>
        </p:spPr>
      </p:pic>
      <p:sp>
        <p:nvSpPr>
          <p:cNvPr id="44035" name="圆角矩形标注 6"/>
          <p:cNvSpPr>
            <a:spLocks noChangeArrowheads="1"/>
          </p:cNvSpPr>
          <p:nvPr/>
        </p:nvSpPr>
        <p:spPr bwMode="auto">
          <a:xfrm>
            <a:off x="2180168" y="1721835"/>
            <a:ext cx="3816350" cy="936625"/>
          </a:xfrm>
          <a:prstGeom prst="wedgeRoundRectCallout">
            <a:avLst>
              <a:gd name="adj1" fmla="val 84815"/>
              <a:gd name="adj2" fmla="val -71185"/>
              <a:gd name="adj3" fmla="val 16667"/>
            </a:avLst>
          </a:prstGeom>
          <a:blipFill dpi="0" rotWithShape="1">
            <a:blip r:embed="rId3"/>
            <a:srcRect/>
            <a:tile tx="0" ty="0" sx="100000" sy="100000" flip="none" algn="tl"/>
          </a:blipFill>
          <a:ln w="76200">
            <a:solidFill>
              <a:srgbClr val="8585E0"/>
            </a:solidFill>
            <a:round/>
            <a:headEnd/>
            <a:tailEnd/>
          </a:ln>
        </p:spPr>
        <p:txBody>
          <a:bodyPr/>
          <a:lstStyle/>
          <a:p>
            <a:pPr>
              <a:lnSpc>
                <a:spcPts val="3000"/>
              </a:lnSpc>
            </a:pPr>
            <a:r>
              <a:rPr lang="en-US" altLang="zh-CN" b="1">
                <a:solidFill>
                  <a:srgbClr val="960000"/>
                </a:solidFill>
                <a:latin typeface="Times New Roman" panose="02020603050405020304" pitchFamily="18" charset="0"/>
                <a:ea typeface="华文新魏" panose="02010800040101010101" pitchFamily="2" charset="-122"/>
              </a:rPr>
              <a:t>   </a:t>
            </a:r>
            <a:r>
              <a:rPr lang="en-US" altLang="zh-CN" b="1">
                <a:solidFill>
                  <a:srgbClr val="960000"/>
                </a:solidFill>
                <a:latin typeface="楷体" panose="02010609060101010101" pitchFamily="49" charset="-122"/>
                <a:ea typeface="楷体" panose="02010609060101010101" pitchFamily="49" charset="-122"/>
              </a:rPr>
              <a:t> </a:t>
            </a:r>
            <a:r>
              <a:rPr lang="zh-CN" altLang="en-US" b="1">
                <a:solidFill>
                  <a:srgbClr val="0000FF"/>
                </a:solidFill>
                <a:latin typeface="楷体" panose="02010609060101010101" pitchFamily="49" charset="-122"/>
                <a:ea typeface="楷体" panose="02010609060101010101" pitchFamily="49" charset="-122"/>
              </a:rPr>
              <a:t>我向中央保留我的意见 ，但我服从党的纪律和规定。</a:t>
            </a:r>
          </a:p>
        </p:txBody>
      </p:sp>
      <p:sp>
        <p:nvSpPr>
          <p:cNvPr id="44036" name="矩形 267271"/>
          <p:cNvSpPr>
            <a:spLocks noChangeArrowheads="1"/>
          </p:cNvSpPr>
          <p:nvPr/>
        </p:nvSpPr>
        <p:spPr bwMode="auto">
          <a:xfrm>
            <a:off x="5724527" y="3005594"/>
            <a:ext cx="5842000" cy="1014412"/>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nSpc>
                <a:spcPct val="125000"/>
              </a:lnSpc>
            </a:pPr>
            <a:r>
              <a:rPr lang="en-US" altLang="zh-CN" sz="1600" b="1" dirty="0">
                <a:latin typeface="楷体_GB2312" pitchFamily="49" charset="-122"/>
                <a:ea typeface="楷体_GB2312" pitchFamily="49" charset="-122"/>
              </a:rPr>
              <a:t>   </a:t>
            </a:r>
            <a:r>
              <a:rPr lang="zh-CN" altLang="en-US" sz="1600" b="1" dirty="0">
                <a:latin typeface="幼圆" panose="02010509060101010101" pitchFamily="49" charset="-122"/>
              </a:rPr>
              <a:t>后来， 追究陈永贵与“四人帮”关系的呼声越来越高，陈永贵又气又怕，找了邓小平。邓小平表态说：“你不是‘四人帮’的人。”邓小平说了话，下边的呼声才渐渐平息下来。 </a:t>
            </a:r>
          </a:p>
        </p:txBody>
      </p:sp>
      <p:sp>
        <p:nvSpPr>
          <p:cNvPr id="44041" name="矩形 267279"/>
          <p:cNvSpPr>
            <a:spLocks noChangeArrowheads="1"/>
          </p:cNvSpPr>
          <p:nvPr/>
        </p:nvSpPr>
        <p:spPr bwMode="auto">
          <a:xfrm>
            <a:off x="2310345" y="6026604"/>
            <a:ext cx="2449513" cy="641350"/>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b="1" dirty="0"/>
              <a:t>     </a:t>
            </a:r>
            <a:r>
              <a:rPr lang="zh-CN" altLang="en-US" b="1" dirty="0"/>
              <a:t>陈永贵病重期间，对看望他的人说：</a:t>
            </a:r>
          </a:p>
        </p:txBody>
      </p:sp>
      <p:sp>
        <p:nvSpPr>
          <p:cNvPr id="44042" name="圆角矩形标注 10"/>
          <p:cNvSpPr>
            <a:spLocks noChangeArrowheads="1"/>
          </p:cNvSpPr>
          <p:nvPr/>
        </p:nvSpPr>
        <p:spPr bwMode="auto">
          <a:xfrm>
            <a:off x="5919790" y="4601029"/>
            <a:ext cx="4105275" cy="1657350"/>
          </a:xfrm>
          <a:prstGeom prst="wedgeRoundRectCallout">
            <a:avLst>
              <a:gd name="adj1" fmla="val -73977"/>
              <a:gd name="adj2" fmla="val 9676"/>
              <a:gd name="adj3" fmla="val 16667"/>
            </a:avLst>
          </a:prstGeom>
          <a:blipFill dpi="0" rotWithShape="1">
            <a:blip r:embed="rId3"/>
            <a:srcRect/>
            <a:tile tx="0" ty="0" sx="100000" sy="100000" flip="none" algn="tl"/>
          </a:blipFill>
          <a:ln w="76200">
            <a:solidFill>
              <a:srgbClr val="8585E0"/>
            </a:solidFill>
            <a:round/>
            <a:headEnd/>
            <a:tailEnd/>
          </a:ln>
        </p:spPr>
        <p:txBody>
          <a:bodyPr/>
          <a:lstStyle/>
          <a:p>
            <a:pPr>
              <a:lnSpc>
                <a:spcPct val="125000"/>
              </a:lnSpc>
            </a:pPr>
            <a:r>
              <a:rPr lang="en-US" altLang="zh-CN" b="1">
                <a:solidFill>
                  <a:srgbClr val="960000"/>
                </a:solidFill>
                <a:latin typeface="Times New Roman" panose="02020603050405020304" pitchFamily="18" charset="0"/>
                <a:ea typeface="华文新魏" panose="02010800040101010101" pitchFamily="2" charset="-122"/>
              </a:rPr>
              <a:t>      </a:t>
            </a:r>
            <a:r>
              <a:rPr lang="zh-CN" altLang="en-US" b="1">
                <a:solidFill>
                  <a:srgbClr val="0000FF"/>
                </a:solidFill>
                <a:latin typeface="Times New Roman" panose="02020603050405020304" pitchFamily="18" charset="0"/>
                <a:ea typeface="华文新魏" panose="02010800040101010101" pitchFamily="2" charset="-122"/>
              </a:rPr>
              <a:t>我梦见毛主席了，毛主席让我继续到另外一个地方给他干事。邓小平是好人，他没有给我关起来，还给我好吃好住的</a:t>
            </a:r>
            <a:r>
              <a:rPr lang="en-US" altLang="zh-CN" b="1">
                <a:solidFill>
                  <a:srgbClr val="0000FF"/>
                </a:solidFill>
                <a:latin typeface="Times New Roman" panose="02020603050405020304" pitchFamily="18" charset="0"/>
                <a:ea typeface="华文新魏" panose="02010800040101010101" pitchFamily="2" charset="-122"/>
              </a:rPr>
              <a:t>……</a:t>
            </a:r>
          </a:p>
        </p:txBody>
      </p:sp>
      <p:sp>
        <p:nvSpPr>
          <p:cNvPr id="44043" name="矩形 267283"/>
          <p:cNvSpPr>
            <a:spLocks noChangeAspect="1" noChangeArrowheads="1"/>
          </p:cNvSpPr>
          <p:nvPr/>
        </p:nvSpPr>
        <p:spPr bwMode="auto">
          <a:xfrm>
            <a:off x="5911851" y="4016829"/>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endParaRPr lang="zh-CN" altLang="en-US">
              <a:ea typeface="宋体" panose="02010600030101010101" pitchFamily="2" charset="-122"/>
            </a:endParaRPr>
          </a:p>
        </p:txBody>
      </p:sp>
      <p:sp>
        <p:nvSpPr>
          <p:cNvPr id="44044" name="矩形 267285"/>
          <p:cNvSpPr>
            <a:spLocks noChangeAspect="1" noChangeArrowheads="1"/>
          </p:cNvSpPr>
          <p:nvPr/>
        </p:nvSpPr>
        <p:spPr bwMode="auto">
          <a:xfrm>
            <a:off x="5911851" y="4016829"/>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endParaRPr lang="zh-CN" altLang="en-US">
              <a:ea typeface="宋体" panose="02010600030101010101" pitchFamily="2" charset="-122"/>
            </a:endParaRPr>
          </a:p>
        </p:txBody>
      </p:sp>
      <p:pic>
        <p:nvPicPr>
          <p:cNvPr id="44045" name="图片 267287" descr="11456ac5-f9c4-44d1-afa1-878feecb434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02406" y="3733195"/>
            <a:ext cx="2643187" cy="209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 name="组合 2079"/>
          <p:cNvGrpSpPr/>
          <p:nvPr/>
        </p:nvGrpSpPr>
        <p:grpSpPr>
          <a:xfrm>
            <a:off x="1524000" y="-17782"/>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1693653282"/>
      </p:ext>
    </p:extLst>
  </p:cSld>
  <p:clrMapOvr>
    <a:masterClrMapping/>
  </p:clrMapOvr>
  <p:transition>
    <p:wedg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矩形 250890"/>
          <p:cNvSpPr>
            <a:spLocks noChangeArrowheads="1"/>
          </p:cNvSpPr>
          <p:nvPr/>
        </p:nvSpPr>
        <p:spPr bwMode="auto">
          <a:xfrm>
            <a:off x="1552655" y="2440442"/>
            <a:ext cx="3960812" cy="3822700"/>
          </a:xfrm>
          <a:prstGeom prst="rect">
            <a:avLst/>
          </a:prstGeom>
          <a:solidFill>
            <a:srgbClr val="CCFFFF"/>
          </a:solidFill>
          <a:ln w="28575">
            <a:solidFill>
              <a:srgbClr val="FF00FF"/>
            </a:solidFill>
            <a:miter lim="800000"/>
            <a:headEnd/>
            <a:tailEnd/>
          </a:ln>
        </p:spPr>
        <p:txBody>
          <a:bodyPr anchor="ctr">
            <a:spAutoFit/>
          </a:bodyPr>
          <a:lstStyle/>
          <a:p>
            <a:pPr>
              <a:lnSpc>
                <a:spcPct val="125000"/>
              </a:lnSpc>
            </a:pPr>
            <a:r>
              <a:rPr lang="en-US" altLang="zh-CN" b="1">
                <a:latin typeface="楷体_GB2312" pitchFamily="49" charset="-122"/>
                <a:ea typeface="楷体_GB2312" pitchFamily="49" charset="-122"/>
              </a:rPr>
              <a:t>    </a:t>
            </a:r>
            <a:r>
              <a:rPr lang="en-US" altLang="zh-CN" b="1">
                <a:solidFill>
                  <a:srgbClr val="0000FF"/>
                </a:solidFill>
                <a:latin typeface="幼圆" panose="02010509060101010101" pitchFamily="49" charset="-122"/>
              </a:rPr>
              <a:t>3</a:t>
            </a:r>
            <a:r>
              <a:rPr lang="zh-CN" altLang="en-US" b="1">
                <a:solidFill>
                  <a:srgbClr val="0000FF"/>
                </a:solidFill>
                <a:latin typeface="幼圆" panose="02010509060101010101" pitchFamily="49" charset="-122"/>
              </a:rPr>
              <a:t>月</a:t>
            </a:r>
            <a:r>
              <a:rPr lang="en-US" altLang="zh-CN" b="1">
                <a:solidFill>
                  <a:srgbClr val="0000FF"/>
                </a:solidFill>
                <a:latin typeface="幼圆" panose="02010509060101010101" pitchFamily="49" charset="-122"/>
              </a:rPr>
              <a:t>29</a:t>
            </a:r>
            <a:r>
              <a:rPr lang="zh-CN" altLang="en-US" b="1">
                <a:solidFill>
                  <a:srgbClr val="0000FF"/>
                </a:solidFill>
                <a:latin typeface="幼圆" panose="02010509060101010101" pitchFamily="49" charset="-122"/>
              </a:rPr>
              <a:t>日，新华社播发了一条关于陈永贵同志去世的消息，称他</a:t>
            </a:r>
            <a:r>
              <a:rPr lang="zh-CN" altLang="en-US" sz="2000" b="1">
                <a:solidFill>
                  <a:srgbClr val="0000FF"/>
                </a:solidFill>
                <a:latin typeface="幼圆" panose="02010509060101010101" pitchFamily="49" charset="-122"/>
              </a:rPr>
              <a:t>“</a:t>
            </a:r>
            <a:r>
              <a:rPr lang="zh-CN" altLang="en-US" sz="2000" b="1">
                <a:solidFill>
                  <a:srgbClr val="FF0000"/>
                </a:solidFill>
                <a:latin typeface="幼圆" panose="02010509060101010101" pitchFamily="49" charset="-122"/>
              </a:rPr>
              <a:t>曾经是全国著名农业劳动模范</a:t>
            </a:r>
            <a:r>
              <a:rPr lang="zh-CN" altLang="en-US" sz="2000" b="1">
                <a:solidFill>
                  <a:srgbClr val="0000FF"/>
                </a:solidFill>
                <a:latin typeface="幼圆" panose="02010509060101010101" pitchFamily="49" charset="-122"/>
              </a:rPr>
              <a:t>”，</a:t>
            </a:r>
            <a:r>
              <a:rPr lang="zh-CN" altLang="en-US" b="1">
                <a:solidFill>
                  <a:srgbClr val="0000FF"/>
                </a:solidFill>
                <a:latin typeface="幼圆" panose="02010509060101010101" pitchFamily="49" charset="-122"/>
              </a:rPr>
              <a:t>并陈述他听党的话，带领群众走集体化道路，自力更生、艰苦创业的事迹，他生前</a:t>
            </a:r>
            <a:r>
              <a:rPr lang="zh-CN" altLang="en-US" sz="2000" b="1">
                <a:solidFill>
                  <a:srgbClr val="0000FF"/>
                </a:solidFill>
                <a:latin typeface="幼圆" panose="02010509060101010101" pitchFamily="49" charset="-122"/>
              </a:rPr>
              <a:t>“</a:t>
            </a:r>
            <a:r>
              <a:rPr lang="zh-CN" altLang="en-US" sz="2000" b="1">
                <a:solidFill>
                  <a:srgbClr val="FF0000"/>
                </a:solidFill>
                <a:latin typeface="幼圆" panose="02010509060101010101" pitchFamily="49" charset="-122"/>
              </a:rPr>
              <a:t>曾受到党中央和毛泽东主席、周恩来总理的高度赞扬和表彰</a:t>
            </a:r>
            <a:r>
              <a:rPr lang="zh-CN" altLang="en-US" sz="2000" b="1">
                <a:solidFill>
                  <a:srgbClr val="0000FF"/>
                </a:solidFill>
                <a:latin typeface="幼圆" panose="02010509060101010101" pitchFamily="49" charset="-122"/>
              </a:rPr>
              <a:t>”。</a:t>
            </a:r>
          </a:p>
          <a:p>
            <a:pPr>
              <a:lnSpc>
                <a:spcPct val="125000"/>
              </a:lnSpc>
            </a:pPr>
            <a:r>
              <a:rPr lang="zh-CN" altLang="en-US" sz="2000" b="1">
                <a:solidFill>
                  <a:srgbClr val="0000FF"/>
                </a:solidFill>
                <a:latin typeface="幼圆" panose="02010509060101010101" pitchFamily="49" charset="-122"/>
              </a:rPr>
              <a:t> </a:t>
            </a:r>
            <a:r>
              <a:rPr lang="zh-CN" altLang="en-US" b="1">
                <a:solidFill>
                  <a:srgbClr val="0000FF"/>
                </a:solidFill>
                <a:latin typeface="幼圆" panose="02010509060101010101" pitchFamily="49" charset="-122"/>
              </a:rPr>
              <a:t>  为他立了一块碑，上面镌刻着</a:t>
            </a:r>
            <a:r>
              <a:rPr lang="zh-CN" altLang="en-US" sz="2000" b="1">
                <a:solidFill>
                  <a:srgbClr val="0000FF"/>
                </a:solidFill>
                <a:latin typeface="幼圆" panose="02010509060101010101" pitchFamily="49" charset="-122"/>
              </a:rPr>
              <a:t>“</a:t>
            </a:r>
            <a:r>
              <a:rPr lang="zh-CN" altLang="en-US" sz="2000" b="1">
                <a:solidFill>
                  <a:srgbClr val="FF0000"/>
                </a:solidFill>
                <a:latin typeface="幼圆" panose="02010509060101010101" pitchFamily="49" charset="-122"/>
              </a:rPr>
              <a:t>功盖虎头，绩铺大地</a:t>
            </a:r>
            <a:r>
              <a:rPr lang="zh-CN" altLang="en-US" sz="2000" b="1">
                <a:solidFill>
                  <a:srgbClr val="0000FF"/>
                </a:solidFill>
                <a:latin typeface="幼圆" panose="02010509060101010101" pitchFamily="49" charset="-122"/>
              </a:rPr>
              <a:t>”</a:t>
            </a:r>
            <a:r>
              <a:rPr lang="en-US" altLang="zh-CN" b="1">
                <a:solidFill>
                  <a:srgbClr val="0000FF"/>
                </a:solidFill>
                <a:latin typeface="幼圆" panose="02010509060101010101" pitchFamily="49" charset="-122"/>
              </a:rPr>
              <a:t>8</a:t>
            </a:r>
            <a:r>
              <a:rPr lang="zh-CN" altLang="en-US" b="1">
                <a:solidFill>
                  <a:srgbClr val="0000FF"/>
                </a:solidFill>
                <a:latin typeface="幼圆" panose="02010509060101010101" pitchFamily="49" charset="-122"/>
              </a:rPr>
              <a:t>个大字。 </a:t>
            </a:r>
          </a:p>
        </p:txBody>
      </p:sp>
      <p:pic>
        <p:nvPicPr>
          <p:cNvPr id="45058" name="图片 250896" descr="aa64034f78f0f7366ccb56ab0a55b319eac4b74543a93b5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74592" y="629709"/>
            <a:ext cx="3348038" cy="251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59" name="图片 250897" descr="aec379310a55b3192ccc98df43a98226cefc1e178a82375e"/>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488703">
            <a:off x="6007180" y="3034167"/>
            <a:ext cx="2735262" cy="205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0" name="矩形 250898"/>
          <p:cNvSpPr>
            <a:spLocks noChangeArrowheads="1"/>
          </p:cNvSpPr>
          <p:nvPr/>
        </p:nvSpPr>
        <p:spPr bwMode="auto">
          <a:xfrm>
            <a:off x="5957967" y="5583693"/>
            <a:ext cx="3676650" cy="784225"/>
          </a:xfrm>
          <a:prstGeom prst="rect">
            <a:avLst/>
          </a:prstGeom>
          <a:solidFill>
            <a:srgbClr val="FFC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nSpc>
                <a:spcPct val="125000"/>
              </a:lnSpc>
            </a:pPr>
            <a:r>
              <a:rPr lang="en-US" altLang="zh-CN" sz="1600" b="1">
                <a:latin typeface="楷体_GB2312" pitchFamily="49" charset="-122"/>
                <a:ea typeface="楷体_GB2312" pitchFamily="49" charset="-122"/>
              </a:rPr>
              <a:t>  </a:t>
            </a:r>
            <a:r>
              <a:rPr lang="en-US" altLang="zh-CN" sz="1600" b="1">
                <a:latin typeface="楷体" panose="02010609060101010101" pitchFamily="49" charset="-122"/>
                <a:ea typeface="楷体" panose="02010609060101010101" pitchFamily="49" charset="-122"/>
              </a:rPr>
              <a:t> </a:t>
            </a:r>
            <a:r>
              <a:rPr lang="zh-CN" altLang="en-US" b="1">
                <a:latin typeface="楷体" panose="02010609060101010101" pitchFamily="49" charset="-122"/>
                <a:ea typeface="楷体" panose="02010609060101010101" pitchFamily="49" charset="-122"/>
              </a:rPr>
              <a:t>按照陈永贵的遗愿，他的骨灰一把把地撒在了大寨的大地上。 </a:t>
            </a:r>
          </a:p>
        </p:txBody>
      </p:sp>
      <p:sp>
        <p:nvSpPr>
          <p:cNvPr id="45061" name="矩形 250899"/>
          <p:cNvSpPr>
            <a:spLocks noChangeArrowheads="1"/>
          </p:cNvSpPr>
          <p:nvPr/>
        </p:nvSpPr>
        <p:spPr bwMode="auto">
          <a:xfrm>
            <a:off x="1552656" y="1432380"/>
            <a:ext cx="3635375"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b="1">
                <a:latin typeface="黑体" panose="02010609060101010101" pitchFamily="49" charset="-122"/>
                <a:ea typeface="黑体" panose="02010609060101010101" pitchFamily="49" charset="-122"/>
              </a:rPr>
              <a:t>  </a:t>
            </a:r>
            <a:r>
              <a:rPr lang="en-US" altLang="zh-CN" sz="2000" b="1">
                <a:solidFill>
                  <a:srgbClr val="0000FF"/>
                </a:solidFill>
                <a:latin typeface="黑体" panose="02010609060101010101" pitchFamily="49" charset="-122"/>
                <a:ea typeface="黑体" panose="02010609060101010101" pitchFamily="49" charset="-122"/>
              </a:rPr>
              <a:t>1986</a:t>
            </a:r>
            <a:r>
              <a:rPr lang="zh-CN" altLang="en-US" sz="2000" b="1">
                <a:solidFill>
                  <a:srgbClr val="0000FF"/>
                </a:solidFill>
                <a:latin typeface="黑体" panose="02010609060101010101" pitchFamily="49" charset="-122"/>
                <a:ea typeface="黑体" panose="02010609060101010101" pitchFamily="49" charset="-122"/>
              </a:rPr>
              <a:t>年</a:t>
            </a:r>
            <a:r>
              <a:rPr lang="en-US" altLang="zh-CN" sz="2000" b="1">
                <a:solidFill>
                  <a:srgbClr val="0000FF"/>
                </a:solidFill>
                <a:latin typeface="黑体" panose="02010609060101010101" pitchFamily="49" charset="-122"/>
                <a:ea typeface="黑体" panose="02010609060101010101" pitchFamily="49" charset="-122"/>
              </a:rPr>
              <a:t>3</a:t>
            </a:r>
            <a:r>
              <a:rPr lang="zh-CN" altLang="en-US" sz="2000" b="1">
                <a:solidFill>
                  <a:srgbClr val="0000FF"/>
                </a:solidFill>
                <a:latin typeface="黑体" panose="02010609060101010101" pitchFamily="49" charset="-122"/>
                <a:ea typeface="黑体" panose="02010609060101010101" pitchFamily="49" charset="-122"/>
              </a:rPr>
              <a:t>月</a:t>
            </a:r>
            <a:r>
              <a:rPr lang="en-US" altLang="zh-CN" sz="2000" b="1">
                <a:solidFill>
                  <a:srgbClr val="0000FF"/>
                </a:solidFill>
                <a:latin typeface="黑体" panose="02010609060101010101" pitchFamily="49" charset="-122"/>
                <a:ea typeface="黑体" panose="02010609060101010101" pitchFamily="49" charset="-122"/>
              </a:rPr>
              <a:t>26</a:t>
            </a:r>
            <a:r>
              <a:rPr lang="zh-CN" altLang="en-US" sz="2000" b="1">
                <a:solidFill>
                  <a:srgbClr val="0000FF"/>
                </a:solidFill>
                <a:latin typeface="黑体" panose="02010609060101010101" pitchFamily="49" charset="-122"/>
                <a:ea typeface="黑体" panose="02010609060101010101" pitchFamily="49" charset="-122"/>
              </a:rPr>
              <a:t>日，陈永贵因肺癌晚期医治无效在北京去世。</a:t>
            </a:r>
          </a:p>
        </p:txBody>
      </p:sp>
      <p:grpSp>
        <p:nvGrpSpPr>
          <p:cNvPr id="6" name="组合 2079"/>
          <p:cNvGrpSpPr/>
          <p:nvPr/>
        </p:nvGrpSpPr>
        <p:grpSpPr>
          <a:xfrm>
            <a:off x="3784600" y="0"/>
            <a:ext cx="2583180" cy="452757"/>
            <a:chOff x="0" y="0"/>
            <a:chExt cx="3696" cy="384"/>
          </a:xfrm>
          <a:solidFill>
            <a:srgbClr val="FFFF00"/>
          </a:solidFill>
        </p:grpSpPr>
        <p:sp>
          <p:nvSpPr>
            <p:cNvPr id="7"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8" name="文本框 2081"/>
            <p:cNvSpPr txBox="1"/>
            <p:nvPr/>
          </p:nvSpPr>
          <p:spPr>
            <a:xfrm>
              <a:off x="41" y="23"/>
              <a:ext cx="3615" cy="338"/>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1600" b="1" noProof="1">
                  <a:solidFill>
                    <a:srgbClr val="0000FF"/>
                  </a:solidFill>
                  <a:latin typeface="幼圆" panose="02010509060101010101" pitchFamily="49" charset="-122"/>
                  <a:cs typeface="幼圆" panose="02010509060101010101" pitchFamily="49" charset="-122"/>
                </a:rPr>
                <a:t>- </a:t>
              </a:r>
              <a:r>
                <a:rPr lang="zh-CN" altLang="en-US" sz="1600" b="1" noProof="1">
                  <a:solidFill>
                    <a:srgbClr val="0000FF"/>
                  </a:solidFill>
                  <a:latin typeface="幼圆" panose="02010509060101010101" pitchFamily="49" charset="-122"/>
                  <a:cs typeface="幼圆" panose="02010509060101010101" pitchFamily="49" charset="-122"/>
                </a:rPr>
                <a:t>实事求是必须</a:t>
              </a:r>
              <a:r>
                <a:rPr lang="zh-CN" altLang="en-US" sz="1600" b="1" noProof="1">
                  <a:solidFill>
                    <a:srgbClr val="0000FF"/>
                  </a:solidFill>
                  <a:latin typeface="幼圆" panose="02010509060101010101" pitchFamily="49" charset="-122"/>
                  <a:cs typeface="幼圆" panose="02010509060101010101" pitchFamily="49" charset="-122"/>
                  <a:sym typeface="+mn-ea"/>
                </a:rPr>
                <a:t>解放思想</a:t>
              </a:r>
              <a:endParaRPr lang="zh-CN" altLang="en-US" sz="1600" b="1" noProof="1">
                <a:solidFill>
                  <a:srgbClr val="0000FF"/>
                </a:solidFill>
                <a:latin typeface="幼圆" panose="02010509060101010101" pitchFamily="49" charset="-122"/>
                <a:cs typeface="幼圆" panose="02010509060101010101" pitchFamily="49" charset="-122"/>
              </a:endParaRPr>
            </a:p>
          </p:txBody>
        </p:sp>
      </p:grpSp>
    </p:spTree>
    <p:extLst>
      <p:ext uri="{BB962C8B-B14F-4D97-AF65-F5344CB8AC3E}">
        <p14:creationId xmlns:p14="http://schemas.microsoft.com/office/powerpoint/2010/main" xmlns="" val="56381828"/>
      </p:ext>
    </p:extLst>
  </p:cSld>
  <p:clrMapOvr>
    <a:masterClrMapping/>
  </p:clrMapOvr>
  <p:transition>
    <p:wedg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2079"/>
          <p:cNvGrpSpPr/>
          <p:nvPr/>
        </p:nvGrpSpPr>
        <p:grpSpPr>
          <a:xfrm>
            <a:off x="2228851" y="1431925"/>
            <a:ext cx="3029585" cy="505460"/>
            <a:chOff x="0" y="0"/>
            <a:chExt cx="3696" cy="384"/>
          </a:xfrm>
          <a:solidFill>
            <a:srgbClr val="FFFF00"/>
          </a:solidFill>
        </p:grpSpPr>
        <p:sp>
          <p:nvSpPr>
            <p:cNvPr id="10"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11" name="文本框 2081"/>
            <p:cNvSpPr txBox="1"/>
            <p:nvPr/>
          </p:nvSpPr>
          <p:spPr>
            <a:xfrm>
              <a:off x="41" y="23"/>
              <a:ext cx="3615" cy="361"/>
            </a:xfrm>
            <a:prstGeom prst="rect">
              <a:avLst/>
            </a:prstGeom>
            <a:solidFill>
              <a:srgbClr val="F1FC72"/>
            </a:solidFill>
            <a:ln w="9525">
              <a:noFill/>
            </a:ln>
          </p:spPr>
          <p:txBody>
            <a:bodyPr>
              <a:spAutoFit/>
            </a:bodyPr>
            <a:lstStyle/>
            <a:p>
              <a:pPr marL="342900" indent="-342900">
                <a:lnSpc>
                  <a:spcPct val="125000"/>
                </a:lnSpc>
                <a:buClr>
                  <a:schemeClr val="bg1"/>
                </a:buClr>
                <a:defRPr/>
              </a:pPr>
              <a:r>
                <a:rPr lang="en-US" altLang="zh-CN" sz="2000" b="1" noProof="1">
                  <a:solidFill>
                    <a:srgbClr val="0000FF"/>
                  </a:solidFill>
                  <a:latin typeface="楷体" panose="02010609060101010101" pitchFamily="49" charset="-122"/>
                  <a:ea typeface="楷体" panose="02010609060101010101" pitchFamily="49" charset="-122"/>
                </a:rPr>
                <a:t>- </a:t>
              </a:r>
              <a:r>
                <a:rPr lang="zh-CN" altLang="en-US" sz="2000" b="1" noProof="1">
                  <a:solidFill>
                    <a:srgbClr val="0000FF"/>
                  </a:solidFill>
                  <a:latin typeface="楷体" panose="02010609060101010101" pitchFamily="49" charset="-122"/>
                  <a:ea typeface="楷体" panose="02010609060101010101" pitchFamily="49" charset="-122"/>
                </a:rPr>
                <a:t>工作重点的重要转移</a:t>
              </a:r>
            </a:p>
          </p:txBody>
        </p:sp>
      </p:grpSp>
      <p:grpSp>
        <p:nvGrpSpPr>
          <p:cNvPr id="46086" name="组合 2"/>
          <p:cNvGrpSpPr>
            <a:grpSpLocks/>
          </p:cNvGrpSpPr>
          <p:nvPr/>
        </p:nvGrpSpPr>
        <p:grpSpPr bwMode="auto">
          <a:xfrm>
            <a:off x="4758266" y="0"/>
            <a:ext cx="4375150" cy="400050"/>
            <a:chOff x="7775" y="3024"/>
            <a:chExt cx="5579" cy="795"/>
          </a:xfrm>
        </p:grpSpPr>
        <p:sp>
          <p:nvSpPr>
            <p:cNvPr id="46087"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46088" name="文本框 2081"/>
            <p:cNvSpPr txBox="1">
              <a:spLocks noChangeArrowheads="1"/>
            </p:cNvSpPr>
            <p:nvPr/>
          </p:nvSpPr>
          <p:spPr bwMode="auto">
            <a:xfrm>
              <a:off x="7859" y="3024"/>
              <a:ext cx="5492" cy="791"/>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1600" b="1">
                  <a:solidFill>
                    <a:srgbClr val="0000FF"/>
                  </a:solidFill>
                  <a:latin typeface="幼圆" panose="02010509060101010101" pitchFamily="49" charset="-122"/>
                </a:rPr>
                <a:t>1</a:t>
              </a:r>
              <a:r>
                <a:rPr lang="zh-CN" altLang="en-US" sz="1600" b="1">
                  <a:solidFill>
                    <a:srgbClr val="0000FF"/>
                  </a:solidFill>
                  <a:latin typeface="幼圆" panose="02010509060101010101" pitchFamily="49" charset="-122"/>
                </a:rPr>
                <a:t>）解放思想、实事求是思想路线的</a:t>
              </a:r>
              <a:r>
                <a:rPr lang="zh-CN" altLang="en-US" sz="1600" b="1">
                  <a:solidFill>
                    <a:srgbClr val="0000FF"/>
                  </a:solidFill>
                  <a:latin typeface="幼圆" panose="02010509060101010101" pitchFamily="49" charset="-122"/>
                  <a:sym typeface="宋体" panose="02010600030101010101" pitchFamily="2" charset="-122"/>
                </a:rPr>
                <a:t>重新确立</a:t>
              </a:r>
              <a:endParaRPr lang="zh-CN" altLang="en-US" sz="1600" b="1">
                <a:solidFill>
                  <a:srgbClr val="0000FF"/>
                </a:solidFill>
                <a:latin typeface="幼圆" panose="02010509060101010101" pitchFamily="49" charset="-122"/>
              </a:endParaRPr>
            </a:p>
          </p:txBody>
        </p:sp>
      </p:grpSp>
      <p:sp>
        <p:nvSpPr>
          <p:cNvPr id="46089" name="圆角矩形 2"/>
          <p:cNvSpPr>
            <a:spLocks noChangeArrowheads="1"/>
          </p:cNvSpPr>
          <p:nvPr/>
        </p:nvSpPr>
        <p:spPr bwMode="auto">
          <a:xfrm>
            <a:off x="1833564" y="2291715"/>
            <a:ext cx="4065587" cy="3919538"/>
          </a:xfrm>
          <a:prstGeom prst="roundRect">
            <a:avLst>
              <a:gd name="adj" fmla="val 25569"/>
            </a:avLst>
          </a:prstGeom>
          <a:solidFill>
            <a:srgbClr val="FFFED5"/>
          </a:solidFill>
          <a:ln w="19050">
            <a:solidFill>
              <a:srgbClr val="FF00FF"/>
            </a:solidFill>
            <a:round/>
            <a:headEnd/>
            <a:tailEnd/>
          </a:ln>
        </p:spPr>
        <p:txBody>
          <a:bodyPr/>
          <a:lstStyle/>
          <a:p>
            <a:pPr>
              <a:lnSpc>
                <a:spcPct val="125000"/>
              </a:lnSpc>
            </a:pPr>
            <a:r>
              <a:rPr lang="en-US" altLang="zh-CN" sz="2000" b="1" dirty="0">
                <a:solidFill>
                  <a:srgbClr val="0000FF"/>
                </a:solidFill>
                <a:latin typeface="楷体" panose="02010609060101010101" pitchFamily="49" charset="-122"/>
                <a:ea typeface="楷体" panose="02010609060101010101" pitchFamily="49" charset="-122"/>
              </a:rPr>
              <a:t>   </a:t>
            </a:r>
            <a:r>
              <a:rPr lang="zh-CN" altLang="en-US" sz="2000" b="1" dirty="0">
                <a:solidFill>
                  <a:srgbClr val="0000FF"/>
                </a:solidFill>
                <a:latin typeface="楷体" panose="02010609060101010101" pitchFamily="49" charset="-122"/>
                <a:ea typeface="楷体" panose="02010609060101010101" pitchFamily="49" charset="-122"/>
              </a:rPr>
              <a:t>十一届三中全会果断作出了把党和国家工作重点转移到</a:t>
            </a:r>
            <a:r>
              <a:rPr lang="zh-CN" altLang="en-US" sz="2000" b="1" dirty="0">
                <a:solidFill>
                  <a:srgbClr val="FF0000"/>
                </a:solidFill>
                <a:latin typeface="楷体" panose="02010609060101010101" pitchFamily="49" charset="-122"/>
                <a:ea typeface="楷体" panose="02010609060101010101" pitchFamily="49" charset="-122"/>
              </a:rPr>
              <a:t>社会主义现代化建设</a:t>
            </a:r>
            <a:r>
              <a:rPr lang="zh-CN" altLang="en-US" sz="2000" b="1" dirty="0">
                <a:solidFill>
                  <a:srgbClr val="0000FF"/>
                </a:solidFill>
                <a:latin typeface="楷体" panose="02010609060101010101" pitchFamily="49" charset="-122"/>
                <a:ea typeface="楷体" panose="02010609060101010101" pitchFamily="49" charset="-122"/>
              </a:rPr>
              <a:t>上来的战略决策，提出了一系列有利于增强党的团结和调动一切积极因素的方针政策，标志着党</a:t>
            </a:r>
            <a:r>
              <a:rPr lang="zh-CN" altLang="en-US" sz="2800" b="1" dirty="0">
                <a:solidFill>
                  <a:srgbClr val="FF0000"/>
                </a:solidFill>
                <a:latin typeface="幼圆" panose="02010509060101010101" pitchFamily="49" charset="-122"/>
              </a:rPr>
              <a:t>重新确立了</a:t>
            </a:r>
            <a:r>
              <a:rPr lang="zh-CN" altLang="en-US" sz="2000" b="1" dirty="0">
                <a:solidFill>
                  <a:srgbClr val="0000FF"/>
                </a:solidFill>
                <a:latin typeface="楷体" panose="02010609060101010101" pitchFamily="49" charset="-122"/>
                <a:ea typeface="楷体" panose="02010609060101010101" pitchFamily="49" charset="-122"/>
              </a:rPr>
              <a:t>马克思主义的思想路线</a:t>
            </a:r>
            <a:r>
              <a:rPr lang="zh-CN" altLang="en-US" sz="2000" b="1" dirty="0">
                <a:solidFill>
                  <a:srgbClr val="0000FF"/>
                </a:solidFill>
                <a:latin typeface="楷体" panose="02010609060101010101" pitchFamily="49" charset="-122"/>
                <a:ea typeface="楷体" panose="02010609060101010101" pitchFamily="49" charset="-122"/>
                <a:sym typeface="宋体" panose="02010600030101010101" pitchFamily="2" charset="-122"/>
              </a:rPr>
              <a:t>。</a:t>
            </a:r>
            <a:endParaRPr lang="zh-CN" altLang="en-US" sz="2000" b="1" dirty="0">
              <a:solidFill>
                <a:srgbClr val="0000FF"/>
              </a:solidFill>
              <a:latin typeface="楷体" panose="02010609060101010101" pitchFamily="49" charset="-122"/>
              <a:ea typeface="楷体" panose="02010609060101010101" pitchFamily="49" charset="-122"/>
            </a:endParaRPr>
          </a:p>
        </p:txBody>
      </p:sp>
      <p:pic>
        <p:nvPicPr>
          <p:cNvPr id="46090" name="图片 1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538913" y="3661729"/>
            <a:ext cx="3276600" cy="2549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91" name="文本框 1"/>
          <p:cNvSpPr txBox="1">
            <a:spLocks noChangeArrowheads="1"/>
          </p:cNvSpPr>
          <p:nvPr/>
        </p:nvSpPr>
        <p:spPr bwMode="auto">
          <a:xfrm>
            <a:off x="5842000" y="3926840"/>
            <a:ext cx="4154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a:t>×</a:t>
            </a:r>
          </a:p>
        </p:txBody>
      </p:sp>
      <p:grpSp>
        <p:nvGrpSpPr>
          <p:cNvPr id="46092" name="组合 1"/>
          <p:cNvGrpSpPr>
            <a:grpSpLocks/>
          </p:cNvGrpSpPr>
          <p:nvPr/>
        </p:nvGrpSpPr>
        <p:grpSpPr bwMode="auto">
          <a:xfrm>
            <a:off x="7059840" y="948418"/>
            <a:ext cx="3074988" cy="2305050"/>
            <a:chOff x="8215" y="465"/>
            <a:chExt cx="4842" cy="3630"/>
          </a:xfrm>
        </p:grpSpPr>
        <p:pic>
          <p:nvPicPr>
            <p:cNvPr id="46093" name="图片 1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215" y="465"/>
              <a:ext cx="4842" cy="3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094" name="矩形 236546" descr="白色大理石"/>
            <p:cNvSpPr>
              <a:spLocks noChangeArrowheads="1" noChangeShapeType="1" noTextEdit="1"/>
            </p:cNvSpPr>
            <p:nvPr/>
          </p:nvSpPr>
          <p:spPr bwMode="auto">
            <a:xfrm>
              <a:off x="9305" y="2255"/>
              <a:ext cx="2662" cy="1840"/>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en-US" altLang="zh-CN" sz="3600">
                  <a:solidFill>
                    <a:srgbClr val="FF0000"/>
                  </a:solidFill>
                  <a:latin typeface=""/>
                </a:rPr>
                <a:t>×</a:t>
              </a:r>
              <a:endParaRPr lang="zh-CN" altLang="en-US" sz="3600">
                <a:solidFill>
                  <a:srgbClr val="FF0000"/>
                </a:solidFill>
                <a:latin typeface=""/>
              </a:endParaRPr>
            </a:p>
          </p:txBody>
        </p:sp>
      </p:grpSp>
    </p:spTree>
    <p:extLst>
      <p:ext uri="{BB962C8B-B14F-4D97-AF65-F5344CB8AC3E}">
        <p14:creationId xmlns:p14="http://schemas.microsoft.com/office/powerpoint/2010/main" xmlns="" val="3927898671"/>
      </p:ext>
    </p:extLst>
  </p:cSld>
  <p:clrMapOvr>
    <a:masterClrMapping/>
  </p:clrMapOvr>
  <p:transition>
    <p:wedg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文本框 204810"/>
          <p:cNvSpPr txBox="1">
            <a:spLocks noChangeArrowheads="1"/>
          </p:cNvSpPr>
          <p:nvPr/>
        </p:nvSpPr>
        <p:spPr bwMode="auto">
          <a:xfrm>
            <a:off x="2351151" y="5823177"/>
            <a:ext cx="6172200" cy="641350"/>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spcBef>
                <a:spcPct val="50000"/>
              </a:spcBef>
              <a:buClr>
                <a:schemeClr val="bg1"/>
              </a:buClr>
            </a:pPr>
            <a:r>
              <a:rPr lang="en-US" altLang="zh-CN" sz="3600" b="1">
                <a:solidFill>
                  <a:srgbClr val="00FF00"/>
                </a:solidFill>
                <a:latin typeface="Times New Roman" panose="02020603050405020304" pitchFamily="18" charset="0"/>
                <a:ea typeface="方正水柱简体" pitchFamily="2" charset="-122"/>
              </a:rPr>
              <a:t>  </a:t>
            </a:r>
            <a:endParaRPr lang="en-US" altLang="zh-CN" sz="4400" b="1">
              <a:solidFill>
                <a:srgbClr val="66FF33"/>
              </a:solidFill>
              <a:latin typeface="Times New Roman" panose="02020603050405020304" pitchFamily="18" charset="0"/>
              <a:ea typeface="黑体" panose="02010609060101010101" pitchFamily="49" charset="-122"/>
            </a:endParaRPr>
          </a:p>
        </p:txBody>
      </p:sp>
      <p:pic>
        <p:nvPicPr>
          <p:cNvPr id="47106" name="图片 204814" descr="2009061911042561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660000">
            <a:off x="7509406" y="841377"/>
            <a:ext cx="2879725" cy="3522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7111" name="组合 2053"/>
          <p:cNvGrpSpPr>
            <a:grpSpLocks/>
          </p:cNvGrpSpPr>
          <p:nvPr/>
        </p:nvGrpSpPr>
        <p:grpSpPr bwMode="auto">
          <a:xfrm>
            <a:off x="4081992" y="111125"/>
            <a:ext cx="3187700" cy="323850"/>
            <a:chOff x="1338" y="1109"/>
            <a:chExt cx="3696" cy="384"/>
          </a:xfrm>
        </p:grpSpPr>
        <p:sp>
          <p:nvSpPr>
            <p:cNvPr id="47112"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47113" name="文本框 2055"/>
            <p:cNvSpPr txBox="1">
              <a:spLocks noChangeArrowheads="1"/>
            </p:cNvSpPr>
            <p:nvPr/>
          </p:nvSpPr>
          <p:spPr bwMode="auto">
            <a:xfrm>
              <a:off x="1441" y="1122"/>
              <a:ext cx="3549" cy="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1 </a:t>
              </a:r>
              <a:r>
                <a:rPr lang="zh-CN" altLang="en-US" sz="1400" b="1">
                  <a:solidFill>
                    <a:schemeClr val="bg1"/>
                  </a:solidFill>
                  <a:latin typeface="幼圆" panose="02010509060101010101" pitchFamily="49" charset="-122"/>
                </a:rPr>
                <a:t>解放思想、实事求是的思想路线</a:t>
              </a:r>
            </a:p>
          </p:txBody>
        </p:sp>
      </p:grpSp>
      <p:grpSp>
        <p:nvGrpSpPr>
          <p:cNvPr id="47114" name="组合 2"/>
          <p:cNvGrpSpPr>
            <a:grpSpLocks/>
          </p:cNvGrpSpPr>
          <p:nvPr/>
        </p:nvGrpSpPr>
        <p:grpSpPr bwMode="auto">
          <a:xfrm>
            <a:off x="1818216" y="754593"/>
            <a:ext cx="5321300" cy="555625"/>
            <a:chOff x="7775" y="3024"/>
            <a:chExt cx="5579" cy="795"/>
          </a:xfrm>
        </p:grpSpPr>
        <p:sp>
          <p:nvSpPr>
            <p:cNvPr id="47115"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47116" name="文本框 2081"/>
            <p:cNvSpPr txBox="1">
              <a:spLocks noChangeArrowheads="1"/>
            </p:cNvSpPr>
            <p:nvPr/>
          </p:nvSpPr>
          <p:spPr bwMode="auto">
            <a:xfrm>
              <a:off x="7859" y="3024"/>
              <a:ext cx="5492" cy="70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30000"/>
                </a:lnSpc>
              </a:pPr>
              <a:r>
                <a:rPr lang="en-US" altLang="zh-CN" sz="2000" b="1">
                  <a:solidFill>
                    <a:srgbClr val="0000FF"/>
                  </a:solidFill>
                  <a:latin typeface="楷体" panose="02010609060101010101" pitchFamily="49" charset="-122"/>
                  <a:ea typeface="楷体" panose="02010609060101010101" pitchFamily="49" charset="-122"/>
                </a:rPr>
                <a:t>2</a:t>
              </a:r>
              <a:r>
                <a:rPr lang="zh-CN" altLang="en-US" sz="2000" b="1">
                  <a:solidFill>
                    <a:srgbClr val="0000FF"/>
                  </a:solidFill>
                  <a:latin typeface="楷体" panose="02010609060101010101" pitchFamily="49" charset="-122"/>
                  <a:ea typeface="楷体" panose="02010609060101010101" pitchFamily="49" charset="-122"/>
                </a:rPr>
                <a:t>）解放思想、实事求是思想路线的伟大实践</a:t>
              </a:r>
              <a:endParaRPr lang="zh-CN" altLang="en-US" sz="2400" b="1">
                <a:solidFill>
                  <a:srgbClr val="0000FF"/>
                </a:solidFill>
                <a:latin typeface="楷体" panose="02010609060101010101" pitchFamily="49" charset="-122"/>
                <a:ea typeface="楷体" panose="02010609060101010101" pitchFamily="49" charset="-122"/>
              </a:endParaRPr>
            </a:p>
          </p:txBody>
        </p:sp>
      </p:grpSp>
      <p:sp>
        <p:nvSpPr>
          <p:cNvPr id="47117" name="矩形 204812"/>
          <p:cNvSpPr>
            <a:spLocks noRot="1" noChangeArrowheads="1"/>
          </p:cNvSpPr>
          <p:nvPr/>
        </p:nvSpPr>
        <p:spPr bwMode="auto">
          <a:xfrm>
            <a:off x="1720914" y="1749652"/>
            <a:ext cx="5249863" cy="1174750"/>
          </a:xfrm>
          <a:prstGeom prst="rect">
            <a:avLst/>
          </a:prstGeom>
          <a:solidFill>
            <a:srgbClr val="FFFF99"/>
          </a:solidFill>
          <a:ln w="28575">
            <a:solidFill>
              <a:srgbClr val="FF00FF"/>
            </a:solidFill>
            <a:miter lim="800000"/>
            <a:headEnd/>
            <a:tailEnd/>
          </a:ln>
        </p:spPr>
        <p:txBody>
          <a:bodyPr/>
          <a:lstStyle/>
          <a:p>
            <a:pPr>
              <a:lnSpc>
                <a:spcPct val="125000"/>
              </a:lnSpc>
              <a:spcBef>
                <a:spcPct val="20000"/>
              </a:spcBef>
            </a:pPr>
            <a:r>
              <a:rPr lang="en-US" altLang="zh-CN" b="1">
                <a:solidFill>
                  <a:srgbClr val="0000FF"/>
                </a:solidFill>
                <a:latin typeface="幼圆" panose="02010509060101010101" pitchFamily="49" charset="-122"/>
              </a:rPr>
              <a:t>  </a:t>
            </a:r>
            <a:r>
              <a:rPr lang="zh-CN" altLang="en-US" b="1">
                <a:solidFill>
                  <a:srgbClr val="0000FF"/>
                </a:solidFill>
                <a:latin typeface="幼圆" panose="02010509060101010101" pitchFamily="49" charset="-122"/>
              </a:rPr>
              <a:t>在改革开放和现代化建设进程中，邓小平在关键时刻做出的每一项重大决策，都体现了解放思想、实事求是的思想路线。</a:t>
            </a:r>
          </a:p>
        </p:txBody>
      </p:sp>
      <p:sp>
        <p:nvSpPr>
          <p:cNvPr id="47118" name="矩形 204802" descr="画布"/>
          <p:cNvSpPr>
            <a:spLocks noChangeArrowheads="1"/>
          </p:cNvSpPr>
          <p:nvPr/>
        </p:nvSpPr>
        <p:spPr bwMode="auto">
          <a:xfrm>
            <a:off x="6081776" y="4792889"/>
            <a:ext cx="4227512" cy="1244600"/>
          </a:xfrm>
          <a:prstGeom prst="rect">
            <a:avLst/>
          </a:prstGeom>
          <a:blipFill dpi="0" rotWithShape="0">
            <a:blip r:embed="rId3"/>
            <a:srcRect/>
            <a:tile tx="0" ty="0" sx="100000" sy="100000" flip="none" algn="tl"/>
          </a:blipFill>
          <a:ln w="9525">
            <a:solidFill>
              <a:schemeClr val="tx1"/>
            </a:solidFill>
            <a:miter lim="800000"/>
            <a:headEnd/>
            <a:tailEnd/>
          </a:ln>
          <a:effectLst>
            <a:outerShdw dist="35921" dir="2700000" algn="ctr" rotWithShape="0">
              <a:schemeClr val="bg2"/>
            </a:outerShdw>
          </a:effectLst>
        </p:spPr>
        <p:txBody>
          <a:bodyPr anchor="ctr">
            <a:spAutoFit/>
          </a:bodyPr>
          <a:lstStyle/>
          <a:p>
            <a:pPr>
              <a:lnSpc>
                <a:spcPct val="125000"/>
              </a:lnSpc>
            </a:pPr>
            <a:r>
              <a:rPr lang="en-US" altLang="zh-CN" sz="2000" b="1" dirty="0">
                <a:solidFill>
                  <a:srgbClr val="C00000"/>
                </a:solidFill>
              </a:rPr>
              <a:t>  </a:t>
            </a:r>
            <a:r>
              <a:rPr lang="en-US" altLang="zh-CN" sz="2000" b="1" dirty="0">
                <a:solidFill>
                  <a:srgbClr val="C00000"/>
                </a:solidFill>
                <a:latin typeface="楷体" panose="02010609060101010101" pitchFamily="49" charset="-122"/>
                <a:ea typeface="楷体" panose="02010609060101010101" pitchFamily="49" charset="-122"/>
              </a:rPr>
              <a:t> </a:t>
            </a:r>
            <a:r>
              <a:rPr lang="zh-CN" altLang="en-US" sz="2000" b="1" dirty="0">
                <a:solidFill>
                  <a:srgbClr val="C00000"/>
                </a:solidFill>
                <a:latin typeface="楷体" panose="02010609060101010101" pitchFamily="49" charset="-122"/>
                <a:ea typeface="楷体" panose="02010609060101010101" pitchFamily="49" charset="-122"/>
              </a:rPr>
              <a:t>由于坚持了解放思想、实事求是，用事实来说话，使广大党员、干部转变了观念，统一了认识。</a:t>
            </a:r>
          </a:p>
        </p:txBody>
      </p:sp>
      <p:sp>
        <p:nvSpPr>
          <p:cNvPr id="47119" name="圆角矩形 2"/>
          <p:cNvSpPr>
            <a:spLocks noChangeArrowheads="1"/>
          </p:cNvSpPr>
          <p:nvPr/>
        </p:nvSpPr>
        <p:spPr bwMode="auto">
          <a:xfrm>
            <a:off x="1892364" y="3138715"/>
            <a:ext cx="3895725" cy="3148013"/>
          </a:xfrm>
          <a:prstGeom prst="roundRect">
            <a:avLst>
              <a:gd name="adj" fmla="val 25569"/>
            </a:avLst>
          </a:prstGeom>
          <a:solidFill>
            <a:srgbClr val="FFFED5"/>
          </a:solidFill>
          <a:ln w="19050">
            <a:solidFill>
              <a:srgbClr val="FF00FF"/>
            </a:solidFill>
            <a:round/>
            <a:headEnd/>
            <a:tailEnd/>
          </a:ln>
        </p:spPr>
        <p:txBody>
          <a:bodyPr/>
          <a:lstStyle/>
          <a:p>
            <a:pPr>
              <a:lnSpc>
                <a:spcPct val="125000"/>
              </a:lnSpc>
            </a:pPr>
            <a:r>
              <a:rPr lang="en-US" altLang="zh-CN" sz="2000" b="1" dirty="0">
                <a:solidFill>
                  <a:srgbClr val="0000FF"/>
                </a:solidFill>
                <a:latin typeface="楷体" panose="02010609060101010101" pitchFamily="49" charset="-122"/>
                <a:ea typeface="楷体" panose="02010609060101010101" pitchFamily="49" charset="-122"/>
              </a:rPr>
              <a:t>  </a:t>
            </a:r>
            <a:r>
              <a:rPr lang="zh-CN" altLang="en-US" sz="2000" b="1" dirty="0">
                <a:solidFill>
                  <a:schemeClr val="accent2"/>
                </a:solidFill>
                <a:latin typeface="楷体" panose="02010609060101010101" pitchFamily="49" charset="-122"/>
                <a:ea typeface="楷体" panose="02010609060101010101" pitchFamily="49" charset="-122"/>
              </a:rPr>
              <a:t>改革开放进程中，在实行</a:t>
            </a:r>
            <a:r>
              <a:rPr lang="zh-CN" altLang="en-US" sz="2000" b="1" dirty="0">
                <a:solidFill>
                  <a:srgbClr val="FF0000"/>
                </a:solidFill>
                <a:latin typeface="幼圆" panose="02010509060101010101" pitchFamily="49" charset="-122"/>
              </a:rPr>
              <a:t>家庭联产承包责任制、发展乡镇企业、创办经济特区，引进外资、提出</a:t>
            </a:r>
            <a:r>
              <a:rPr lang="zh-CN" altLang="en-US" sz="2000" b="1" dirty="0" smtClean="0">
                <a:solidFill>
                  <a:srgbClr val="FF0000"/>
                </a:solidFill>
                <a:latin typeface="幼圆" panose="02010509060101010101" pitchFamily="49" charset="-122"/>
              </a:rPr>
              <a:t>社会主义初级阶段、社会主义</a:t>
            </a:r>
            <a:r>
              <a:rPr lang="zh-CN" altLang="en-US" sz="2000" b="1" dirty="0">
                <a:solidFill>
                  <a:srgbClr val="FF0000"/>
                </a:solidFill>
                <a:latin typeface="幼圆" panose="02010509060101010101" pitchFamily="49" charset="-122"/>
              </a:rPr>
              <a:t>市场经济理论</a:t>
            </a:r>
            <a:r>
              <a:rPr lang="zh-CN" altLang="en-US" sz="2000" b="1" dirty="0">
                <a:solidFill>
                  <a:schemeClr val="accent2"/>
                </a:solidFill>
                <a:latin typeface="楷体" panose="02010609060101010101" pitchFamily="49" charset="-122"/>
                <a:ea typeface="楷体" panose="02010609060101010101" pitchFamily="49" charset="-122"/>
              </a:rPr>
              <a:t>等问题上，都有过不同意见和疑虑。</a:t>
            </a:r>
            <a:endParaRPr lang="zh-CN" altLang="en-US" sz="2000" b="1" dirty="0">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xmlns="" val="1358208927"/>
      </p:ext>
    </p:extLst>
  </p:cSld>
  <p:clrMapOvr>
    <a:masterClrMapping/>
  </p:clrMapOvr>
  <p:transition>
    <p:wedg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文本框 205825"/>
          <p:cNvSpPr txBox="1"/>
          <p:nvPr/>
        </p:nvSpPr>
        <p:spPr>
          <a:xfrm>
            <a:off x="1694921" y="958321"/>
            <a:ext cx="6337300" cy="588962"/>
          </a:xfrm>
          <a:prstGeom prst="rect">
            <a:avLst/>
          </a:prstGeom>
          <a:solidFill>
            <a:srgbClr val="FFCC99"/>
          </a:solidFill>
          <a:ln w="9525">
            <a:noFill/>
          </a:ln>
          <a:effectLst>
            <a:outerShdw dist="56796" dir="3806096" algn="ctr" rotWithShape="0">
              <a:schemeClr val="tx2"/>
            </a:outerShdw>
          </a:effectLst>
        </p:spPr>
        <p:txBody>
          <a:bodyPr>
            <a:spAutoFit/>
          </a:bodyPr>
          <a:lstStyle/>
          <a:p>
            <a:pPr algn="ctr">
              <a:lnSpc>
                <a:spcPct val="135000"/>
              </a:lnSpc>
              <a:spcBef>
                <a:spcPct val="50000"/>
              </a:spcBef>
              <a:buClr>
                <a:schemeClr val="bg1"/>
              </a:buClr>
              <a:defRPr/>
            </a:pPr>
            <a:r>
              <a:rPr lang="zh-CN" altLang="en-US" sz="2400" b="1" noProof="1">
                <a:solidFill>
                  <a:srgbClr val="FF0000"/>
                </a:solidFill>
                <a:effectLst>
                  <a:outerShdw blurRad="38100" dist="38100" dir="2700000">
                    <a:srgbClr val="000000"/>
                  </a:outerShdw>
                </a:effectLst>
                <a:ea typeface="宋体" panose="02010600030101010101" pitchFamily="2" charset="-122"/>
                <a:sym typeface="+mn-ea"/>
              </a:rPr>
              <a:t>家庭联产承包责任制引起中国农村深刻革命</a:t>
            </a:r>
            <a:endParaRPr lang="zh-CN" altLang="en-US" sz="2400" b="1" noProof="1">
              <a:effectLst>
                <a:outerShdw blurRad="38100" dist="38100" dir="2700000">
                  <a:srgbClr val="FFFFFF"/>
                </a:outerShdw>
              </a:effectLst>
              <a:latin typeface="Times New Roman" panose="02020603050405020304" pitchFamily="18" charset="0"/>
              <a:ea typeface="华文新魏" panose="02010800040101010101" pitchFamily="2" charset="-122"/>
              <a:sym typeface="+mn-ea"/>
            </a:endParaRPr>
          </a:p>
        </p:txBody>
      </p:sp>
      <p:pic>
        <p:nvPicPr>
          <p:cNvPr id="48130" name="图片 205826" descr="0051382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08212" y="2152650"/>
            <a:ext cx="4464050" cy="325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1" name="矩形 205827"/>
          <p:cNvSpPr>
            <a:spLocks noChangeArrowheads="1"/>
          </p:cNvSpPr>
          <p:nvPr/>
        </p:nvSpPr>
        <p:spPr bwMode="auto">
          <a:xfrm>
            <a:off x="1703388" y="5681664"/>
            <a:ext cx="8713787" cy="777875"/>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ctr">
              <a:lnSpc>
                <a:spcPct val="125000"/>
              </a:lnSpc>
              <a:buClr>
                <a:schemeClr val="bg1"/>
              </a:buClr>
            </a:pPr>
            <a:r>
              <a:rPr lang="en-US" altLang="zh-CN" b="1">
                <a:latin typeface="幼圆" panose="02010509060101010101" pitchFamily="49" charset="-122"/>
              </a:rPr>
              <a:t>1978</a:t>
            </a:r>
            <a:r>
              <a:rPr lang="zh-CN" altLang="en-US" b="1">
                <a:latin typeface="幼圆" panose="02010509060101010101" pitchFamily="49" charset="-122"/>
              </a:rPr>
              <a:t>年</a:t>
            </a:r>
            <a:r>
              <a:rPr lang="en-US" altLang="zh-CN" b="1">
                <a:latin typeface="幼圆" panose="02010509060101010101" pitchFamily="49" charset="-122"/>
              </a:rPr>
              <a:t>12</a:t>
            </a:r>
            <a:r>
              <a:rPr lang="zh-CN" altLang="en-US" b="1">
                <a:latin typeface="幼圆" panose="02010509060101010101" pitchFamily="49" charset="-122"/>
              </a:rPr>
              <a:t>月，安徽凤阳县小岗村生产队</a:t>
            </a:r>
            <a:r>
              <a:rPr lang="en-US" altLang="zh-CN" b="1">
                <a:latin typeface="幼圆" panose="02010509060101010101" pitchFamily="49" charset="-122"/>
              </a:rPr>
              <a:t>20</a:t>
            </a:r>
            <a:r>
              <a:rPr lang="zh-CN" altLang="en-US" b="1">
                <a:latin typeface="幼圆" panose="02010509060101010101" pitchFamily="49" charset="-122"/>
              </a:rPr>
              <a:t>户农家冒着极大的风险，冲破禁区，</a:t>
            </a:r>
          </a:p>
          <a:p>
            <a:pPr algn="ctr">
              <a:lnSpc>
                <a:spcPct val="125000"/>
              </a:lnSpc>
              <a:buClr>
                <a:schemeClr val="bg1"/>
              </a:buClr>
            </a:pPr>
            <a:r>
              <a:rPr lang="zh-CN" altLang="en-US" b="1">
                <a:latin typeface="幼圆" panose="02010509060101010101" pitchFamily="49" charset="-122"/>
              </a:rPr>
              <a:t>订立了把土地分到户，实行“大包干”的合同书，引发了中国农村的深刻革命。</a:t>
            </a:r>
            <a:endParaRPr lang="zh-CN" altLang="en-US">
              <a:latin typeface="幼圆" panose="02010509060101010101" pitchFamily="49" charset="-122"/>
            </a:endParaRPr>
          </a:p>
        </p:txBody>
      </p:sp>
      <p:pic>
        <p:nvPicPr>
          <p:cNvPr id="48132" name="图片 205829" descr="07051417315971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75499" y="3232150"/>
            <a:ext cx="3303588" cy="2478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3" name="矩形 205830"/>
          <p:cNvSpPr>
            <a:spLocks noChangeArrowheads="1"/>
          </p:cNvSpPr>
          <p:nvPr/>
        </p:nvSpPr>
        <p:spPr bwMode="auto">
          <a:xfrm rot="837256">
            <a:off x="8616951" y="333375"/>
            <a:ext cx="1655763" cy="2546350"/>
          </a:xfrm>
          <a:prstGeom prst="rect">
            <a:avLst/>
          </a:prstGeom>
          <a:solidFill>
            <a:srgbClr val="66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a:lstStyle>
            <a:lvl1pPr marL="342900" indent="-342900">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gn="just">
              <a:lnSpc>
                <a:spcPct val="120000"/>
              </a:lnSpc>
              <a:spcBef>
                <a:spcPct val="20000"/>
              </a:spcBef>
            </a:pPr>
            <a:r>
              <a:rPr lang="en-US" altLang="zh-CN" sz="3200" b="1">
                <a:latin typeface="楷体_GB2312" pitchFamily="49" charset="-122"/>
                <a:ea typeface="楷体_GB2312" pitchFamily="49" charset="-122"/>
              </a:rPr>
              <a:t>  </a:t>
            </a:r>
            <a:r>
              <a:rPr lang="zh-CN" altLang="en-US" sz="2400" b="1">
                <a:solidFill>
                  <a:schemeClr val="bg1"/>
                </a:solidFill>
                <a:latin typeface="楷体" panose="02010609060101010101" pitchFamily="49" charset="-122"/>
                <a:ea typeface="楷体" panose="02010609060101010101" pitchFamily="49" charset="-122"/>
              </a:rPr>
              <a:t>辛辛苦苦几十年，一夜回到解放前？？？</a:t>
            </a:r>
          </a:p>
        </p:txBody>
      </p:sp>
      <p:grpSp>
        <p:nvGrpSpPr>
          <p:cNvPr id="48138" name="组合 2"/>
          <p:cNvGrpSpPr>
            <a:grpSpLocks/>
          </p:cNvGrpSpPr>
          <p:nvPr/>
        </p:nvGrpSpPr>
        <p:grpSpPr bwMode="auto">
          <a:xfrm>
            <a:off x="1460500" y="-11113"/>
            <a:ext cx="3944938" cy="363538"/>
            <a:chOff x="7775" y="3024"/>
            <a:chExt cx="5579" cy="795"/>
          </a:xfrm>
        </p:grpSpPr>
        <p:sp>
          <p:nvSpPr>
            <p:cNvPr id="48139"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48140" name="文本框 2081"/>
            <p:cNvSpPr txBox="1">
              <a:spLocks noChangeArrowheads="1"/>
            </p:cNvSpPr>
            <p:nvPr/>
          </p:nvSpPr>
          <p:spPr bwMode="auto">
            <a:xfrm>
              <a:off x="7859" y="3024"/>
              <a:ext cx="5492" cy="78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1400" b="1">
                  <a:solidFill>
                    <a:srgbClr val="0000FF"/>
                  </a:solidFill>
                  <a:latin typeface="幼圆" panose="02010509060101010101" pitchFamily="49" charset="-122"/>
                </a:rPr>
                <a:t>2</a:t>
              </a:r>
              <a:r>
                <a:rPr lang="zh-CN" altLang="en-US" sz="1400" b="1">
                  <a:solidFill>
                    <a:srgbClr val="0000FF"/>
                  </a:solidFill>
                  <a:latin typeface="幼圆" panose="02010509060101010101" pitchFamily="49" charset="-122"/>
                </a:rPr>
                <a:t>）解放思想、实事求是思想路线的伟大实践</a:t>
              </a:r>
            </a:p>
          </p:txBody>
        </p:sp>
      </p:grpSp>
    </p:spTree>
    <p:extLst>
      <p:ext uri="{BB962C8B-B14F-4D97-AF65-F5344CB8AC3E}">
        <p14:creationId xmlns:p14="http://schemas.microsoft.com/office/powerpoint/2010/main" xmlns="" val="1420919092"/>
      </p:ext>
    </p:extLst>
  </p:cSld>
  <p:clrMapOvr>
    <a:masterClrMapping/>
  </p:clrMapOvr>
  <p:transition>
    <p:wedg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209923"/>
          <p:cNvSpPr txBox="1">
            <a:spLocks noChangeArrowheads="1"/>
          </p:cNvSpPr>
          <p:nvPr/>
        </p:nvSpPr>
        <p:spPr bwMode="auto">
          <a:xfrm>
            <a:off x="1979675" y="1070406"/>
            <a:ext cx="2963863" cy="533400"/>
          </a:xfrm>
          <a:prstGeom prst="rect">
            <a:avLst/>
          </a:prstGeom>
          <a:solidFill>
            <a:srgbClr val="FFCC99"/>
          </a:solidFill>
          <a:ln>
            <a:noFill/>
          </a:ln>
          <a:effectLst>
            <a:outerShdw dist="56796" dir="3806097" algn="ctr" rotWithShape="0">
              <a:schemeClr val="tx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20000"/>
              </a:lnSpc>
              <a:spcBef>
                <a:spcPct val="50000"/>
              </a:spcBef>
              <a:buClr>
                <a:schemeClr val="bg1"/>
              </a:buClr>
            </a:pPr>
            <a:r>
              <a:rPr lang="zh-CN" altLang="en-US" sz="2400" b="1">
                <a:solidFill>
                  <a:srgbClr val="0000FF"/>
                </a:solidFill>
                <a:latin typeface="Times New Roman" panose="02020603050405020304" pitchFamily="18" charset="0"/>
                <a:ea typeface="方正水柱简体" pitchFamily="2" charset="-122"/>
              </a:rPr>
              <a:t>乡镇企业异军突起</a:t>
            </a:r>
          </a:p>
        </p:txBody>
      </p:sp>
      <p:pic>
        <p:nvPicPr>
          <p:cNvPr id="49154" name="图片 209924" descr="苏州第一个走出国门的乡镇企业"/>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16100" y="2005014"/>
            <a:ext cx="3240087" cy="1857375"/>
          </a:xfrm>
          <a:prstGeom prst="rect">
            <a:avLst/>
          </a:prstGeom>
          <a:solidFill>
            <a:srgbClr val="FF9900"/>
          </a:solidFill>
          <a:ln w="57150" cmpd="thickThin">
            <a:solidFill>
              <a:srgbClr val="FF9900"/>
            </a:solidFill>
            <a:miter lim="800000"/>
            <a:headEnd/>
            <a:tailEnd/>
          </a:ln>
        </p:spPr>
      </p:pic>
      <p:sp>
        <p:nvSpPr>
          <p:cNvPr id="49155" name="文本框 209931"/>
          <p:cNvSpPr txBox="1">
            <a:spLocks noChangeArrowheads="1"/>
          </p:cNvSpPr>
          <p:nvPr/>
        </p:nvSpPr>
        <p:spPr bwMode="auto">
          <a:xfrm>
            <a:off x="6929436" y="4381500"/>
            <a:ext cx="2520950" cy="579438"/>
          </a:xfrm>
          <a:prstGeom prst="rect">
            <a:avLst/>
          </a:prstGeom>
          <a:noFill/>
          <a:ln>
            <a:noFill/>
          </a:ln>
          <a:effectLst>
            <a:outerShdw dist="56796" dir="3806097" algn="ctr" rotWithShape="0">
              <a:schemeClr val="tx2"/>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buClr>
                <a:schemeClr val="bg1"/>
              </a:buClr>
            </a:pPr>
            <a:endParaRPr lang="zh-CN" altLang="zh-CN" sz="3200" b="1">
              <a:solidFill>
                <a:srgbClr val="0000FF"/>
              </a:solidFill>
              <a:latin typeface="Times New Roman" panose="02020603050405020304" pitchFamily="18" charset="0"/>
              <a:ea typeface="方正水柱简体" pitchFamily="2" charset="-122"/>
            </a:endParaRPr>
          </a:p>
        </p:txBody>
      </p:sp>
      <p:sp>
        <p:nvSpPr>
          <p:cNvPr id="49156" name="矩形 209933"/>
          <p:cNvSpPr>
            <a:spLocks noChangeArrowheads="1"/>
          </p:cNvSpPr>
          <p:nvPr/>
        </p:nvSpPr>
        <p:spPr bwMode="auto">
          <a:xfrm>
            <a:off x="9696450" y="188914"/>
            <a:ext cx="755650" cy="3673475"/>
          </a:xfrm>
          <a:prstGeom prst="rect">
            <a:avLst/>
          </a:prstGeom>
          <a:solidFill>
            <a:srgbClr val="66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a:lstStyle>
            <a:lvl1pPr marL="342900" indent="-342900">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gn="just">
              <a:spcBef>
                <a:spcPct val="20000"/>
              </a:spcBef>
            </a:pPr>
            <a:r>
              <a:rPr lang="en-US" altLang="zh-CN" sz="3200" b="1">
                <a:latin typeface="楷体_GB2312" pitchFamily="49" charset="-122"/>
                <a:ea typeface="楷体_GB2312" pitchFamily="49" charset="-122"/>
              </a:rPr>
              <a:t>  </a:t>
            </a:r>
            <a:r>
              <a:rPr lang="zh-CN" altLang="en-US" sz="2400" b="1">
                <a:solidFill>
                  <a:schemeClr val="bg1"/>
                </a:solidFill>
                <a:latin typeface="楷体" panose="02010609060101010101" pitchFamily="49" charset="-122"/>
                <a:ea typeface="楷体" panose="02010609060101010101" pitchFamily="49" charset="-122"/>
              </a:rPr>
              <a:t>挖社会主义墙角？？？</a:t>
            </a:r>
          </a:p>
        </p:txBody>
      </p:sp>
      <p:sp>
        <p:nvSpPr>
          <p:cNvPr id="49157" name="矩形 209937"/>
          <p:cNvSpPr>
            <a:spLocks noRot="1" noChangeArrowheads="1"/>
          </p:cNvSpPr>
          <p:nvPr/>
        </p:nvSpPr>
        <p:spPr bwMode="auto">
          <a:xfrm>
            <a:off x="1021291" y="4217988"/>
            <a:ext cx="4824412" cy="2017712"/>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pPr>
            <a:r>
              <a:rPr lang="en-US" altLang="zh-CN" sz="1600" b="1" dirty="0">
                <a:ea typeface="华文行楷" panose="02010800040101010101" pitchFamily="2" charset="-122"/>
              </a:rPr>
              <a:t>   </a:t>
            </a:r>
            <a:r>
              <a:rPr lang="en-US" altLang="zh-CN" sz="1600" b="1" dirty="0">
                <a:latin typeface="楷体" panose="02010609060101010101" pitchFamily="49" charset="-122"/>
                <a:ea typeface="楷体" panose="02010609060101010101" pitchFamily="49" charset="-122"/>
              </a:rPr>
              <a:t>  </a:t>
            </a:r>
            <a:r>
              <a:rPr lang="zh-CN" altLang="en-US" sz="1600" b="1" dirty="0">
                <a:solidFill>
                  <a:srgbClr val="0000FF"/>
                </a:solidFill>
                <a:latin typeface="楷体" panose="02010609060101010101" pitchFamily="49" charset="-122"/>
                <a:ea typeface="楷体" panose="02010609060101010101" pitchFamily="49" charset="-122"/>
              </a:rPr>
              <a:t>乡镇企业是指农村集体经济组织或者农民投资为主，在乡镇（包括所辖村）举办的承担支援农业义务的各类</a:t>
            </a:r>
            <a:r>
              <a:rPr lang="zh-CN" altLang="en-US" sz="1600" b="1" dirty="0" smtClean="0">
                <a:solidFill>
                  <a:srgbClr val="0000FF"/>
                </a:solidFill>
                <a:latin typeface="楷体" panose="02010609060101010101" pitchFamily="49" charset="-122"/>
                <a:ea typeface="楷体" panose="02010609060101010101" pitchFamily="49" charset="-122"/>
              </a:rPr>
              <a:t>企业，是</a:t>
            </a:r>
            <a:r>
              <a:rPr lang="zh-CN" altLang="en-US" sz="1600" b="1" dirty="0">
                <a:solidFill>
                  <a:srgbClr val="0000FF"/>
                </a:solidFill>
                <a:latin typeface="楷体" panose="02010609060101010101" pitchFamily="49" charset="-122"/>
                <a:ea typeface="楷体" panose="02010609060101010101" pitchFamily="49" charset="-122"/>
              </a:rPr>
              <a:t>中国乡镇地区多形式、多层次、多门类、多渠道的</a:t>
            </a:r>
            <a:r>
              <a:rPr lang="zh-CN" altLang="en-US" sz="1600" b="1" dirty="0">
                <a:solidFill>
                  <a:srgbClr val="FF0000"/>
                </a:solidFill>
                <a:latin typeface="楷体" panose="02010609060101010101" pitchFamily="49" charset="-122"/>
                <a:ea typeface="楷体" panose="02010609060101010101" pitchFamily="49" charset="-122"/>
              </a:rPr>
              <a:t>合作企业</a:t>
            </a:r>
            <a:r>
              <a:rPr lang="zh-CN" altLang="en-US" sz="1600" b="1" dirty="0">
                <a:solidFill>
                  <a:srgbClr val="0000FF"/>
                </a:solidFill>
                <a:latin typeface="楷体" panose="02010609060101010101" pitchFamily="49" charset="-122"/>
                <a:ea typeface="楷体" panose="02010609060101010101" pitchFamily="49" charset="-122"/>
              </a:rPr>
              <a:t>和</a:t>
            </a:r>
            <a:r>
              <a:rPr lang="zh-CN" altLang="en-US" sz="1600" b="1" dirty="0">
                <a:solidFill>
                  <a:srgbClr val="FF0000"/>
                </a:solidFill>
                <a:latin typeface="楷体" panose="02010609060101010101" pitchFamily="49" charset="-122"/>
                <a:ea typeface="楷体" panose="02010609060101010101" pitchFamily="49" charset="-122"/>
              </a:rPr>
              <a:t>个体企业</a:t>
            </a:r>
            <a:r>
              <a:rPr lang="zh-CN" altLang="en-US" sz="1600" b="1" dirty="0">
                <a:solidFill>
                  <a:srgbClr val="0000FF"/>
                </a:solidFill>
                <a:latin typeface="楷体" panose="02010609060101010101" pitchFamily="49" charset="-122"/>
                <a:ea typeface="楷体" panose="02010609060101010101" pitchFamily="49" charset="-122"/>
              </a:rPr>
              <a:t>的统称，包括乡镇办企业、村办企业、农民联营的合作企业、其他形式的合作企业和个体企业</a:t>
            </a:r>
            <a:r>
              <a:rPr lang="zh-CN" altLang="en-US" sz="1600" b="1" dirty="0">
                <a:solidFill>
                  <a:srgbClr val="FF0000"/>
                </a:solidFill>
                <a:latin typeface="楷体" panose="02010609060101010101" pitchFamily="49" charset="-122"/>
                <a:ea typeface="楷体" panose="02010609060101010101" pitchFamily="49" charset="-122"/>
              </a:rPr>
              <a:t>五级</a:t>
            </a:r>
            <a:r>
              <a:rPr lang="zh-CN" altLang="en-US" sz="1600" b="1" dirty="0">
                <a:solidFill>
                  <a:srgbClr val="0000FF"/>
                </a:solidFill>
                <a:latin typeface="楷体" panose="02010609060101010101" pitchFamily="49" charset="-122"/>
                <a:ea typeface="楷体" panose="02010609060101010101" pitchFamily="49" charset="-122"/>
              </a:rPr>
              <a:t>。</a:t>
            </a:r>
          </a:p>
        </p:txBody>
      </p:sp>
      <p:pic>
        <p:nvPicPr>
          <p:cNvPr id="49158" name="图片 209939" descr="091121124935fe024197b228d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97636" y="3949700"/>
            <a:ext cx="3405188" cy="255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9" name="矩形 209940"/>
          <p:cNvSpPr>
            <a:spLocks noRot="1" noChangeArrowheads="1"/>
          </p:cNvSpPr>
          <p:nvPr/>
        </p:nvSpPr>
        <p:spPr bwMode="auto">
          <a:xfrm>
            <a:off x="5707061" y="611403"/>
            <a:ext cx="3743325" cy="2808288"/>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spcBef>
                <a:spcPct val="20000"/>
              </a:spcBef>
            </a:pPr>
            <a:r>
              <a:rPr lang="en-US" altLang="zh-CN" sz="2000" b="1" dirty="0">
                <a:ea typeface="华文行楷" panose="02010800040101010101" pitchFamily="2" charset="-122"/>
              </a:rPr>
              <a:t>   </a:t>
            </a:r>
            <a:r>
              <a:rPr lang="en-US" altLang="zh-CN" sz="2000"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作为经济建设一部分，乡镇企业发展是必要的。但是，改革之初，上上下下看法不同，差距很大，引起很大争论。争论的</a:t>
            </a:r>
            <a:r>
              <a:rPr lang="zh-CN" altLang="en-US" b="1" dirty="0">
                <a:solidFill>
                  <a:srgbClr val="FF0000"/>
                </a:solidFill>
                <a:latin typeface="楷体" panose="02010609060101010101" pitchFamily="49" charset="-122"/>
                <a:ea typeface="楷体" panose="02010609060101010101" pitchFamily="49" charset="-122"/>
              </a:rPr>
              <a:t>核心</a:t>
            </a:r>
            <a:r>
              <a:rPr lang="zh-CN" altLang="en-US" b="1" dirty="0">
                <a:latin typeface="楷体" panose="02010609060101010101" pitchFamily="49" charset="-122"/>
                <a:ea typeface="楷体" panose="02010609060101010101" pitchFamily="49" charset="-122"/>
              </a:rPr>
              <a:t>是</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发展社队企业是壮大社会主义经济，还是发展资本主义经济</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这个问题，从理论上来说，其</a:t>
            </a:r>
            <a:r>
              <a:rPr lang="zh-CN" altLang="en-US" b="1" dirty="0">
                <a:solidFill>
                  <a:srgbClr val="FF0000"/>
                </a:solidFill>
                <a:latin typeface="楷体" panose="02010609060101010101" pitchFamily="49" charset="-122"/>
                <a:ea typeface="楷体" panose="02010609060101010101" pitchFamily="49" charset="-122"/>
              </a:rPr>
              <a:t>实质</a:t>
            </a:r>
            <a:r>
              <a:rPr lang="zh-CN" altLang="en-US" b="1" dirty="0">
                <a:latin typeface="楷体" panose="02010609060101010101" pitchFamily="49" charset="-122"/>
                <a:ea typeface="楷体" panose="02010609060101010101" pitchFamily="49" charset="-122"/>
              </a:rPr>
              <a:t>就是社会主义与市场经济的关系问题。</a:t>
            </a:r>
          </a:p>
        </p:txBody>
      </p:sp>
      <p:grpSp>
        <p:nvGrpSpPr>
          <p:cNvPr id="49164" name="组合 2"/>
          <p:cNvGrpSpPr>
            <a:grpSpLocks/>
          </p:cNvGrpSpPr>
          <p:nvPr/>
        </p:nvGrpSpPr>
        <p:grpSpPr bwMode="auto">
          <a:xfrm>
            <a:off x="1460500" y="-11113"/>
            <a:ext cx="3944938" cy="363538"/>
            <a:chOff x="7775" y="3024"/>
            <a:chExt cx="5579" cy="795"/>
          </a:xfrm>
        </p:grpSpPr>
        <p:sp>
          <p:nvSpPr>
            <p:cNvPr id="49165"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49166" name="文本框 2081"/>
            <p:cNvSpPr txBox="1">
              <a:spLocks noChangeArrowheads="1"/>
            </p:cNvSpPr>
            <p:nvPr/>
          </p:nvSpPr>
          <p:spPr bwMode="auto">
            <a:xfrm>
              <a:off x="7859" y="3024"/>
              <a:ext cx="5492" cy="78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1400" b="1">
                  <a:solidFill>
                    <a:srgbClr val="0000FF"/>
                  </a:solidFill>
                  <a:latin typeface="幼圆" panose="02010509060101010101" pitchFamily="49" charset="-122"/>
                </a:rPr>
                <a:t>2</a:t>
              </a:r>
              <a:r>
                <a:rPr lang="zh-CN" altLang="en-US" sz="1400" b="1">
                  <a:solidFill>
                    <a:srgbClr val="0000FF"/>
                  </a:solidFill>
                  <a:latin typeface="幼圆" panose="02010509060101010101" pitchFamily="49" charset="-122"/>
                </a:rPr>
                <a:t>）解放思想、实事求是思想路线的伟大实践</a:t>
              </a:r>
            </a:p>
          </p:txBody>
        </p:sp>
      </p:grpSp>
      <p:sp>
        <p:nvSpPr>
          <p:cNvPr id="49167" name="矩形 243786"/>
          <p:cNvSpPr>
            <a:spLocks noChangeArrowheads="1"/>
          </p:cNvSpPr>
          <p:nvPr/>
        </p:nvSpPr>
        <p:spPr bwMode="auto">
          <a:xfrm>
            <a:off x="3270779" y="6325130"/>
            <a:ext cx="2727325" cy="398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dirty="0">
                <a:solidFill>
                  <a:srgbClr val="CC0000"/>
                </a:solidFill>
                <a:ea typeface="华文彩云" panose="02010800040101010101" pitchFamily="2" charset="-122"/>
              </a:rPr>
              <a:t>视频：</a:t>
            </a:r>
            <a:r>
              <a:rPr lang="zh-CN" altLang="en-US" sz="2000" b="1" dirty="0">
                <a:solidFill>
                  <a:srgbClr val="CC0000"/>
                </a:solidFill>
                <a:ea typeface="华文彩云" panose="02010800040101010101" pitchFamily="2" charset="-122"/>
                <a:hlinkClick r:id="rId4" action="ppaction://hlinkfile"/>
              </a:rPr>
              <a:t>胆子大一点 4.ts</a:t>
            </a:r>
            <a:endParaRPr lang="en-US" altLang="zh-CN" sz="2000" b="1" dirty="0">
              <a:solidFill>
                <a:srgbClr val="CC0000"/>
              </a:solidFill>
              <a:ea typeface="华文彩云" panose="02010800040101010101" pitchFamily="2" charset="-122"/>
            </a:endParaRPr>
          </a:p>
        </p:txBody>
      </p:sp>
    </p:spTree>
    <p:extLst>
      <p:ext uri="{BB962C8B-B14F-4D97-AF65-F5344CB8AC3E}">
        <p14:creationId xmlns:p14="http://schemas.microsoft.com/office/powerpoint/2010/main" xmlns="" val="3120590840"/>
      </p:ext>
    </p:extLst>
  </p:cSld>
  <p:clrMapOvr>
    <a:masterClrMapping/>
  </p:clrMapOvr>
  <p:transition>
    <p:wedg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文本框 214021"/>
          <p:cNvSpPr txBox="1">
            <a:spLocks noChangeArrowheads="1"/>
          </p:cNvSpPr>
          <p:nvPr/>
        </p:nvSpPr>
        <p:spPr bwMode="auto">
          <a:xfrm>
            <a:off x="2217413" y="1180042"/>
            <a:ext cx="3459162" cy="534988"/>
          </a:xfrm>
          <a:prstGeom prst="rect">
            <a:avLst/>
          </a:prstGeom>
          <a:solidFill>
            <a:srgbClr val="FFCC99"/>
          </a:solidFill>
          <a:ln>
            <a:noFill/>
          </a:ln>
          <a:effectLst>
            <a:outerShdw dist="56796" dir="3806097" algn="ctr" rotWithShape="0">
              <a:schemeClr val="tx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幼圆" panose="02010509060101010101" pitchFamily="49" charset="-122"/>
              </a:defRPr>
            </a:lvl1pPr>
            <a:lvl2pPr marL="179388">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lvl="1">
              <a:lnSpc>
                <a:spcPct val="120000"/>
              </a:lnSpc>
              <a:spcBef>
                <a:spcPct val="50000"/>
              </a:spcBef>
              <a:buClr>
                <a:schemeClr val="bg1"/>
              </a:buClr>
            </a:pPr>
            <a:r>
              <a:rPr lang="zh-CN" altLang="en-US" sz="2400" b="1" dirty="0">
                <a:solidFill>
                  <a:srgbClr val="0000FF"/>
                </a:solidFill>
                <a:latin typeface="Times New Roman" panose="02020603050405020304" pitchFamily="18" charset="0"/>
                <a:ea typeface="方正水柱简体" pitchFamily="2" charset="-122"/>
              </a:rPr>
              <a:t>不断深化经济体制改革</a:t>
            </a:r>
          </a:p>
        </p:txBody>
      </p:sp>
      <p:grpSp>
        <p:nvGrpSpPr>
          <p:cNvPr id="50178" name="组合 214022"/>
          <p:cNvGrpSpPr>
            <a:grpSpLocks/>
          </p:cNvGrpSpPr>
          <p:nvPr/>
        </p:nvGrpSpPr>
        <p:grpSpPr bwMode="auto">
          <a:xfrm>
            <a:off x="1774501" y="2538414"/>
            <a:ext cx="4391025" cy="2232025"/>
            <a:chOff x="864" y="720"/>
            <a:chExt cx="4176" cy="2736"/>
          </a:xfrm>
        </p:grpSpPr>
        <p:sp>
          <p:nvSpPr>
            <p:cNvPr id="50179" name="矩形 214023"/>
            <p:cNvSpPr>
              <a:spLocks noChangeArrowheads="1"/>
            </p:cNvSpPr>
            <p:nvPr/>
          </p:nvSpPr>
          <p:spPr bwMode="auto">
            <a:xfrm>
              <a:off x="864" y="720"/>
              <a:ext cx="4176" cy="2736"/>
            </a:xfrm>
            <a:prstGeom prst="rect">
              <a:avLst/>
            </a:prstGeom>
            <a:gradFill rotWithShape="0">
              <a:gsLst>
                <a:gs pos="0">
                  <a:srgbClr val="FFFF00"/>
                </a:gs>
                <a:gs pos="100000">
                  <a:srgbClr val="FF8200"/>
                </a:gs>
              </a:gsLst>
              <a:path path="shape">
                <a:fillToRect l="50000" t="50000" r="50000" b="50000"/>
              </a:path>
            </a:gradFill>
            <a:ln w="76200" cmpd="tri">
              <a:solidFill>
                <a:srgbClr val="FFCC99"/>
              </a:solidFill>
              <a:miter lim="800000"/>
              <a:headEnd/>
              <a:tailEnd/>
            </a:ln>
            <a:effectLst>
              <a:outerShdw dist="35921" dir="2700000" algn="ctr" rotWithShape="0">
                <a:schemeClr val="bg2"/>
              </a:outerShdw>
            </a:effectLst>
          </p:spPr>
          <p:txBody>
            <a:bodyPr/>
            <a:lstStyle/>
            <a:p>
              <a:pPr eaLnBrk="0" hangingPunct="0"/>
              <a:endParaRPr lang="zh-CN" altLang="en-US">
                <a:ea typeface="宋体" panose="02010600030101010101" pitchFamily="2" charset="-122"/>
              </a:endParaRPr>
            </a:p>
          </p:txBody>
        </p:sp>
        <p:pic>
          <p:nvPicPr>
            <p:cNvPr id="50180" name="图片 214024"/>
            <p:cNvPicPr>
              <a:picLocks noChangeAspect="1" noChangeArrowheads="1"/>
            </p:cNvPicPr>
            <p:nvPr/>
          </p:nvPicPr>
          <p:blipFill>
            <a:blip r:embed="rId2">
              <a:extLst>
                <a:ext uri="{28A0092B-C50C-407E-A947-70E740481C1C}">
                  <a14:useLocalDpi xmlns:a14="http://schemas.microsoft.com/office/drawing/2010/main" xmlns="" val="0"/>
                </a:ext>
              </a:extLst>
            </a:blip>
            <a:srcRect b="21530"/>
            <a:stretch>
              <a:fillRect/>
            </a:stretch>
          </p:blipFill>
          <p:spPr bwMode="auto">
            <a:xfrm>
              <a:off x="960" y="816"/>
              <a:ext cx="3984" cy="2562"/>
            </a:xfrm>
            <a:prstGeom prst="rect">
              <a:avLst/>
            </a:prstGeom>
            <a:noFill/>
            <a:ln w="9525">
              <a:solidFill>
                <a:srgbClr val="CCFFFF"/>
              </a:solidFill>
              <a:miter lim="800000"/>
              <a:headEnd/>
              <a:tailEnd/>
            </a:ln>
            <a:extLst>
              <a:ext uri="{909E8E84-426E-40DD-AFC4-6F175D3DCCD1}">
                <a14:hiddenFill xmlns:a14="http://schemas.microsoft.com/office/drawing/2010/main" xmlns="">
                  <a:solidFill>
                    <a:srgbClr val="FFFFFF"/>
                  </a:solidFill>
                </a14:hiddenFill>
              </a:ext>
            </a:extLst>
          </p:spPr>
        </p:pic>
      </p:grpSp>
      <p:sp>
        <p:nvSpPr>
          <p:cNvPr id="50181" name="文本框 214027"/>
          <p:cNvSpPr txBox="1">
            <a:spLocks noChangeArrowheads="1"/>
          </p:cNvSpPr>
          <p:nvPr/>
        </p:nvSpPr>
        <p:spPr bwMode="auto">
          <a:xfrm>
            <a:off x="7032300" y="4699000"/>
            <a:ext cx="2520950" cy="579438"/>
          </a:xfrm>
          <a:prstGeom prst="rect">
            <a:avLst/>
          </a:prstGeom>
          <a:noFill/>
          <a:ln>
            <a:noFill/>
          </a:ln>
          <a:effectLst>
            <a:outerShdw dist="56796" dir="3806097" algn="ctr" rotWithShape="0">
              <a:schemeClr val="tx2"/>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buClr>
                <a:schemeClr val="bg1"/>
              </a:buClr>
            </a:pPr>
            <a:endParaRPr lang="zh-CN" altLang="zh-CN" sz="3200" b="1">
              <a:solidFill>
                <a:srgbClr val="0000FF"/>
              </a:solidFill>
              <a:latin typeface="Times New Roman" panose="02020603050405020304" pitchFamily="18" charset="0"/>
              <a:ea typeface="方正水柱简体" pitchFamily="2" charset="-122"/>
            </a:endParaRPr>
          </a:p>
        </p:txBody>
      </p:sp>
      <p:sp>
        <p:nvSpPr>
          <p:cNvPr id="50182" name="矩形 214029"/>
          <p:cNvSpPr>
            <a:spLocks noChangeArrowheads="1"/>
          </p:cNvSpPr>
          <p:nvPr/>
        </p:nvSpPr>
        <p:spPr bwMode="auto">
          <a:xfrm>
            <a:off x="9912350" y="188913"/>
            <a:ext cx="755650" cy="4005262"/>
          </a:xfrm>
          <a:prstGeom prst="rect">
            <a:avLst/>
          </a:prstGeom>
          <a:solidFill>
            <a:srgbClr val="66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a:lstStyle>
            <a:lvl1pPr marL="342900" indent="-342900">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gn="just">
              <a:spcBef>
                <a:spcPct val="20000"/>
              </a:spcBef>
            </a:pPr>
            <a:r>
              <a:rPr lang="en-US" altLang="zh-CN" sz="3200" b="1">
                <a:latin typeface="楷体_GB2312" pitchFamily="49" charset="-122"/>
                <a:ea typeface="楷体_GB2312" pitchFamily="49" charset="-122"/>
              </a:rPr>
              <a:t> </a:t>
            </a:r>
            <a:r>
              <a:rPr lang="zh-CN" altLang="en-US" sz="2400" b="1">
                <a:solidFill>
                  <a:schemeClr val="bg1"/>
                </a:solidFill>
                <a:latin typeface="楷体" panose="02010609060101010101" pitchFamily="49" charset="-122"/>
                <a:ea typeface="楷体" panose="02010609060101010101" pitchFamily="49" charset="-122"/>
              </a:rPr>
              <a:t>公有制还要不要坚持？？？</a:t>
            </a:r>
          </a:p>
        </p:txBody>
      </p:sp>
      <p:sp>
        <p:nvSpPr>
          <p:cNvPr id="50183" name="矩形 214031"/>
          <p:cNvSpPr>
            <a:spLocks noRot="1" noChangeArrowheads="1"/>
          </p:cNvSpPr>
          <p:nvPr/>
        </p:nvSpPr>
        <p:spPr bwMode="auto">
          <a:xfrm>
            <a:off x="1774500" y="5035550"/>
            <a:ext cx="4681538" cy="1727200"/>
          </a:xfrm>
          <a:prstGeom prst="rect">
            <a:avLst/>
          </a:prstGeom>
          <a:solidFill>
            <a:srgbClr val="FFFF99"/>
          </a:solidFill>
          <a:ln w="9525">
            <a:solidFill>
              <a:srgbClr val="FF99CC"/>
            </a:solidFill>
            <a:miter lim="800000"/>
            <a:headEnd/>
            <a:tailEnd/>
          </a:ln>
        </p:spPr>
        <p:txBody>
          <a:bodyPr/>
          <a:lstStyle/>
          <a:p>
            <a:pPr>
              <a:lnSpc>
                <a:spcPct val="125000"/>
              </a:lnSpc>
              <a:spcBef>
                <a:spcPct val="20000"/>
              </a:spcBef>
            </a:pPr>
            <a:r>
              <a:rPr lang="en-US" altLang="zh-CN" sz="2000" b="1" dirty="0">
                <a:latin typeface="楷体" panose="02010609060101010101" pitchFamily="49" charset="-122"/>
                <a:ea typeface="楷体" panose="02010609060101010101" pitchFamily="49" charset="-122"/>
              </a:rPr>
              <a:t>  </a:t>
            </a:r>
            <a:r>
              <a:rPr lang="zh-CN" altLang="en-US" sz="2000" b="1" dirty="0">
                <a:solidFill>
                  <a:schemeClr val="accent2"/>
                </a:solidFill>
                <a:latin typeface="楷体" panose="02010609060101010101" pitchFamily="49" charset="-122"/>
                <a:ea typeface="楷体" panose="02010609060101010101" pitchFamily="49" charset="-122"/>
              </a:rPr>
              <a:t>在中国，大规模的经济体制改革起于</a:t>
            </a:r>
            <a:r>
              <a:rPr lang="en-US" altLang="zh-CN" sz="2000" b="1" dirty="0">
                <a:solidFill>
                  <a:schemeClr val="accent2"/>
                </a:solidFill>
                <a:latin typeface="楷体" panose="02010609060101010101" pitchFamily="49" charset="-122"/>
                <a:ea typeface="楷体" panose="02010609060101010101" pitchFamily="49" charset="-122"/>
              </a:rPr>
              <a:t>1978</a:t>
            </a:r>
            <a:r>
              <a:rPr lang="zh-CN" altLang="en-US" sz="2000" b="1" dirty="0">
                <a:solidFill>
                  <a:schemeClr val="accent2"/>
                </a:solidFill>
                <a:latin typeface="楷体" panose="02010609060101010101" pitchFamily="49" charset="-122"/>
                <a:ea typeface="楷体" panose="02010609060101010101" pitchFamily="49" charset="-122"/>
              </a:rPr>
              <a:t>年中共十一届三中全会。其</a:t>
            </a:r>
            <a:r>
              <a:rPr lang="zh-CN" altLang="en-US" sz="2000" b="1" dirty="0">
                <a:solidFill>
                  <a:srgbClr val="FF0000"/>
                </a:solidFill>
                <a:latin typeface="楷体" panose="02010609060101010101" pitchFamily="49" charset="-122"/>
                <a:ea typeface="楷体" panose="02010609060101010101" pitchFamily="49" charset="-122"/>
              </a:rPr>
              <a:t>基本目标</a:t>
            </a:r>
            <a:r>
              <a:rPr lang="zh-CN" altLang="en-US" sz="2000" b="1" dirty="0">
                <a:solidFill>
                  <a:schemeClr val="accent2"/>
                </a:solidFill>
                <a:latin typeface="楷体" panose="02010609060101010101" pitchFamily="49" charset="-122"/>
                <a:ea typeface="楷体" panose="02010609060101010101" pitchFamily="49" charset="-122"/>
              </a:rPr>
              <a:t>是把高度集中的计划经济体制改革成为社会主义市场经济体制。</a:t>
            </a:r>
            <a:r>
              <a:rPr lang="zh-CN" altLang="en-US" sz="2000" dirty="0">
                <a:solidFill>
                  <a:schemeClr val="accent2"/>
                </a:solidFill>
                <a:latin typeface="楷体" panose="02010609060101010101" pitchFamily="49" charset="-122"/>
                <a:ea typeface="楷体" panose="02010609060101010101" pitchFamily="49" charset="-122"/>
              </a:rPr>
              <a:t> </a:t>
            </a:r>
          </a:p>
        </p:txBody>
      </p:sp>
      <p:pic>
        <p:nvPicPr>
          <p:cNvPr id="50184" name="图片 214034" descr="200811581657193_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868527">
            <a:off x="6373163" y="956116"/>
            <a:ext cx="3455987" cy="2303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85" name="圆角矩形标注 7"/>
          <p:cNvSpPr>
            <a:spLocks noChangeArrowheads="1"/>
          </p:cNvSpPr>
          <p:nvPr/>
        </p:nvSpPr>
        <p:spPr bwMode="auto">
          <a:xfrm>
            <a:off x="6852914" y="4229101"/>
            <a:ext cx="2878137" cy="2447925"/>
          </a:xfrm>
          <a:prstGeom prst="wedgeRoundRectCallout">
            <a:avLst>
              <a:gd name="adj1" fmla="val 58926"/>
              <a:gd name="adj2" fmla="val -47472"/>
              <a:gd name="adj3" fmla="val 16667"/>
            </a:avLst>
          </a:prstGeom>
          <a:blipFill dpi="0" rotWithShape="1">
            <a:blip r:embed="rId4"/>
            <a:srcRect/>
            <a:tile tx="0" ty="0" sx="100000" sy="100000" flip="none" algn="tl"/>
          </a:blipFill>
          <a:ln w="76200">
            <a:solidFill>
              <a:srgbClr val="8585E0"/>
            </a:solidFill>
            <a:round/>
            <a:headEnd/>
            <a:tailEnd/>
          </a:ln>
        </p:spPr>
        <p:txBody>
          <a:bodyPr/>
          <a:lstStyle/>
          <a:p>
            <a:pPr>
              <a:lnSpc>
                <a:spcPct val="125000"/>
              </a:lnSpc>
            </a:pPr>
            <a:r>
              <a:rPr lang="en-US" altLang="zh-CN" sz="1600" b="1">
                <a:solidFill>
                  <a:srgbClr val="960000"/>
                </a:solidFill>
                <a:latin typeface="Times New Roman" panose="02020603050405020304" pitchFamily="18" charset="0"/>
                <a:ea typeface="楷体_GB2312" pitchFamily="49" charset="-122"/>
              </a:rPr>
              <a:t>  </a:t>
            </a:r>
            <a:r>
              <a:rPr lang="en-US" altLang="zh-CN" sz="1600" b="1">
                <a:solidFill>
                  <a:srgbClr val="960000"/>
                </a:solidFill>
                <a:latin typeface="楷体" panose="02010609060101010101" pitchFamily="49" charset="-122"/>
                <a:ea typeface="楷体" panose="02010609060101010101" pitchFamily="49" charset="-122"/>
              </a:rPr>
              <a:t>  </a:t>
            </a:r>
            <a:r>
              <a:rPr lang="zh-CN" altLang="en-US" sz="1600" b="1">
                <a:solidFill>
                  <a:srgbClr val="960000"/>
                </a:solidFill>
                <a:latin typeface="楷体" panose="02010609060101010101" pitchFamily="49" charset="-122"/>
                <a:ea typeface="楷体" panose="02010609060101010101" pitchFamily="49" charset="-122"/>
              </a:rPr>
              <a:t>我想问问你，你究竟还执行不执行毛主席的革命路线？究竟还要不要高举毛泽东思想的伟大旗帜？毛主席无产阶级专政下的继续革命的理论还算数不算数？                                  </a:t>
            </a:r>
          </a:p>
          <a:p>
            <a:pPr>
              <a:lnSpc>
                <a:spcPct val="125000"/>
              </a:lnSpc>
            </a:pPr>
            <a:r>
              <a:rPr lang="zh-CN" altLang="en-US" sz="1600" b="1">
                <a:solidFill>
                  <a:srgbClr val="960000"/>
                </a:solidFill>
                <a:latin typeface="楷体" panose="02010609060101010101" pitchFamily="49" charset="-122"/>
                <a:ea typeface="楷体" panose="02010609060101010101" pitchFamily="49" charset="-122"/>
              </a:rPr>
              <a:t>                </a:t>
            </a:r>
            <a:endParaRPr lang="zh-CN" altLang="en-US" sz="1600" b="1">
              <a:latin typeface="楷体" panose="02010609060101010101" pitchFamily="49" charset="-122"/>
              <a:ea typeface="楷体" panose="02010609060101010101" pitchFamily="49" charset="-122"/>
            </a:endParaRPr>
          </a:p>
        </p:txBody>
      </p:sp>
      <p:grpSp>
        <p:nvGrpSpPr>
          <p:cNvPr id="50190" name="组合 2"/>
          <p:cNvGrpSpPr>
            <a:grpSpLocks/>
          </p:cNvGrpSpPr>
          <p:nvPr/>
        </p:nvGrpSpPr>
        <p:grpSpPr bwMode="auto">
          <a:xfrm>
            <a:off x="3087362" y="119857"/>
            <a:ext cx="3944938" cy="363538"/>
            <a:chOff x="7775" y="3024"/>
            <a:chExt cx="5579" cy="795"/>
          </a:xfrm>
        </p:grpSpPr>
        <p:sp>
          <p:nvSpPr>
            <p:cNvPr id="50191"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50192" name="文本框 2081"/>
            <p:cNvSpPr txBox="1">
              <a:spLocks noChangeArrowheads="1"/>
            </p:cNvSpPr>
            <p:nvPr/>
          </p:nvSpPr>
          <p:spPr bwMode="auto">
            <a:xfrm>
              <a:off x="7859" y="3024"/>
              <a:ext cx="5492" cy="78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1400" b="1">
                  <a:solidFill>
                    <a:srgbClr val="0000FF"/>
                  </a:solidFill>
                  <a:latin typeface="幼圆" panose="02010509060101010101" pitchFamily="49" charset="-122"/>
                </a:rPr>
                <a:t>2</a:t>
              </a:r>
              <a:r>
                <a:rPr lang="zh-CN" altLang="en-US" sz="1400" b="1">
                  <a:solidFill>
                    <a:srgbClr val="0000FF"/>
                  </a:solidFill>
                  <a:latin typeface="幼圆" panose="02010509060101010101" pitchFamily="49" charset="-122"/>
                </a:rPr>
                <a:t>）解放思想、实事求是思想路线的伟大实践</a:t>
              </a:r>
            </a:p>
          </p:txBody>
        </p:sp>
      </p:grpSp>
      <p:pic>
        <p:nvPicPr>
          <p:cNvPr id="50194" name="图片 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9805134" y="5554133"/>
            <a:ext cx="995363"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93728292"/>
      </p:ext>
    </p:extLst>
  </p:cSld>
  <p:clrMapOvr>
    <a:masterClrMapping/>
  </p:clrMapOvr>
  <p:transition>
    <p:wedg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02" name="文本框 213001"/>
          <p:cNvSpPr txBox="1"/>
          <p:nvPr/>
        </p:nvSpPr>
        <p:spPr>
          <a:xfrm>
            <a:off x="2108201" y="566739"/>
            <a:ext cx="3294063" cy="554037"/>
          </a:xfrm>
          <a:prstGeom prst="rect">
            <a:avLst/>
          </a:prstGeom>
          <a:solidFill>
            <a:srgbClr val="FFCC99"/>
          </a:solidFill>
          <a:ln w="9525">
            <a:noFill/>
          </a:ln>
          <a:effectLst>
            <a:outerShdw dist="35921" dir="2699999" algn="ctr" rotWithShape="0">
              <a:schemeClr val="tx1"/>
            </a:outerShdw>
          </a:effectLst>
        </p:spPr>
        <p:txBody>
          <a:bodyPr>
            <a:spAutoFit/>
          </a:bodyPr>
          <a:lstStyle/>
          <a:p>
            <a:pPr algn="ctr">
              <a:lnSpc>
                <a:spcPct val="125000"/>
              </a:lnSpc>
              <a:spcBef>
                <a:spcPct val="50000"/>
              </a:spcBef>
              <a:buClr>
                <a:schemeClr val="bg1"/>
              </a:buClr>
              <a:defRPr/>
            </a:pPr>
            <a:r>
              <a:rPr lang="zh-CN" altLang="en-US" sz="2400" b="1" noProof="1">
                <a:solidFill>
                  <a:srgbClr val="0000FF"/>
                </a:solidFill>
                <a:effectLst>
                  <a:outerShdw blurRad="38100" dist="38100" dir="2700000">
                    <a:srgbClr val="000000"/>
                  </a:outerShdw>
                </a:effectLst>
                <a:latin typeface="Times New Roman" panose="02020603050405020304" pitchFamily="18" charset="0"/>
                <a:sym typeface="+mn-ea"/>
              </a:rPr>
              <a:t>经济特区杀出一条血路</a:t>
            </a:r>
          </a:p>
        </p:txBody>
      </p:sp>
      <p:pic>
        <p:nvPicPr>
          <p:cNvPr id="51202" name="图片 213002" descr="邓小平1984年说“特区是个窗口”"/>
          <p:cNvPicPr>
            <a:picLocks noChangeAspect="1" noChangeArrowheads="1"/>
          </p:cNvPicPr>
          <p:nvPr/>
        </p:nvPicPr>
        <p:blipFill>
          <a:blip r:embed="rId2">
            <a:extLst>
              <a:ext uri="{28A0092B-C50C-407E-A947-70E740481C1C}">
                <a14:useLocalDpi xmlns:a14="http://schemas.microsoft.com/office/drawing/2010/main" xmlns="" val="0"/>
              </a:ext>
            </a:extLst>
          </a:blip>
          <a:srcRect l="13243" t="1241" r="9390" b="4488"/>
          <a:stretch>
            <a:fillRect/>
          </a:stretch>
        </p:blipFill>
        <p:spPr bwMode="auto">
          <a:xfrm>
            <a:off x="6167438" y="578379"/>
            <a:ext cx="3816350" cy="2322512"/>
          </a:xfrm>
          <a:prstGeom prst="rect">
            <a:avLst/>
          </a:prstGeom>
          <a:noFill/>
          <a:ln w="57150">
            <a:solidFill>
              <a:srgbClr val="003366"/>
            </a:solidFill>
            <a:miter lim="800000"/>
            <a:headEnd/>
            <a:tailEnd/>
          </a:ln>
          <a:extLst>
            <a:ext uri="{909E8E84-426E-40DD-AFC4-6F175D3DCCD1}">
              <a14:hiddenFill xmlns:a14="http://schemas.microsoft.com/office/drawing/2010/main" xmlns="">
                <a:solidFill>
                  <a:srgbClr val="FFFFFF"/>
                </a:solidFill>
              </a14:hiddenFill>
            </a:ext>
          </a:extLst>
        </p:spPr>
      </p:pic>
      <p:sp>
        <p:nvSpPr>
          <p:cNvPr id="51203" name="文本框 213003"/>
          <p:cNvSpPr txBox="1">
            <a:spLocks noChangeArrowheads="1"/>
          </p:cNvSpPr>
          <p:nvPr/>
        </p:nvSpPr>
        <p:spPr bwMode="auto">
          <a:xfrm>
            <a:off x="7032625" y="4625975"/>
            <a:ext cx="2520950" cy="579438"/>
          </a:xfrm>
          <a:prstGeom prst="rect">
            <a:avLst/>
          </a:prstGeom>
          <a:noFill/>
          <a:ln>
            <a:noFill/>
          </a:ln>
          <a:effectLst>
            <a:outerShdw dist="56796" dir="3806097" algn="ctr" rotWithShape="0">
              <a:schemeClr val="tx2"/>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buClr>
                <a:schemeClr val="bg1"/>
              </a:buClr>
            </a:pPr>
            <a:endParaRPr lang="zh-CN" altLang="zh-CN" sz="3200" b="1">
              <a:solidFill>
                <a:srgbClr val="0000FF"/>
              </a:solidFill>
              <a:latin typeface="Times New Roman" panose="02020603050405020304" pitchFamily="18" charset="0"/>
              <a:ea typeface="方正水柱简体" pitchFamily="2" charset="-122"/>
            </a:endParaRPr>
          </a:p>
        </p:txBody>
      </p:sp>
      <p:sp>
        <p:nvSpPr>
          <p:cNvPr id="51204" name="矩形 213006"/>
          <p:cNvSpPr>
            <a:spLocks noChangeArrowheads="1"/>
          </p:cNvSpPr>
          <p:nvPr/>
        </p:nvSpPr>
        <p:spPr bwMode="auto">
          <a:xfrm>
            <a:off x="10500784" y="2211388"/>
            <a:ext cx="755650" cy="4005262"/>
          </a:xfrm>
          <a:prstGeom prst="rect">
            <a:avLst/>
          </a:prstGeom>
          <a:solidFill>
            <a:srgbClr val="66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a:lstStyle>
            <a:lvl1pPr marL="342900" indent="-342900">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gn="just">
              <a:spcBef>
                <a:spcPct val="20000"/>
              </a:spcBef>
            </a:pPr>
            <a:r>
              <a:rPr lang="en-US" altLang="zh-CN" sz="3200" b="1" dirty="0">
                <a:latin typeface="楷体_GB2312" pitchFamily="49" charset="-122"/>
                <a:ea typeface="楷体_GB2312" pitchFamily="49" charset="-122"/>
              </a:rPr>
              <a:t>  </a:t>
            </a:r>
            <a:r>
              <a:rPr lang="zh-CN" altLang="en-US" sz="2400" b="1" dirty="0">
                <a:solidFill>
                  <a:schemeClr val="bg1"/>
                </a:solidFill>
                <a:latin typeface="楷体" panose="02010609060101010101" pitchFamily="49" charset="-122"/>
                <a:ea typeface="楷体" panose="02010609060101010101" pitchFamily="49" charset="-122"/>
              </a:rPr>
              <a:t>特区姓社还是姓资？？？</a:t>
            </a:r>
          </a:p>
        </p:txBody>
      </p:sp>
      <p:sp>
        <p:nvSpPr>
          <p:cNvPr id="51205" name="矩形 213007"/>
          <p:cNvSpPr>
            <a:spLocks noRot="1" noChangeArrowheads="1"/>
          </p:cNvSpPr>
          <p:nvPr/>
        </p:nvSpPr>
        <p:spPr bwMode="auto">
          <a:xfrm>
            <a:off x="1774826" y="2322513"/>
            <a:ext cx="3960813" cy="4464050"/>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pPr>
            <a:r>
              <a:rPr lang="en-US" altLang="zh-CN" sz="2000" b="1">
                <a:ea typeface="宋体" panose="02010600030101010101" pitchFamily="2" charset="-122"/>
              </a:rPr>
              <a:t>  </a:t>
            </a:r>
            <a:r>
              <a:rPr lang="en-US" altLang="zh-CN" sz="2000" b="1">
                <a:latin typeface="楷体" panose="02010609060101010101" pitchFamily="49" charset="-122"/>
                <a:ea typeface="楷体" panose="02010609060101010101" pitchFamily="49" charset="-122"/>
              </a:rPr>
              <a:t> </a:t>
            </a:r>
            <a:r>
              <a:rPr lang="en-US" altLang="zh-CN" sz="1600" b="1">
                <a:latin typeface="楷体" panose="02010609060101010101" pitchFamily="49" charset="-122"/>
                <a:ea typeface="楷体" panose="02010609060101010101" pitchFamily="49" charset="-122"/>
              </a:rPr>
              <a:t>1979</a:t>
            </a:r>
            <a:r>
              <a:rPr lang="zh-CN" altLang="en-US" sz="1600" b="1">
                <a:latin typeface="楷体" panose="02010609060101010101" pitchFamily="49" charset="-122"/>
                <a:ea typeface="楷体" panose="02010609060101010101" pitchFamily="49" charset="-122"/>
              </a:rPr>
              <a:t>年</a:t>
            </a:r>
            <a:r>
              <a:rPr lang="en-US" altLang="zh-CN" sz="1600" b="1">
                <a:latin typeface="楷体" panose="02010609060101010101" pitchFamily="49" charset="-122"/>
                <a:ea typeface="楷体" panose="02010609060101010101" pitchFamily="49" charset="-122"/>
              </a:rPr>
              <a:t>4</a:t>
            </a:r>
            <a:r>
              <a:rPr lang="zh-CN" altLang="en-US" sz="1600" b="1">
                <a:latin typeface="楷体" panose="02010609060101010101" pitchFamily="49" charset="-122"/>
                <a:ea typeface="楷体" panose="02010609060101010101" pitchFamily="49" charset="-122"/>
              </a:rPr>
              <a:t>月，邓小平听完广东省委负责同志的汇报后，说：</a:t>
            </a:r>
          </a:p>
          <a:p>
            <a:pPr>
              <a:lnSpc>
                <a:spcPct val="125000"/>
              </a:lnSpc>
            </a:pPr>
            <a:r>
              <a:rPr lang="zh-CN" altLang="en-US" sz="2000" b="1">
                <a:latin typeface="楷体_GB2312" pitchFamily="49" charset="-122"/>
                <a:ea typeface="楷体_GB2312" pitchFamily="49" charset="-122"/>
              </a:rPr>
              <a:t>   </a:t>
            </a:r>
            <a:r>
              <a:rPr lang="zh-CN" altLang="en-US" sz="2000" b="1">
                <a:solidFill>
                  <a:srgbClr val="FF0000"/>
                </a:solidFill>
                <a:latin typeface="楷体" panose="02010609060101010101" pitchFamily="49" charset="-122"/>
                <a:ea typeface="楷体" panose="02010609060101010101" pitchFamily="49" charset="-122"/>
              </a:rPr>
              <a:t>“对！办一个特区。过去陕甘宁边区就是特区嘛！中央没有钱，你们自己去搞，杀出一条血路来！”</a:t>
            </a:r>
          </a:p>
          <a:p>
            <a:pPr>
              <a:lnSpc>
                <a:spcPct val="125000"/>
              </a:lnSpc>
            </a:pPr>
            <a:r>
              <a:rPr lang="zh-CN" altLang="en-US" sz="2000" b="1">
                <a:latin typeface="楷体_GB2312" pitchFamily="49" charset="-122"/>
                <a:ea typeface="楷体_GB2312" pitchFamily="49" charset="-122"/>
              </a:rPr>
              <a:t>  </a:t>
            </a:r>
            <a:r>
              <a:rPr lang="zh-CN" altLang="en-US" b="1">
                <a:latin typeface="楷体" panose="02010609060101010101" pitchFamily="49" charset="-122"/>
                <a:ea typeface="楷体" panose="02010609060101010101" pitchFamily="49" charset="-122"/>
              </a:rPr>
              <a:t>经充分研究和论证，</a:t>
            </a:r>
            <a:r>
              <a:rPr lang="en-US" altLang="zh-CN" b="1">
                <a:latin typeface="楷体" panose="02010609060101010101" pitchFamily="49" charset="-122"/>
                <a:ea typeface="楷体" panose="02010609060101010101" pitchFamily="49" charset="-122"/>
              </a:rPr>
              <a:t>1980</a:t>
            </a:r>
            <a:r>
              <a:rPr lang="zh-CN" altLang="en-US" b="1">
                <a:latin typeface="楷体" panose="02010609060101010101" pitchFamily="49" charset="-122"/>
                <a:ea typeface="楷体" panose="02010609060101010101" pitchFamily="49" charset="-122"/>
              </a:rPr>
              <a:t>年</a:t>
            </a:r>
            <a:r>
              <a:rPr lang="en-US" altLang="zh-CN" b="1">
                <a:latin typeface="楷体" panose="02010609060101010101" pitchFamily="49" charset="-122"/>
                <a:ea typeface="楷体" panose="02010609060101010101" pitchFamily="49" charset="-122"/>
              </a:rPr>
              <a:t>8 </a:t>
            </a:r>
            <a:r>
              <a:rPr lang="zh-CN" altLang="en-US" b="1">
                <a:latin typeface="楷体" panose="02010609060101010101" pitchFamily="49" charset="-122"/>
                <a:ea typeface="楷体" panose="02010609060101010101" pitchFamily="49" charset="-122"/>
              </a:rPr>
              <a:t>月</a:t>
            </a:r>
            <a:r>
              <a:rPr lang="en-US" altLang="zh-CN" b="1">
                <a:latin typeface="楷体" panose="02010609060101010101" pitchFamily="49" charset="-122"/>
                <a:ea typeface="楷体" panose="02010609060101010101" pitchFamily="49" charset="-122"/>
              </a:rPr>
              <a:t>26</a:t>
            </a:r>
            <a:r>
              <a:rPr lang="zh-CN" altLang="en-US" b="1">
                <a:latin typeface="楷体" panose="02010609060101010101" pitchFamily="49" charset="-122"/>
                <a:ea typeface="楷体" panose="02010609060101010101" pitchFamily="49" charset="-122"/>
              </a:rPr>
              <a:t>日，五届人大常委第十五次会议批准了国务院提出的</a:t>
            </a:r>
            <a:r>
              <a:rPr lang="en-US" altLang="zh-CN" b="1">
                <a:latin typeface="楷体" panose="02010609060101010101" pitchFamily="49" charset="-122"/>
                <a:ea typeface="楷体" panose="02010609060101010101" pitchFamily="49" charset="-122"/>
              </a:rPr>
              <a:t>《</a:t>
            </a:r>
            <a:r>
              <a:rPr lang="zh-CN" altLang="en-US" b="1">
                <a:latin typeface="楷体" panose="02010609060101010101" pitchFamily="49" charset="-122"/>
                <a:ea typeface="楷体" panose="02010609060101010101" pitchFamily="49" charset="-122"/>
              </a:rPr>
              <a:t>广东省经济特区条例</a:t>
            </a:r>
            <a:r>
              <a:rPr lang="en-US" altLang="zh-CN" b="1">
                <a:latin typeface="楷体" panose="02010609060101010101" pitchFamily="49" charset="-122"/>
                <a:ea typeface="楷体" panose="02010609060101010101" pitchFamily="49" charset="-122"/>
              </a:rPr>
              <a:t>》</a:t>
            </a:r>
            <a:r>
              <a:rPr lang="zh-CN" altLang="en-US" b="1">
                <a:latin typeface="楷体" panose="02010609060101010101" pitchFamily="49" charset="-122"/>
                <a:ea typeface="楷体" panose="02010609060101010101" pitchFamily="49" charset="-122"/>
              </a:rPr>
              <a:t>，宣布建立深圳、珠海、汕头三个经济特区。总设计师的设想变成了现实。</a:t>
            </a:r>
          </a:p>
        </p:txBody>
      </p:sp>
      <p:pic>
        <p:nvPicPr>
          <p:cNvPr id="51206" name="图片 213009" descr="W020100927343541061469"/>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86539" y="3643313"/>
            <a:ext cx="3240087" cy="306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07" name="矩形 213010"/>
          <p:cNvSpPr>
            <a:spLocks noChangeArrowheads="1" noChangeShapeType="1" noTextEdit="1"/>
          </p:cNvSpPr>
          <p:nvPr/>
        </p:nvSpPr>
        <p:spPr bwMode="auto">
          <a:xfrm>
            <a:off x="5880100" y="3473450"/>
            <a:ext cx="3657600" cy="700088"/>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dirty="0">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杀出一条血路来！</a:t>
            </a:r>
          </a:p>
        </p:txBody>
      </p:sp>
      <p:grpSp>
        <p:nvGrpSpPr>
          <p:cNvPr id="51212" name="组合 2"/>
          <p:cNvGrpSpPr>
            <a:grpSpLocks/>
          </p:cNvGrpSpPr>
          <p:nvPr/>
        </p:nvGrpSpPr>
        <p:grpSpPr bwMode="auto">
          <a:xfrm>
            <a:off x="1460500" y="-11113"/>
            <a:ext cx="3944938" cy="363538"/>
            <a:chOff x="7775" y="3024"/>
            <a:chExt cx="5579" cy="795"/>
          </a:xfrm>
        </p:grpSpPr>
        <p:sp>
          <p:nvSpPr>
            <p:cNvPr id="51213"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51214" name="文本框 2081"/>
            <p:cNvSpPr txBox="1">
              <a:spLocks noChangeArrowheads="1"/>
            </p:cNvSpPr>
            <p:nvPr/>
          </p:nvSpPr>
          <p:spPr bwMode="auto">
            <a:xfrm>
              <a:off x="7859" y="3024"/>
              <a:ext cx="5492" cy="78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1400" b="1">
                  <a:solidFill>
                    <a:srgbClr val="0000FF"/>
                  </a:solidFill>
                  <a:latin typeface="幼圆" panose="02010509060101010101" pitchFamily="49" charset="-122"/>
                </a:rPr>
                <a:t>2</a:t>
              </a:r>
              <a:r>
                <a:rPr lang="zh-CN" altLang="en-US" sz="1400" b="1">
                  <a:solidFill>
                    <a:srgbClr val="0000FF"/>
                  </a:solidFill>
                  <a:latin typeface="幼圆" panose="02010509060101010101" pitchFamily="49" charset="-122"/>
                </a:rPr>
                <a:t>）解放思想、实事求是思想路线的伟大实践</a:t>
              </a:r>
            </a:p>
          </p:txBody>
        </p:sp>
      </p:grpSp>
    </p:spTree>
    <p:extLst>
      <p:ext uri="{BB962C8B-B14F-4D97-AF65-F5344CB8AC3E}">
        <p14:creationId xmlns:p14="http://schemas.microsoft.com/office/powerpoint/2010/main" xmlns="" val="991231785"/>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07">
                                            <p:txEl>
                                              <p:pRg st="0" end="0"/>
                                            </p:txEl>
                                          </p:spTgt>
                                        </p:tgtEl>
                                        <p:attrNameLst>
                                          <p:attrName>style.visibility</p:attrName>
                                        </p:attrNameLst>
                                      </p:cBhvr>
                                      <p:to>
                                        <p:strVal val="visible"/>
                                      </p:to>
                                    </p:set>
                                    <p:anim calcmode="lin" valueType="num">
                                      <p:cBhvr additive="base">
                                        <p:cTn id="7" dur="500" fill="hold"/>
                                        <p:tgtEl>
                                          <p:spTgt spid="512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图片 210947" descr="外资企业法"/>
          <p:cNvPicPr>
            <a:picLocks noChangeAspect="1" noChangeArrowheads="1"/>
          </p:cNvPicPr>
          <p:nvPr/>
        </p:nvPicPr>
        <p:blipFill>
          <a:blip r:embed="rId2">
            <a:lum contrast="24000"/>
            <a:extLst>
              <a:ext uri="{28A0092B-C50C-407E-A947-70E740481C1C}">
                <a14:useLocalDpi xmlns:a14="http://schemas.microsoft.com/office/drawing/2010/main" xmlns="" val="0"/>
              </a:ext>
            </a:extLst>
          </a:blip>
          <a:srcRect r="12158" b="12193"/>
          <a:stretch>
            <a:fillRect/>
          </a:stretch>
        </p:blipFill>
        <p:spPr bwMode="auto">
          <a:xfrm>
            <a:off x="1926298" y="1882096"/>
            <a:ext cx="3760787" cy="2047875"/>
          </a:xfrm>
          <a:prstGeom prst="rect">
            <a:avLst/>
          </a:prstGeom>
          <a:solidFill>
            <a:srgbClr val="808000"/>
          </a:solidFill>
          <a:ln w="76200" cmpd="tri">
            <a:solidFill>
              <a:srgbClr val="808000"/>
            </a:solidFill>
            <a:miter lim="800000"/>
            <a:headEnd/>
            <a:tailEnd/>
          </a:ln>
        </p:spPr>
      </p:pic>
      <p:sp>
        <p:nvSpPr>
          <p:cNvPr id="52226" name="矩形 210948"/>
          <p:cNvSpPr>
            <a:spLocks noChangeArrowheads="1"/>
          </p:cNvSpPr>
          <p:nvPr/>
        </p:nvSpPr>
        <p:spPr bwMode="auto">
          <a:xfrm>
            <a:off x="2530475" y="519114"/>
            <a:ext cx="1962150" cy="574675"/>
          </a:xfrm>
          <a:prstGeom prst="rect">
            <a:avLst/>
          </a:prstGeom>
          <a:solidFill>
            <a:srgbClr val="DCF0E2"/>
          </a:solidFill>
          <a:ln w="9525">
            <a:solidFill>
              <a:srgbClr val="FF0066"/>
            </a:solidFill>
            <a:miter lim="800000"/>
            <a:headEnd/>
            <a:tailEnd/>
          </a:ln>
        </p:spPr>
        <p:txBody>
          <a:bodyPr anchor="ctr"/>
          <a:lstStyle/>
          <a:p>
            <a:r>
              <a:rPr lang="zh-CN" altLang="en-US" sz="2400" b="1">
                <a:solidFill>
                  <a:srgbClr val="0000FF"/>
                </a:solidFill>
                <a:latin typeface="幼圆" panose="02010509060101010101" pitchFamily="49" charset="-122"/>
              </a:rPr>
              <a:t>引 进 外 资</a:t>
            </a:r>
          </a:p>
        </p:txBody>
      </p:sp>
      <p:sp>
        <p:nvSpPr>
          <p:cNvPr id="52227" name="矩形 210949"/>
          <p:cNvSpPr>
            <a:spLocks noChangeArrowheads="1"/>
          </p:cNvSpPr>
          <p:nvPr/>
        </p:nvSpPr>
        <p:spPr bwMode="auto">
          <a:xfrm>
            <a:off x="644126" y="1819124"/>
            <a:ext cx="755650" cy="3744913"/>
          </a:xfrm>
          <a:prstGeom prst="rect">
            <a:avLst/>
          </a:prstGeom>
          <a:solidFill>
            <a:srgbClr val="66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a:lstStyle>
            <a:lvl1pPr marL="342900" indent="-342900">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gn="just">
              <a:spcBef>
                <a:spcPct val="20000"/>
              </a:spcBef>
            </a:pPr>
            <a:r>
              <a:rPr lang="en-US" altLang="zh-CN" sz="3200" b="1">
                <a:latin typeface="楷体_GB2312" pitchFamily="49" charset="-122"/>
                <a:ea typeface="楷体_GB2312" pitchFamily="49" charset="-122"/>
              </a:rPr>
              <a:t> </a:t>
            </a:r>
            <a:r>
              <a:rPr lang="zh-CN" altLang="en-US" sz="2800" b="1">
                <a:solidFill>
                  <a:schemeClr val="bg1"/>
                </a:solidFill>
                <a:latin typeface="华文行楷" panose="02010800040101010101" pitchFamily="2" charset="-122"/>
                <a:ea typeface="华文行楷" panose="02010800040101010101" pitchFamily="2" charset="-122"/>
              </a:rPr>
              <a:t>反对洋奴哲学？？？</a:t>
            </a:r>
          </a:p>
        </p:txBody>
      </p:sp>
      <p:sp>
        <p:nvSpPr>
          <p:cNvPr id="52228" name="矩形 210953"/>
          <p:cNvSpPr>
            <a:spLocks noRot="1" noChangeArrowheads="1"/>
          </p:cNvSpPr>
          <p:nvPr/>
        </p:nvSpPr>
        <p:spPr bwMode="auto">
          <a:xfrm>
            <a:off x="1519897" y="4282395"/>
            <a:ext cx="4464050" cy="2089150"/>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spcBef>
                <a:spcPct val="20000"/>
              </a:spcBef>
            </a:pPr>
            <a:r>
              <a:rPr lang="en-US" altLang="zh-CN" b="1" dirty="0">
                <a:ea typeface="宋体" panose="02010600030101010101" pitchFamily="2" charset="-122"/>
              </a:rPr>
              <a:t>  </a:t>
            </a:r>
            <a:r>
              <a:rPr lang="zh-CN" altLang="en-US" b="1" dirty="0">
                <a:solidFill>
                  <a:srgbClr val="CC0000"/>
                </a:solidFill>
                <a:latin typeface="幼圆" panose="02010509060101010101" pitchFamily="49" charset="-122"/>
              </a:rPr>
              <a:t>风庆轮事件：</a:t>
            </a:r>
            <a:r>
              <a:rPr lang="zh-CN" altLang="en-US" b="1" dirty="0">
                <a:latin typeface="楷体" panose="02010609060101010101" pitchFamily="49" charset="-122"/>
                <a:ea typeface="楷体" panose="02010609060101010101" pitchFamily="49" charset="-122"/>
              </a:rPr>
              <a:t>文革期间江青等人反对和诬陷周恩来、邓小平制造的一起事端</a:t>
            </a:r>
            <a:r>
              <a:rPr lang="zh-CN" altLang="en-US" b="1" dirty="0" smtClean="0">
                <a:latin typeface="楷体" panose="02010609060101010101" pitchFamily="49" charset="-122"/>
                <a:ea typeface="楷体" panose="02010609060101010101" pitchFamily="49" charset="-122"/>
              </a:rPr>
              <a:t>。</a:t>
            </a:r>
            <a:endParaRPr lang="en-US" altLang="zh-CN" b="1" dirty="0" smtClean="0">
              <a:latin typeface="楷体" panose="02010609060101010101" pitchFamily="49" charset="-122"/>
              <a:ea typeface="楷体" panose="02010609060101010101" pitchFamily="49" charset="-122"/>
            </a:endParaRPr>
          </a:p>
          <a:p>
            <a:pPr>
              <a:lnSpc>
                <a:spcPct val="125000"/>
              </a:lnSpc>
              <a:spcBef>
                <a:spcPct val="20000"/>
              </a:spcBef>
            </a:pPr>
            <a:r>
              <a:rPr lang="en-US" altLang="zh-CN" b="1" dirty="0" smtClean="0">
                <a:latin typeface="楷体" panose="02010609060101010101" pitchFamily="49" charset="-122"/>
                <a:ea typeface="楷体" panose="02010609060101010101" pitchFamily="49" charset="-122"/>
              </a:rPr>
              <a:t>1974</a:t>
            </a:r>
            <a:r>
              <a:rPr lang="zh-CN" altLang="en-US" b="1" dirty="0">
                <a:latin typeface="楷体" panose="02010609060101010101" pitchFamily="49" charset="-122"/>
                <a:ea typeface="楷体" panose="02010609060101010101" pitchFamily="49" charset="-122"/>
              </a:rPr>
              <a:t>年，围绕中国制造的万吨游轮风庆号远航欧洲的一些具体看法，江青等人把矛头指向周恩来和邓小平，污之为“崇洋媚外”、“卖国主义”、“洋奴哲学”。</a:t>
            </a:r>
          </a:p>
        </p:txBody>
      </p:sp>
      <p:pic>
        <p:nvPicPr>
          <p:cNvPr id="52229" name="图片 210955" descr="MP00010978"/>
          <p:cNvPicPr>
            <a:picLocks noChangeAspect="1" noChangeArrowheads="1"/>
          </p:cNvPicPr>
          <p:nvPr/>
        </p:nvPicPr>
        <p:blipFill>
          <a:blip r:embed="rId3" cstate="print">
            <a:extLst>
              <a:ext uri="{28A0092B-C50C-407E-A947-70E740481C1C}">
                <a14:useLocalDpi xmlns:a14="http://schemas.microsoft.com/office/drawing/2010/main" xmlns="" val="0"/>
              </a:ext>
            </a:extLst>
          </a:blip>
          <a:srcRect t="5800" b="7521"/>
          <a:stretch>
            <a:fillRect/>
          </a:stretch>
        </p:blipFill>
        <p:spPr bwMode="auto">
          <a:xfrm>
            <a:off x="8431342" y="4423153"/>
            <a:ext cx="3327400" cy="215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30" name="图片 210957" descr="2009050109444818"/>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577923">
            <a:off x="6642101" y="625477"/>
            <a:ext cx="3001963" cy="225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31" name="矩形 210958"/>
          <p:cNvSpPr>
            <a:spLocks noRot="1" noChangeArrowheads="1"/>
          </p:cNvSpPr>
          <p:nvPr/>
        </p:nvSpPr>
        <p:spPr bwMode="auto">
          <a:xfrm>
            <a:off x="8219148" y="2889629"/>
            <a:ext cx="3673475" cy="1368425"/>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0000"/>
              </a:lnSpc>
              <a:spcBef>
                <a:spcPct val="20000"/>
              </a:spcBef>
            </a:pPr>
            <a:r>
              <a:rPr lang="en-US" altLang="zh-CN" b="1" dirty="0">
                <a:latin typeface="华文行楷" panose="02010800040101010101" pitchFamily="2" charset="-122"/>
                <a:ea typeface="华文行楷" panose="02010800040101010101" pitchFamily="2" charset="-122"/>
              </a:rPr>
              <a:t>    </a:t>
            </a:r>
            <a:r>
              <a:rPr lang="zh-CN" altLang="en-US" b="1" dirty="0">
                <a:solidFill>
                  <a:srgbClr val="CC0000"/>
                </a:solidFill>
                <a:latin typeface="幼圆" panose="02010509060101010101" pitchFamily="49" charset="-122"/>
              </a:rPr>
              <a:t>蜗牛事件：</a:t>
            </a:r>
            <a:r>
              <a:rPr lang="zh-CN" altLang="en-US" b="1" dirty="0">
                <a:latin typeface="楷体" panose="02010609060101010101" pitchFamily="49" charset="-122"/>
                <a:ea typeface="楷体" panose="02010609060101010101" pitchFamily="49" charset="-122"/>
              </a:rPr>
              <a:t>文革期间，四机部在和美国康宁公司关于彩电显像管引进谈判中，接受一玻璃蜗牛礼品，引出事端。</a:t>
            </a:r>
          </a:p>
        </p:txBody>
      </p:sp>
      <p:sp>
        <p:nvSpPr>
          <p:cNvPr id="52232" name="矩形 210960"/>
          <p:cNvSpPr>
            <a:spLocks noChangeArrowheads="1" noChangeShapeType="1" noTextEdit="1"/>
          </p:cNvSpPr>
          <p:nvPr/>
        </p:nvSpPr>
        <p:spPr bwMode="auto">
          <a:xfrm>
            <a:off x="5895577" y="4303563"/>
            <a:ext cx="2874963" cy="700087"/>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dirty="0">
                <a:gradFill rotWithShape="0">
                  <a:gsLst>
                    <a:gs pos="0">
                      <a:srgbClr val="FFE701"/>
                    </a:gs>
                    <a:gs pos="100000">
                      <a:srgbClr val="FE3E02"/>
                    </a:gs>
                  </a:gsLst>
                  <a:lin ang="5400000" scaled="1"/>
                </a:gradFill>
                <a:latin typeface="宋体" panose="02010600030101010101" pitchFamily="2" charset="-122"/>
                <a:ea typeface="宋体" panose="02010600030101010101" pitchFamily="2" charset="-122"/>
              </a:rPr>
              <a:t>中国人为此晚看</a:t>
            </a:r>
            <a:r>
              <a:rPr lang="en-US" altLang="zh-CN" sz="3600" dirty="0">
                <a:gradFill rotWithShape="0">
                  <a:gsLst>
                    <a:gs pos="0">
                      <a:srgbClr val="FFE701"/>
                    </a:gs>
                    <a:gs pos="100000">
                      <a:srgbClr val="FE3E02"/>
                    </a:gs>
                  </a:gsLst>
                  <a:lin ang="5400000" scaled="1"/>
                </a:gradFill>
                <a:latin typeface="宋体" panose="02010600030101010101" pitchFamily="2" charset="-122"/>
                <a:ea typeface="宋体" panose="02010600030101010101" pitchFamily="2" charset="-122"/>
              </a:rPr>
              <a:t>5</a:t>
            </a:r>
            <a:r>
              <a:rPr lang="zh-CN" altLang="en-US" sz="3600" dirty="0">
                <a:gradFill rotWithShape="0">
                  <a:gsLst>
                    <a:gs pos="0">
                      <a:srgbClr val="FFE701"/>
                    </a:gs>
                    <a:gs pos="100000">
                      <a:srgbClr val="FE3E02"/>
                    </a:gs>
                  </a:gsLst>
                  <a:lin ang="5400000" scaled="1"/>
                </a:gradFill>
                <a:latin typeface="宋体" panose="02010600030101010101" pitchFamily="2" charset="-122"/>
                <a:ea typeface="宋体" panose="02010600030101010101" pitchFamily="2" charset="-122"/>
              </a:rPr>
              <a:t>年彩电 </a:t>
            </a:r>
          </a:p>
        </p:txBody>
      </p:sp>
      <p:grpSp>
        <p:nvGrpSpPr>
          <p:cNvPr id="52237" name="组合 2"/>
          <p:cNvGrpSpPr>
            <a:grpSpLocks/>
          </p:cNvGrpSpPr>
          <p:nvPr/>
        </p:nvGrpSpPr>
        <p:grpSpPr bwMode="auto">
          <a:xfrm>
            <a:off x="3382434" y="0"/>
            <a:ext cx="3944938" cy="363538"/>
            <a:chOff x="7775" y="3024"/>
            <a:chExt cx="5579" cy="795"/>
          </a:xfrm>
        </p:grpSpPr>
        <p:sp>
          <p:nvSpPr>
            <p:cNvPr id="52238"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52239" name="文本框 2081"/>
            <p:cNvSpPr txBox="1">
              <a:spLocks noChangeArrowheads="1"/>
            </p:cNvSpPr>
            <p:nvPr/>
          </p:nvSpPr>
          <p:spPr bwMode="auto">
            <a:xfrm>
              <a:off x="7859" y="3024"/>
              <a:ext cx="5492" cy="78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1400" b="1">
                  <a:solidFill>
                    <a:srgbClr val="0000FF"/>
                  </a:solidFill>
                  <a:latin typeface="幼圆" panose="02010509060101010101" pitchFamily="49" charset="-122"/>
                </a:rPr>
                <a:t>2</a:t>
              </a:r>
              <a:r>
                <a:rPr lang="zh-CN" altLang="en-US" sz="1400" b="1">
                  <a:solidFill>
                    <a:srgbClr val="0000FF"/>
                  </a:solidFill>
                  <a:latin typeface="幼圆" panose="02010509060101010101" pitchFamily="49" charset="-122"/>
                </a:rPr>
                <a:t>）解放思想、实事求是思想路线的伟大实践</a:t>
              </a:r>
            </a:p>
          </p:txBody>
        </p:sp>
      </p:grpSp>
    </p:spTree>
    <p:extLst>
      <p:ext uri="{BB962C8B-B14F-4D97-AF65-F5344CB8AC3E}">
        <p14:creationId xmlns:p14="http://schemas.microsoft.com/office/powerpoint/2010/main" xmlns="" val="357796088"/>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232">
                                            <p:txEl>
                                              <p:pRg st="0" end="0"/>
                                            </p:txEl>
                                          </p:spTgt>
                                        </p:tgtEl>
                                        <p:attrNameLst>
                                          <p:attrName>style.visibility</p:attrName>
                                        </p:attrNameLst>
                                      </p:cBhvr>
                                      <p:to>
                                        <p:strVal val="visible"/>
                                      </p:to>
                                    </p:set>
                                    <p:anim calcmode="lin" valueType="num">
                                      <p:cBhvr additive="base">
                                        <p:cTn id="7" dur="500" fill="hold"/>
                                        <p:tgtEl>
                                          <p:spTgt spid="522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29" name="矩形 2051">
            <a:extLst>
              <a:ext uri="{FF2B5EF4-FFF2-40B4-BE49-F238E27FC236}">
                <a16:creationId xmlns="" xmlns:a16="http://schemas.microsoft.com/office/drawing/2014/main" id="{61A104C0-A831-4F7A-9073-E890CFEBC24C}"/>
              </a:ext>
            </a:extLst>
          </p:cNvPr>
          <p:cNvSpPr/>
          <p:nvPr/>
        </p:nvSpPr>
        <p:spPr>
          <a:xfrm>
            <a:off x="1919289" y="346075"/>
            <a:ext cx="4549775" cy="556884"/>
          </a:xfrm>
          <a:prstGeom prst="rect">
            <a:avLst/>
          </a:prstGeom>
          <a:solidFill>
            <a:srgbClr val="CCECFF"/>
          </a:solidFill>
          <a:ln w="38100">
            <a:noFill/>
          </a:ln>
        </p:spPr>
        <p:txBody>
          <a:bodyPr>
            <a:spAutoFit/>
          </a:bodyPr>
          <a:lstStyle/>
          <a:p>
            <a:pPr>
              <a:lnSpc>
                <a:spcPct val="125000"/>
              </a:lnSpc>
              <a:defRPr/>
            </a:pPr>
            <a:r>
              <a:rPr lang="zh-CN" altLang="en-US" sz="28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邓小平理论的形成条件 </a:t>
            </a:r>
          </a:p>
        </p:txBody>
      </p:sp>
      <p:sp>
        <p:nvSpPr>
          <p:cNvPr id="48130" name="矩形 495629">
            <a:extLst>
              <a:ext uri="{FF2B5EF4-FFF2-40B4-BE49-F238E27FC236}">
                <a16:creationId xmlns="" xmlns:a16="http://schemas.microsoft.com/office/drawing/2014/main" id="{6BA9F9D5-6B5C-43E8-9EFF-F5D12404FF02}"/>
              </a:ext>
            </a:extLst>
          </p:cNvPr>
          <p:cNvSpPr>
            <a:spLocks noChangeArrowheads="1"/>
          </p:cNvSpPr>
          <p:nvPr/>
        </p:nvSpPr>
        <p:spPr bwMode="auto">
          <a:xfrm>
            <a:off x="5784851" y="1208088"/>
            <a:ext cx="91884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a:solidFill>
                  <a:srgbClr val="990000"/>
                </a:solidFill>
              </a:rPr>
              <a:t>P87-90</a:t>
            </a:r>
          </a:p>
        </p:txBody>
      </p:sp>
      <p:pic>
        <p:nvPicPr>
          <p:cNvPr id="48135" name="图片 883789" descr="13929385714499">
            <a:extLst>
              <a:ext uri="{FF2B5EF4-FFF2-40B4-BE49-F238E27FC236}">
                <a16:creationId xmlns="" xmlns:a16="http://schemas.microsoft.com/office/drawing/2014/main" id="{E49AEDEB-B64A-48CD-A14B-45F688843DE1}"/>
              </a:ext>
            </a:extLst>
          </p:cNvPr>
          <p:cNvPicPr>
            <a:picLocks noChangeAspect="1" noChangeArrowheads="1"/>
          </p:cNvPicPr>
          <p:nvPr/>
        </p:nvPicPr>
        <p:blipFill>
          <a:blip r:embed="rId2">
            <a:clrChange>
              <a:clrFrom>
                <a:srgbClr val="ECF2CC"/>
              </a:clrFrom>
              <a:clrTo>
                <a:srgbClr val="ECF2CC">
                  <a:alpha val="0"/>
                </a:srgbClr>
              </a:clrTo>
            </a:clrChange>
            <a:extLst>
              <a:ext uri="{28A0092B-C50C-407E-A947-70E740481C1C}">
                <a14:useLocalDpi xmlns:a14="http://schemas.microsoft.com/office/drawing/2010/main" xmlns="" val="0"/>
              </a:ext>
            </a:extLst>
          </a:blip>
          <a:srcRect/>
          <a:stretch>
            <a:fillRect/>
          </a:stretch>
        </p:blipFill>
        <p:spPr bwMode="auto">
          <a:xfrm>
            <a:off x="7175500" y="95251"/>
            <a:ext cx="2228850" cy="291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6" name="圆角矩形 6">
            <a:extLst>
              <a:ext uri="{FF2B5EF4-FFF2-40B4-BE49-F238E27FC236}">
                <a16:creationId xmlns="" xmlns:a16="http://schemas.microsoft.com/office/drawing/2014/main" id="{A2DFAE96-E447-4E3D-AAF3-25071782CF25}"/>
              </a:ext>
            </a:extLst>
          </p:cNvPr>
          <p:cNvSpPr>
            <a:spLocks noChangeArrowheads="1"/>
          </p:cNvSpPr>
          <p:nvPr/>
        </p:nvSpPr>
        <p:spPr bwMode="auto">
          <a:xfrm>
            <a:off x="1620634" y="1929541"/>
            <a:ext cx="3778250" cy="4449762"/>
          </a:xfrm>
          <a:prstGeom prst="roundRect">
            <a:avLst>
              <a:gd name="adj" fmla="val 16667"/>
            </a:avLst>
          </a:prstGeom>
          <a:solidFill>
            <a:srgbClr val="FFFFCC"/>
          </a:solidFill>
          <a:ln w="28575">
            <a:solidFill>
              <a:srgbClr val="FF00FF"/>
            </a:solidFill>
            <a:round/>
            <a:headEnd/>
            <a:tailEnd/>
          </a:ln>
        </p:spPr>
        <p:txBody>
          <a:bodyPr/>
          <a:lstStyle/>
          <a:p>
            <a:pPr>
              <a:lnSpc>
                <a:spcPct val="125000"/>
              </a:lnSpc>
            </a:pPr>
            <a:r>
              <a:rPr lang="en-US" altLang="zh-CN" b="1">
                <a:solidFill>
                  <a:srgbClr val="0000FF"/>
                </a:solidFill>
                <a:latin typeface="楷体" panose="02010609060101010101" pitchFamily="49" charset="-122"/>
                <a:ea typeface="楷体" panose="02010609060101010101" pitchFamily="49" charset="-122"/>
              </a:rPr>
              <a:t>  </a:t>
            </a: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邓小平理论是在 </a:t>
            </a:r>
            <a:r>
              <a:rPr lang="en-US" altLang="zh-CN" sz="2000" b="1">
                <a:solidFill>
                  <a:schemeClr val="accent2"/>
                </a:solidFill>
                <a:latin typeface="楷体" panose="02010609060101010101" pitchFamily="49" charset="-122"/>
                <a:ea typeface="楷体" panose="02010609060101010101" pitchFamily="49" charset="-122"/>
              </a:rPr>
              <a:t>-</a:t>
            </a:r>
          </a:p>
          <a:p>
            <a:pPr>
              <a:lnSpc>
                <a:spcPct val="125000"/>
              </a:lnSpc>
            </a:pPr>
            <a:r>
              <a:rPr lang="en-US" altLang="zh-CN" sz="2000" b="1">
                <a:solidFill>
                  <a:schemeClr val="accent2"/>
                </a:solidFill>
                <a:latin typeface="楷体" panose="02010609060101010101" pitchFamily="49" charset="-122"/>
                <a:ea typeface="楷体" panose="02010609060101010101" pitchFamily="49" charset="-122"/>
              </a:rPr>
              <a:t>  - </a:t>
            </a:r>
            <a:r>
              <a:rPr lang="zh-CN" altLang="en-US" sz="2000" b="1">
                <a:solidFill>
                  <a:srgbClr val="C00000"/>
                </a:solidFill>
                <a:latin typeface="楷体" panose="02010609060101010101" pitchFamily="49" charset="-122"/>
                <a:ea typeface="楷体" panose="02010609060101010101" pitchFamily="49" charset="-122"/>
              </a:rPr>
              <a:t>和平与发展</a:t>
            </a:r>
            <a:r>
              <a:rPr lang="zh-CN" altLang="en-US" sz="2000" b="1">
                <a:solidFill>
                  <a:schemeClr val="accent2"/>
                </a:solidFill>
                <a:latin typeface="楷体" panose="02010609060101010101" pitchFamily="49" charset="-122"/>
                <a:ea typeface="楷体" panose="02010609060101010101" pitchFamily="49" charset="-122"/>
              </a:rPr>
              <a:t>成为时代主题的历史条件下，</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总结我国社会主义胜利和挫折的</a:t>
            </a:r>
            <a:r>
              <a:rPr lang="zh-CN" altLang="en-US" sz="2000" b="1">
                <a:solidFill>
                  <a:srgbClr val="C00000"/>
                </a:solidFill>
                <a:latin typeface="楷体" panose="02010609060101010101" pitchFamily="49" charset="-122"/>
                <a:ea typeface="楷体" panose="02010609060101010101" pitchFamily="49" charset="-122"/>
              </a:rPr>
              <a:t>历史经验</a:t>
            </a:r>
            <a:r>
              <a:rPr lang="zh-CN" altLang="en-US" sz="2000" b="1">
                <a:solidFill>
                  <a:schemeClr val="accent2"/>
                </a:solidFill>
                <a:latin typeface="楷体" panose="02010609060101010101" pitchFamily="49" charset="-122"/>
                <a:ea typeface="楷体" panose="02010609060101010101" pitchFamily="49" charset="-122"/>
              </a:rPr>
              <a:t>并借鉴其他社会主义国家</a:t>
            </a:r>
            <a:r>
              <a:rPr lang="zh-CN" altLang="en-US" sz="2000" b="1">
                <a:solidFill>
                  <a:srgbClr val="C00000"/>
                </a:solidFill>
                <a:latin typeface="楷体" panose="02010609060101010101" pitchFamily="49" charset="-122"/>
                <a:ea typeface="楷体" panose="02010609060101010101" pitchFamily="49" charset="-122"/>
              </a:rPr>
              <a:t>兴衰成败历史经验</a:t>
            </a:r>
            <a:r>
              <a:rPr lang="zh-CN" altLang="en-US" sz="2000" b="1">
                <a:solidFill>
                  <a:schemeClr val="accent2"/>
                </a:solidFill>
                <a:latin typeface="楷体" panose="02010609060101010101" pitchFamily="49" charset="-122"/>
                <a:ea typeface="楷体" panose="02010609060101010101" pitchFamily="49" charset="-122"/>
              </a:rPr>
              <a:t>的基础上，</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我国改革开放和现代化建设的实践中，</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rPr>
              <a:t>  逐步形成和发展起来的。</a:t>
            </a:r>
            <a:endParaRPr lang="zh-CN" altLang="en-US" sz="2000" b="1">
              <a:solidFill>
                <a:srgbClr val="0000FF"/>
              </a:solidFill>
              <a:latin typeface="楷体" panose="02010609060101010101" pitchFamily="49" charset="-122"/>
              <a:ea typeface="楷体" panose="02010609060101010101" pitchFamily="49" charset="-122"/>
            </a:endParaRPr>
          </a:p>
        </p:txBody>
      </p:sp>
      <p:grpSp>
        <p:nvGrpSpPr>
          <p:cNvPr id="48137" name="组合 2053">
            <a:extLst>
              <a:ext uri="{FF2B5EF4-FFF2-40B4-BE49-F238E27FC236}">
                <a16:creationId xmlns="" xmlns:a16="http://schemas.microsoft.com/office/drawing/2014/main" id="{693019A1-7A65-4351-97EF-94B9BE428C8C}"/>
              </a:ext>
            </a:extLst>
          </p:cNvPr>
          <p:cNvGrpSpPr>
            <a:grpSpLocks/>
          </p:cNvGrpSpPr>
          <p:nvPr/>
        </p:nvGrpSpPr>
        <p:grpSpPr bwMode="auto">
          <a:xfrm>
            <a:off x="5708651" y="3095625"/>
            <a:ext cx="4244975" cy="858838"/>
            <a:chOff x="1338" y="1109"/>
            <a:chExt cx="3696" cy="392"/>
          </a:xfrm>
        </p:grpSpPr>
        <p:sp>
          <p:nvSpPr>
            <p:cNvPr id="48138" name="圆角矩形 2054">
              <a:extLst>
                <a:ext uri="{FF2B5EF4-FFF2-40B4-BE49-F238E27FC236}">
                  <a16:creationId xmlns="" xmlns:a16="http://schemas.microsoft.com/office/drawing/2014/main" id="{43778F57-49CA-470F-98A8-446440958C78}"/>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48139" name="文本框 2055">
              <a:extLst>
                <a:ext uri="{FF2B5EF4-FFF2-40B4-BE49-F238E27FC236}">
                  <a16:creationId xmlns="" xmlns:a16="http://schemas.microsoft.com/office/drawing/2014/main" id="{D947E198-DC73-432C-80C2-18CBFCFAB3D8}"/>
                </a:ext>
              </a:extLst>
            </p:cNvPr>
            <p:cNvSpPr txBox="1">
              <a:spLocks noChangeArrowheads="1"/>
            </p:cNvSpPr>
            <p:nvPr/>
          </p:nvSpPr>
          <p:spPr bwMode="auto">
            <a:xfrm>
              <a:off x="1441" y="1122"/>
              <a:ext cx="3549" cy="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2400" b="1">
                  <a:solidFill>
                    <a:schemeClr val="bg1"/>
                  </a:solidFill>
                  <a:latin typeface="楷体" panose="02010609060101010101" pitchFamily="49" charset="-122"/>
                  <a:ea typeface="楷体" panose="02010609060101010101" pitchFamily="49" charset="-122"/>
                </a:rPr>
                <a:t>1 </a:t>
              </a:r>
              <a:r>
                <a:rPr lang="zh-CN" altLang="en-US" sz="2400" b="1">
                  <a:solidFill>
                    <a:schemeClr val="bg1"/>
                  </a:solidFill>
                  <a:latin typeface="楷体" panose="02010609060101010101" pitchFamily="49" charset="-122"/>
                  <a:ea typeface="楷体" panose="02010609060101010101" pitchFamily="49" charset="-122"/>
                </a:rPr>
                <a:t>时代背景：</a:t>
              </a:r>
            </a:p>
            <a:p>
              <a:r>
                <a:rPr lang="zh-CN" altLang="en-US" sz="2400" b="1">
                  <a:solidFill>
                    <a:schemeClr val="bg1"/>
                  </a:solidFill>
                  <a:latin typeface="楷体" panose="02010609060101010101" pitchFamily="49" charset="-122"/>
                  <a:ea typeface="楷体" panose="02010609060101010101" pitchFamily="49" charset="-122"/>
                </a:rPr>
                <a:t>  和平与发展成为时代主题</a:t>
              </a:r>
            </a:p>
          </p:txBody>
        </p:sp>
      </p:grpSp>
      <p:grpSp>
        <p:nvGrpSpPr>
          <p:cNvPr id="48140" name="组合 2053">
            <a:extLst>
              <a:ext uri="{FF2B5EF4-FFF2-40B4-BE49-F238E27FC236}">
                <a16:creationId xmlns="" xmlns:a16="http://schemas.microsoft.com/office/drawing/2014/main" id="{078001CC-FC95-415E-A601-776F5FDA8C91}"/>
              </a:ext>
            </a:extLst>
          </p:cNvPr>
          <p:cNvGrpSpPr>
            <a:grpSpLocks/>
          </p:cNvGrpSpPr>
          <p:nvPr/>
        </p:nvGrpSpPr>
        <p:grpSpPr bwMode="auto">
          <a:xfrm>
            <a:off x="5740401" y="4057650"/>
            <a:ext cx="4246563" cy="858838"/>
            <a:chOff x="1338" y="1109"/>
            <a:chExt cx="3696" cy="392"/>
          </a:xfrm>
        </p:grpSpPr>
        <p:sp>
          <p:nvSpPr>
            <p:cNvPr id="48141" name="圆角矩形 2054">
              <a:extLst>
                <a:ext uri="{FF2B5EF4-FFF2-40B4-BE49-F238E27FC236}">
                  <a16:creationId xmlns="" xmlns:a16="http://schemas.microsoft.com/office/drawing/2014/main" id="{441DD162-D335-477F-A515-0B42220F4578}"/>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48142" name="文本框 2055">
              <a:extLst>
                <a:ext uri="{FF2B5EF4-FFF2-40B4-BE49-F238E27FC236}">
                  <a16:creationId xmlns="" xmlns:a16="http://schemas.microsoft.com/office/drawing/2014/main" id="{8FAACD41-B0FD-4C2D-9C6E-995C39812B11}"/>
                </a:ext>
              </a:extLst>
            </p:cNvPr>
            <p:cNvSpPr txBox="1">
              <a:spLocks noChangeArrowheads="1"/>
            </p:cNvSpPr>
            <p:nvPr/>
          </p:nvSpPr>
          <p:spPr bwMode="auto">
            <a:xfrm>
              <a:off x="1441" y="1122"/>
              <a:ext cx="3549" cy="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2400" b="1">
                  <a:solidFill>
                    <a:schemeClr val="bg1"/>
                  </a:solidFill>
                  <a:latin typeface="楷体" panose="02010609060101010101" pitchFamily="49" charset="-122"/>
                  <a:ea typeface="楷体" panose="02010609060101010101" pitchFamily="49" charset="-122"/>
                </a:rPr>
                <a:t>2 </a:t>
              </a:r>
              <a:r>
                <a:rPr lang="zh-CN" altLang="en-US" sz="2400" b="1">
                  <a:solidFill>
                    <a:schemeClr val="bg1"/>
                  </a:solidFill>
                  <a:latin typeface="楷体" panose="02010609060101010101" pitchFamily="49" charset="-122"/>
                  <a:ea typeface="楷体" panose="02010609060101010101" pitchFamily="49" charset="-122"/>
                </a:rPr>
                <a:t>历史依据：</a:t>
              </a:r>
            </a:p>
            <a:p>
              <a:r>
                <a:rPr lang="zh-CN" altLang="en-US" sz="2400" b="1">
                  <a:solidFill>
                    <a:schemeClr val="bg1"/>
                  </a:solidFill>
                  <a:latin typeface="楷体" panose="02010609060101010101" pitchFamily="49" charset="-122"/>
                  <a:ea typeface="楷体" panose="02010609060101010101" pitchFamily="49" charset="-122"/>
                </a:rPr>
                <a:t>  社会主义建设的经验教训</a:t>
              </a:r>
            </a:p>
          </p:txBody>
        </p:sp>
      </p:grpSp>
      <p:grpSp>
        <p:nvGrpSpPr>
          <p:cNvPr id="48143" name="组合 2053">
            <a:extLst>
              <a:ext uri="{FF2B5EF4-FFF2-40B4-BE49-F238E27FC236}">
                <a16:creationId xmlns="" xmlns:a16="http://schemas.microsoft.com/office/drawing/2014/main" id="{AE7A293C-501A-41CB-826D-300C4566F044}"/>
              </a:ext>
            </a:extLst>
          </p:cNvPr>
          <p:cNvGrpSpPr>
            <a:grpSpLocks/>
          </p:cNvGrpSpPr>
          <p:nvPr/>
        </p:nvGrpSpPr>
        <p:grpSpPr bwMode="auto">
          <a:xfrm>
            <a:off x="5740400" y="5089525"/>
            <a:ext cx="4756150" cy="858838"/>
            <a:chOff x="1338" y="1109"/>
            <a:chExt cx="3696" cy="391"/>
          </a:xfrm>
        </p:grpSpPr>
        <p:sp>
          <p:nvSpPr>
            <p:cNvPr id="48144" name="圆角矩形 2054">
              <a:extLst>
                <a:ext uri="{FF2B5EF4-FFF2-40B4-BE49-F238E27FC236}">
                  <a16:creationId xmlns="" xmlns:a16="http://schemas.microsoft.com/office/drawing/2014/main" id="{D7B5ED24-BD08-4B76-893E-CE4B4AD80720}"/>
                </a:ext>
              </a:extLst>
            </p:cNvPr>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48145" name="文本框 2055">
              <a:extLst>
                <a:ext uri="{FF2B5EF4-FFF2-40B4-BE49-F238E27FC236}">
                  <a16:creationId xmlns="" xmlns:a16="http://schemas.microsoft.com/office/drawing/2014/main" id="{767DC17A-DA14-46D1-86C7-E18D3ED7F526}"/>
                </a:ext>
              </a:extLst>
            </p:cNvPr>
            <p:cNvSpPr txBox="1">
              <a:spLocks noChangeArrowheads="1"/>
            </p:cNvSpPr>
            <p:nvPr/>
          </p:nvSpPr>
          <p:spPr bwMode="auto">
            <a:xfrm>
              <a:off x="1441" y="1122"/>
              <a:ext cx="3549" cy="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2400" b="1">
                  <a:solidFill>
                    <a:schemeClr val="bg1"/>
                  </a:solidFill>
                  <a:latin typeface="楷体" panose="02010609060101010101" pitchFamily="49" charset="-122"/>
                  <a:ea typeface="楷体" panose="02010609060101010101" pitchFamily="49" charset="-122"/>
                </a:rPr>
                <a:t>3 </a:t>
              </a:r>
              <a:r>
                <a:rPr lang="zh-CN" altLang="en-US" sz="2400" b="1">
                  <a:solidFill>
                    <a:schemeClr val="bg1"/>
                  </a:solidFill>
                  <a:latin typeface="楷体" panose="02010609060101010101" pitchFamily="49" charset="-122"/>
                  <a:ea typeface="楷体" panose="02010609060101010101" pitchFamily="49" charset="-122"/>
                </a:rPr>
                <a:t>现实依据：</a:t>
              </a:r>
            </a:p>
            <a:p>
              <a:r>
                <a:rPr lang="zh-CN" altLang="en-US" sz="2400" b="1">
                  <a:solidFill>
                    <a:schemeClr val="bg1"/>
                  </a:solidFill>
                  <a:latin typeface="楷体" panose="02010609060101010101" pitchFamily="49" charset="-122"/>
                  <a:ea typeface="楷体" panose="02010609060101010101" pitchFamily="49" charset="-122"/>
                </a:rPr>
                <a:t>  改革开放和现代化建设的实践</a:t>
              </a:r>
            </a:p>
          </p:txBody>
        </p:sp>
      </p:gr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圆角矩形 2"/>
          <p:cNvSpPr>
            <a:spLocks noChangeArrowheads="1"/>
          </p:cNvSpPr>
          <p:nvPr/>
        </p:nvSpPr>
        <p:spPr bwMode="auto">
          <a:xfrm>
            <a:off x="2192339" y="900113"/>
            <a:ext cx="3678237" cy="1998662"/>
          </a:xfrm>
          <a:prstGeom prst="roundRect">
            <a:avLst>
              <a:gd name="adj" fmla="val 25569"/>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1992</a:t>
            </a:r>
            <a:r>
              <a:rPr lang="zh-CN" altLang="en-US" sz="2000" b="1">
                <a:solidFill>
                  <a:srgbClr val="0000FF"/>
                </a:solidFill>
                <a:latin typeface="楷体" panose="02010609060101010101" pitchFamily="49" charset="-122"/>
                <a:ea typeface="楷体" panose="02010609060101010101" pitchFamily="49" charset="-122"/>
              </a:rPr>
              <a:t>年初邓小平《</a:t>
            </a:r>
            <a:r>
              <a:rPr lang="zh-CN" altLang="en-US" sz="2000" b="1">
                <a:solidFill>
                  <a:srgbClr val="FF0000"/>
                </a:solidFill>
                <a:latin typeface="幼圆" panose="02010509060101010101" pitchFamily="49" charset="-122"/>
              </a:rPr>
              <a:t>在武昌、深圳、珠海、上海等地的谈话要点</a:t>
            </a:r>
            <a:r>
              <a:rPr lang="zh-CN" altLang="en-US" sz="2000" b="1">
                <a:solidFill>
                  <a:srgbClr val="0000FF"/>
                </a:solidFill>
                <a:latin typeface="楷体" panose="02010609060101010101" pitchFamily="49" charset="-122"/>
                <a:ea typeface="楷体" panose="02010609060101010101" pitchFamily="49" charset="-122"/>
              </a:rPr>
              <a:t>》，是全面改革进程中思想解放的科学总结。</a:t>
            </a:r>
          </a:p>
        </p:txBody>
      </p:sp>
      <p:grpSp>
        <p:nvGrpSpPr>
          <p:cNvPr id="53254" name="组合 2"/>
          <p:cNvGrpSpPr>
            <a:grpSpLocks/>
          </p:cNvGrpSpPr>
          <p:nvPr/>
        </p:nvGrpSpPr>
        <p:grpSpPr bwMode="auto">
          <a:xfrm>
            <a:off x="4542367" y="0"/>
            <a:ext cx="3944938" cy="363538"/>
            <a:chOff x="7775" y="3024"/>
            <a:chExt cx="5579" cy="795"/>
          </a:xfrm>
        </p:grpSpPr>
        <p:sp>
          <p:nvSpPr>
            <p:cNvPr id="53255"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53256" name="文本框 2081"/>
            <p:cNvSpPr txBox="1">
              <a:spLocks noChangeArrowheads="1"/>
            </p:cNvSpPr>
            <p:nvPr/>
          </p:nvSpPr>
          <p:spPr bwMode="auto">
            <a:xfrm>
              <a:off x="7859" y="3024"/>
              <a:ext cx="5492" cy="78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1400" b="1">
                  <a:solidFill>
                    <a:srgbClr val="0000FF"/>
                  </a:solidFill>
                  <a:latin typeface="幼圆" panose="02010509060101010101" pitchFamily="49" charset="-122"/>
                </a:rPr>
                <a:t>2</a:t>
              </a:r>
              <a:r>
                <a:rPr lang="zh-CN" altLang="en-US" sz="1400" b="1">
                  <a:solidFill>
                    <a:srgbClr val="0000FF"/>
                  </a:solidFill>
                  <a:latin typeface="幼圆" panose="02010509060101010101" pitchFamily="49" charset="-122"/>
                </a:rPr>
                <a:t>）解放思想、实事求是思想路线的伟大实践</a:t>
              </a:r>
            </a:p>
          </p:txBody>
        </p:sp>
      </p:grpSp>
      <p:pic>
        <p:nvPicPr>
          <p:cNvPr id="53257"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300000">
            <a:off x="6885518" y="913871"/>
            <a:ext cx="3667125" cy="5237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8" name="图片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92339" y="3114675"/>
            <a:ext cx="3940175" cy="2439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57627794"/>
      </p:ext>
    </p:extLst>
  </p:cSld>
  <p:clrMapOvr>
    <a:masterClrMapping/>
  </p:clrMapOvr>
  <p:transition>
    <p:wedg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3" name="组合 2053"/>
          <p:cNvGrpSpPr>
            <a:grpSpLocks/>
          </p:cNvGrpSpPr>
          <p:nvPr/>
        </p:nvGrpSpPr>
        <p:grpSpPr bwMode="auto">
          <a:xfrm>
            <a:off x="1511301" y="-7938"/>
            <a:ext cx="3605213" cy="361951"/>
            <a:chOff x="1338" y="1109"/>
            <a:chExt cx="3696" cy="384"/>
          </a:xfrm>
        </p:grpSpPr>
        <p:sp>
          <p:nvSpPr>
            <p:cNvPr id="54274"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54275" name="文本框 2055"/>
            <p:cNvSpPr txBox="1">
              <a:spLocks noChangeArrowheads="1"/>
            </p:cNvSpPr>
            <p:nvPr/>
          </p:nvSpPr>
          <p:spPr bwMode="auto">
            <a:xfrm>
              <a:off x="1441" y="1122"/>
              <a:ext cx="3549" cy="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600" b="1">
                  <a:solidFill>
                    <a:schemeClr val="bg1"/>
                  </a:solidFill>
                  <a:latin typeface="幼圆" panose="02010509060101010101" pitchFamily="49" charset="-122"/>
                </a:rPr>
                <a:t>1 </a:t>
              </a:r>
              <a:r>
                <a:rPr lang="zh-CN" altLang="en-US" sz="1600" b="1">
                  <a:solidFill>
                    <a:schemeClr val="bg1"/>
                  </a:solidFill>
                  <a:latin typeface="幼圆" panose="02010509060101010101" pitchFamily="49" charset="-122"/>
                </a:rPr>
                <a:t>解放思想、实事求是的思想路线</a:t>
              </a:r>
            </a:p>
          </p:txBody>
        </p:sp>
      </p:grpSp>
      <p:sp>
        <p:nvSpPr>
          <p:cNvPr id="54280" name="圆角矩形 2"/>
          <p:cNvSpPr>
            <a:spLocks noChangeArrowheads="1"/>
          </p:cNvSpPr>
          <p:nvPr/>
        </p:nvSpPr>
        <p:spPr bwMode="auto">
          <a:xfrm>
            <a:off x="2032000" y="1565276"/>
            <a:ext cx="4127500" cy="3952875"/>
          </a:xfrm>
          <a:prstGeom prst="roundRect">
            <a:avLst>
              <a:gd name="adj" fmla="val 25569"/>
            </a:avLst>
          </a:prstGeom>
          <a:solidFill>
            <a:srgbClr val="FFFED5"/>
          </a:solidFill>
          <a:ln w="19050">
            <a:solidFill>
              <a:srgbClr val="FF00FF"/>
            </a:solidFill>
            <a:round/>
            <a:headEnd/>
            <a:tailEnd/>
          </a:ln>
        </p:spPr>
        <p:txBody>
          <a:bodyPr/>
          <a:lstStyle/>
          <a:p>
            <a:pPr>
              <a:lnSpc>
                <a:spcPct val="125000"/>
              </a:lnSpc>
            </a:pPr>
            <a:r>
              <a:rPr lang="en-US" altLang="zh-CN" sz="2000" b="1" dirty="0">
                <a:solidFill>
                  <a:srgbClr val="0000FF"/>
                </a:solidFill>
                <a:latin typeface="楷体" panose="02010609060101010101" pitchFamily="49" charset="-122"/>
                <a:ea typeface="楷体" panose="02010609060101010101" pitchFamily="49" charset="-122"/>
              </a:rPr>
              <a:t>   </a:t>
            </a:r>
            <a:r>
              <a:rPr lang="zh-CN" altLang="en-US" b="1" dirty="0">
                <a:solidFill>
                  <a:srgbClr val="0000FF"/>
                </a:solidFill>
                <a:latin typeface="幼圆" panose="02010509060101010101" pitchFamily="49" charset="-122"/>
              </a:rPr>
              <a:t>解放思想、实事求是的思想路线，有力地推动和保证了改革开放的进行，</a:t>
            </a:r>
            <a:r>
              <a:rPr lang="en-US" altLang="zh-CN" b="1" dirty="0">
                <a:solidFill>
                  <a:srgbClr val="0000FF"/>
                </a:solidFill>
                <a:latin typeface="幼圆" panose="02010509060101010101" pitchFamily="49" charset="-122"/>
              </a:rPr>
              <a:t>-</a:t>
            </a:r>
          </a:p>
          <a:p>
            <a:pPr>
              <a:lnSpc>
                <a:spcPct val="125000"/>
              </a:lnSpc>
            </a:pPr>
            <a:r>
              <a:rPr lang="zh-CN" altLang="en-US" sz="2000" b="1" dirty="0">
                <a:solidFill>
                  <a:srgbClr val="0000FF"/>
                </a:solidFill>
                <a:latin typeface="楷体" panose="02010609060101010101" pitchFamily="49" charset="-122"/>
                <a:ea typeface="楷体" panose="02010609060101010101" pitchFamily="49" charset="-122"/>
              </a:rPr>
              <a:t>  </a:t>
            </a:r>
            <a:r>
              <a:rPr lang="zh-CN" altLang="en-US" sz="2000" b="1" dirty="0">
                <a:solidFill>
                  <a:srgbClr val="C00000"/>
                </a:solidFill>
                <a:latin typeface="楷体" panose="02010609060101010101" pitchFamily="49" charset="-122"/>
                <a:ea typeface="楷体" panose="02010609060101010101" pitchFamily="49" charset="-122"/>
              </a:rPr>
              <a:t>体现了辩证唯物主义和历史唯物主义的</a:t>
            </a:r>
            <a:r>
              <a:rPr lang="zh-CN" altLang="en-US" sz="2000" b="1" dirty="0" smtClean="0">
                <a:solidFill>
                  <a:srgbClr val="C00000"/>
                </a:solidFill>
                <a:latin typeface="楷体" panose="02010609060101010101" pitchFamily="49" charset="-122"/>
                <a:ea typeface="楷体" panose="02010609060101010101" pitchFamily="49" charset="-122"/>
              </a:rPr>
              <a:t>世界观、方法论</a:t>
            </a:r>
            <a:r>
              <a:rPr lang="zh-CN" altLang="en-US" sz="2000" b="1" dirty="0">
                <a:solidFill>
                  <a:srgbClr val="C00000"/>
                </a:solidFill>
                <a:latin typeface="楷体" panose="02010609060101010101" pitchFamily="49" charset="-122"/>
                <a:ea typeface="楷体" panose="02010609060101010101" pitchFamily="49" charset="-122"/>
              </a:rPr>
              <a:t>， </a:t>
            </a:r>
          </a:p>
          <a:p>
            <a:pPr>
              <a:lnSpc>
                <a:spcPct val="125000"/>
              </a:lnSpc>
            </a:pPr>
            <a:r>
              <a:rPr lang="zh-CN" altLang="en-US" sz="2000" b="1" dirty="0">
                <a:solidFill>
                  <a:srgbClr val="C00000"/>
                </a:solidFill>
                <a:latin typeface="楷体" panose="02010609060101010101" pitchFamily="49" charset="-122"/>
                <a:ea typeface="楷体" panose="02010609060101010101" pitchFamily="49" charset="-122"/>
              </a:rPr>
              <a:t>  体现了革命胆略和科学精神的统一，</a:t>
            </a:r>
          </a:p>
          <a:p>
            <a:pPr>
              <a:lnSpc>
                <a:spcPct val="125000"/>
              </a:lnSpc>
            </a:pPr>
            <a:r>
              <a:rPr lang="zh-CN" altLang="en-US" sz="2000" b="1" dirty="0">
                <a:solidFill>
                  <a:srgbClr val="0000FF"/>
                </a:solidFill>
                <a:latin typeface="楷体" panose="02010609060101010101" pitchFamily="49" charset="-122"/>
                <a:ea typeface="楷体" panose="02010609060101010101" pitchFamily="49" charset="-122"/>
              </a:rPr>
              <a:t>  是邓小平理论的</a:t>
            </a:r>
            <a:r>
              <a:rPr lang="zh-CN" altLang="en-US" sz="2000" b="1" dirty="0">
                <a:solidFill>
                  <a:srgbClr val="FF0000"/>
                </a:solidFill>
                <a:latin typeface="幼圆" panose="02010509060101010101" pitchFamily="49" charset="-122"/>
              </a:rPr>
              <a:t>活的灵魂</a:t>
            </a:r>
            <a:r>
              <a:rPr lang="zh-CN" altLang="en-US" sz="2000" b="1" dirty="0">
                <a:solidFill>
                  <a:srgbClr val="0000FF"/>
                </a:solidFill>
                <a:latin typeface="楷体" panose="02010609060101010101" pitchFamily="49" charset="-122"/>
                <a:ea typeface="楷体" panose="02010609060101010101" pitchFamily="49" charset="-122"/>
              </a:rPr>
              <a:t>，是邓小平理论的</a:t>
            </a:r>
            <a:r>
              <a:rPr lang="zh-CN" altLang="en-US" sz="2000" b="1" dirty="0">
                <a:solidFill>
                  <a:srgbClr val="FF0000"/>
                </a:solidFill>
                <a:latin typeface="幼圆" panose="02010509060101010101" pitchFamily="49" charset="-122"/>
              </a:rPr>
              <a:t>精髓</a:t>
            </a:r>
            <a:r>
              <a:rPr lang="zh-CN" altLang="en-US" sz="2000" b="1" dirty="0">
                <a:solidFill>
                  <a:srgbClr val="0000FF"/>
                </a:solidFill>
                <a:latin typeface="楷体" panose="02010609060101010101" pitchFamily="49" charset="-122"/>
                <a:ea typeface="楷体" panose="02010609060101010101" pitchFamily="49" charset="-122"/>
                <a:sym typeface="宋体" panose="02010600030101010101" pitchFamily="2" charset="-122"/>
              </a:rPr>
              <a:t>。</a:t>
            </a:r>
            <a:endParaRPr lang="zh-CN" altLang="en-US" sz="2000" b="1" dirty="0">
              <a:solidFill>
                <a:srgbClr val="0000FF"/>
              </a:solidFill>
              <a:latin typeface="楷体" panose="02010609060101010101" pitchFamily="49" charset="-122"/>
              <a:ea typeface="楷体" panose="02010609060101010101" pitchFamily="49" charset="-122"/>
            </a:endParaRPr>
          </a:p>
        </p:txBody>
      </p:sp>
      <p:grpSp>
        <p:nvGrpSpPr>
          <p:cNvPr id="54281" name="组合 2"/>
          <p:cNvGrpSpPr>
            <a:grpSpLocks/>
          </p:cNvGrpSpPr>
          <p:nvPr/>
        </p:nvGrpSpPr>
        <p:grpSpPr bwMode="auto">
          <a:xfrm>
            <a:off x="2111375" y="738189"/>
            <a:ext cx="4845050" cy="530225"/>
            <a:chOff x="7775" y="3024"/>
            <a:chExt cx="5597" cy="795"/>
          </a:xfrm>
        </p:grpSpPr>
        <p:sp>
          <p:nvSpPr>
            <p:cNvPr id="54282" name="圆角矩形 2080"/>
            <p:cNvSpPr>
              <a:spLocks noChangeArrowheads="1"/>
            </p:cNvSpPr>
            <p:nvPr/>
          </p:nvSpPr>
          <p:spPr bwMode="auto">
            <a:xfrm>
              <a:off x="7775" y="3024"/>
              <a:ext cx="5579" cy="795"/>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r>
                <a:rPr lang="en-US" altLang="zh-CN">
                  <a:ea typeface="宋体" panose="02010600030101010101" pitchFamily="2" charset="-122"/>
                </a:rPr>
                <a:t>                                                </a:t>
              </a:r>
            </a:p>
          </p:txBody>
        </p:sp>
        <p:sp>
          <p:nvSpPr>
            <p:cNvPr id="54283" name="文本框 2081"/>
            <p:cNvSpPr txBox="1">
              <a:spLocks noChangeArrowheads="1"/>
            </p:cNvSpPr>
            <p:nvPr/>
          </p:nvSpPr>
          <p:spPr bwMode="auto">
            <a:xfrm>
              <a:off x="7837" y="3024"/>
              <a:ext cx="5535" cy="711"/>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3</a:t>
              </a:r>
              <a:r>
                <a:rPr lang="zh-CN" altLang="en-US" sz="2000" b="1">
                  <a:solidFill>
                    <a:srgbClr val="0000FF"/>
                  </a:solidFill>
                  <a:latin typeface="楷体" panose="02010609060101010101" pitchFamily="49" charset="-122"/>
                  <a:ea typeface="楷体" panose="02010609060101010101" pitchFamily="49" charset="-122"/>
                </a:rPr>
                <a:t>）解放思想、实事求是思想路线的意义</a:t>
              </a:r>
            </a:p>
          </p:txBody>
        </p:sp>
      </p:grpSp>
      <p:pic>
        <p:nvPicPr>
          <p:cNvPr id="54284"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54801" y="3265488"/>
            <a:ext cx="3529013" cy="2354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85" name="图片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50100" y="354013"/>
            <a:ext cx="3238500" cy="2430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7976191"/>
      </p:ext>
    </p:extLst>
  </p:cSld>
  <p:clrMapOvr>
    <a:masterClrMapping/>
  </p:clrMapOvr>
  <p:transition>
    <p:wedg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7" name="组合 784385"/>
          <p:cNvGrpSpPr>
            <a:grpSpLocks/>
          </p:cNvGrpSpPr>
          <p:nvPr/>
        </p:nvGrpSpPr>
        <p:grpSpPr bwMode="auto">
          <a:xfrm>
            <a:off x="1998664" y="485776"/>
            <a:ext cx="1811337" cy="798513"/>
            <a:chOff x="2149" y="250"/>
            <a:chExt cx="1141" cy="503"/>
          </a:xfrm>
        </p:grpSpPr>
        <p:pic>
          <p:nvPicPr>
            <p:cNvPr id="55298" name="图片 784386" descr="d0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95" y="250"/>
              <a:ext cx="1048" cy="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299" name="矩形 784387"/>
            <p:cNvSpPr>
              <a:spLocks noChangeArrowheads="1"/>
            </p:cNvSpPr>
            <p:nvPr/>
          </p:nvSpPr>
          <p:spPr bwMode="auto">
            <a:xfrm>
              <a:off x="2149" y="385"/>
              <a:ext cx="1141"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lang="zh-CN" altLang="en-US" sz="3200" b="1">
                  <a:solidFill>
                    <a:srgbClr val="FF3300"/>
                  </a:solidFill>
                  <a:ea typeface="华文行楷" panose="02010800040101010101" pitchFamily="2" charset="-122"/>
                </a:rPr>
                <a:t>好影推介</a:t>
              </a:r>
            </a:p>
          </p:txBody>
        </p:sp>
      </p:grpSp>
      <p:sp>
        <p:nvSpPr>
          <p:cNvPr id="74756" name="矩形 784388" descr="白色大理石"/>
          <p:cNvSpPr>
            <a:spLocks noChangeArrowheads="1" noChangeShapeType="1" noTextEdit="1"/>
          </p:cNvSpPr>
          <p:nvPr/>
        </p:nvSpPr>
        <p:spPr bwMode="auto">
          <a:xfrm>
            <a:off x="4248150" y="700089"/>
            <a:ext cx="1824038" cy="504825"/>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ea typeface="宋体" panose="02010600030101010101" pitchFamily="2" charset="-122"/>
              </a:rPr>
              <a:t>邓小平</a:t>
            </a:r>
          </a:p>
        </p:txBody>
      </p:sp>
      <p:sp>
        <p:nvSpPr>
          <p:cNvPr id="55301" name="Host Control  784389"/>
          <p:cNvSpPr>
            <a:spLocks noChangeArrowheads="1"/>
          </p:cNvSpPr>
          <p:nvPr/>
        </p:nvSpPr>
        <p:spPr bwMode="auto">
          <a:xfrm>
            <a:off x="5097463" y="2454275"/>
            <a:ext cx="9144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endParaRPr lang="zh-CN" altLang="en-US">
              <a:ea typeface="方正隶书简体" pitchFamily="65" charset="-122"/>
            </a:endParaRPr>
          </a:p>
        </p:txBody>
      </p:sp>
      <p:sp>
        <p:nvSpPr>
          <p:cNvPr id="55306" name="矩形 784403"/>
          <p:cNvSpPr>
            <a:spLocks noChangeArrowheads="1"/>
          </p:cNvSpPr>
          <p:nvPr/>
        </p:nvSpPr>
        <p:spPr bwMode="auto">
          <a:xfrm>
            <a:off x="1415522" y="1595966"/>
            <a:ext cx="3559175" cy="4401205"/>
          </a:xfrm>
          <a:prstGeom prst="rect">
            <a:avLst/>
          </a:prstGeom>
          <a:solidFill>
            <a:srgbClr val="C7F7A7"/>
          </a:solidFill>
          <a:ln w="9525">
            <a:solidFill>
              <a:srgbClr val="C7F7A7"/>
            </a:solidFill>
            <a:miter lim="800000"/>
            <a:headEnd/>
            <a:tailEnd/>
          </a:ln>
          <a:effectLst>
            <a:outerShdw dist="45791" dir="3378596" algn="ctr" rotWithShape="0">
              <a:schemeClr val="bg2"/>
            </a:outerShdw>
          </a:effectLst>
        </p:spPr>
        <p:txBody>
          <a:bodyPr anchor="ctr">
            <a:spAutoFit/>
          </a:bodyPr>
          <a:lstStyle/>
          <a:p>
            <a:pPr eaLnBrk="0" hangingPunct="0">
              <a:lnSpc>
                <a:spcPct val="140000"/>
              </a:lnSpc>
            </a:pPr>
            <a:r>
              <a:rPr lang="en-US" altLang="zh-CN" b="1" dirty="0">
                <a:solidFill>
                  <a:srgbClr val="CC0000"/>
                </a:solidFill>
                <a:latin typeface="楷体_GB2312" pitchFamily="49" charset="-122"/>
                <a:ea typeface="楷体_GB2312" pitchFamily="49" charset="-122"/>
              </a:rPr>
              <a:t> </a:t>
            </a:r>
            <a:r>
              <a:rPr lang="en-US" altLang="zh-CN" sz="2000" b="1" dirty="0">
                <a:solidFill>
                  <a:srgbClr val="CC0000"/>
                </a:solidFill>
                <a:latin typeface="楷体_GB2312" pitchFamily="49" charset="-122"/>
                <a:ea typeface="楷体_GB2312" pitchFamily="49" charset="-122"/>
              </a:rPr>
              <a:t> </a:t>
            </a:r>
            <a:r>
              <a:rPr lang="zh-CN" altLang="en-US" sz="2000" b="1" dirty="0">
                <a:solidFill>
                  <a:srgbClr val="CC0000"/>
                </a:solidFill>
                <a:latin typeface="楷体" panose="02010609060101010101" pitchFamily="49" charset="-122"/>
                <a:ea typeface="楷体" panose="02010609060101010101" pitchFamily="49" charset="-122"/>
              </a:rPr>
              <a:t>这是一部让我感触很深的电影，因为影片中的事情大多数我都经历过，所以很有共鸣。邓小平同志提出的思想现在看来大家都很能理解，但在当时，的确只有他一个人敢那么做，这是永远值得我们尊敬和佩服的。作为一部主旋律电影，它拍得非常成功。</a:t>
            </a:r>
          </a:p>
          <a:p>
            <a:pPr eaLnBrk="0" hangingPunct="0">
              <a:lnSpc>
                <a:spcPct val="140000"/>
              </a:lnSpc>
            </a:pPr>
            <a:r>
              <a:rPr lang="zh-CN" altLang="en-US" sz="2000" b="1" dirty="0">
                <a:solidFill>
                  <a:srgbClr val="CC0000"/>
                </a:solidFill>
                <a:latin typeface="楷体" panose="02010609060101010101" pitchFamily="49" charset="-122"/>
                <a:ea typeface="楷体" panose="02010609060101010101" pitchFamily="49" charset="-122"/>
              </a:rPr>
              <a:t>             </a:t>
            </a:r>
            <a:r>
              <a:rPr lang="zh-CN" altLang="en-US" sz="2000" b="1" dirty="0" smtClean="0">
                <a:solidFill>
                  <a:srgbClr val="CC0000"/>
                </a:solidFill>
                <a:latin typeface="幼圆" panose="02010509060101010101" pitchFamily="49" charset="-122"/>
              </a:rPr>
              <a:t> </a:t>
            </a:r>
            <a:r>
              <a:rPr lang="en-US" altLang="zh-CN" sz="2000" b="1" dirty="0" smtClean="0">
                <a:solidFill>
                  <a:srgbClr val="CC0000"/>
                </a:solidFill>
                <a:latin typeface="幼圆" panose="02010509060101010101" pitchFamily="49" charset="-122"/>
              </a:rPr>
              <a:t>——</a:t>
            </a:r>
            <a:r>
              <a:rPr lang="zh-CN" altLang="en-US" sz="2000" b="1" dirty="0" smtClean="0">
                <a:solidFill>
                  <a:srgbClr val="CC0000"/>
                </a:solidFill>
                <a:latin typeface="幼圆" panose="02010509060101010101" pitchFamily="49" charset="-122"/>
              </a:rPr>
              <a:t>崔永元</a:t>
            </a:r>
            <a:endParaRPr lang="zh-CN" altLang="en-US" sz="2000" b="1" dirty="0">
              <a:solidFill>
                <a:srgbClr val="CC0000"/>
              </a:solidFill>
              <a:latin typeface="幼圆" panose="02010509060101010101" pitchFamily="49" charset="-122"/>
            </a:endParaRPr>
          </a:p>
        </p:txBody>
      </p:sp>
      <p:pic>
        <p:nvPicPr>
          <p:cNvPr id="55307" name="图片 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28125" y="641880"/>
            <a:ext cx="2122488" cy="278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8" name="图片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540000">
            <a:off x="5634568" y="2861205"/>
            <a:ext cx="3267075" cy="2200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9" name="图片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908926" y="4548717"/>
            <a:ext cx="2994025" cy="193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5310" name="组合 2053"/>
          <p:cNvGrpSpPr>
            <a:grpSpLocks/>
          </p:cNvGrpSpPr>
          <p:nvPr/>
        </p:nvGrpSpPr>
        <p:grpSpPr bwMode="auto">
          <a:xfrm>
            <a:off x="1511301" y="-7938"/>
            <a:ext cx="3605213" cy="361951"/>
            <a:chOff x="1338" y="1109"/>
            <a:chExt cx="3696" cy="384"/>
          </a:xfrm>
        </p:grpSpPr>
        <p:sp>
          <p:nvSpPr>
            <p:cNvPr id="55311"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55312" name="文本框 2055"/>
            <p:cNvSpPr txBox="1">
              <a:spLocks noChangeArrowheads="1"/>
            </p:cNvSpPr>
            <p:nvPr/>
          </p:nvSpPr>
          <p:spPr bwMode="auto">
            <a:xfrm>
              <a:off x="1441" y="1122"/>
              <a:ext cx="3549" cy="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600" b="1">
                  <a:solidFill>
                    <a:schemeClr val="bg1"/>
                  </a:solidFill>
                  <a:latin typeface="幼圆" panose="02010509060101010101" pitchFamily="49" charset="-122"/>
                </a:rPr>
                <a:t>1 </a:t>
              </a:r>
              <a:r>
                <a:rPr lang="zh-CN" altLang="en-US" sz="1600" b="1">
                  <a:solidFill>
                    <a:schemeClr val="bg1"/>
                  </a:solidFill>
                  <a:latin typeface="幼圆" panose="02010509060101010101" pitchFamily="49" charset="-122"/>
                </a:rPr>
                <a:t>解放思想、实事求是的思想路线</a:t>
              </a:r>
            </a:p>
          </p:txBody>
        </p:sp>
      </p:grpSp>
    </p:spTree>
    <p:extLst>
      <p:ext uri="{BB962C8B-B14F-4D97-AF65-F5344CB8AC3E}">
        <p14:creationId xmlns:p14="http://schemas.microsoft.com/office/powerpoint/2010/main" xmlns="" val="8346071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图片 14338" descr="u=3901900897,3333299309&amp;fm=0&amp;gp=4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47851" y="549276"/>
            <a:ext cx="714375"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2" name="矩形 14340"/>
          <p:cNvSpPr>
            <a:spLocks noChangeArrowheads="1"/>
          </p:cNvSpPr>
          <p:nvPr/>
        </p:nvSpPr>
        <p:spPr bwMode="auto">
          <a:xfrm>
            <a:off x="1839385" y="1703917"/>
            <a:ext cx="8208963" cy="2014538"/>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 </a:t>
            </a:r>
            <a:r>
              <a:rPr lang="zh-CN" altLang="en-US" sz="2000" b="1" dirty="0">
                <a:solidFill>
                  <a:srgbClr val="990000"/>
                </a:solidFill>
                <a:latin typeface="楷体" panose="02010609060101010101" pitchFamily="49" charset="-122"/>
                <a:ea typeface="楷体" panose="02010609060101010101" pitchFamily="49" charset="-122"/>
              </a:rPr>
              <a:t>邓小平对党的思想路线的贡献在于（单）：</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提出实事求是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强调解放</a:t>
            </a:r>
            <a:r>
              <a:rPr lang="zh-CN" altLang="en-US" sz="2000" b="1" dirty="0" smtClean="0">
                <a:solidFill>
                  <a:srgbClr val="990000"/>
                </a:solidFill>
                <a:latin typeface="楷体" panose="02010609060101010101" pitchFamily="49" charset="-122"/>
                <a:ea typeface="楷体" panose="02010609060101010101" pitchFamily="49" charset="-122"/>
              </a:rPr>
              <a:t>思想</a:t>
            </a:r>
            <a:endParaRPr lang="zh-CN" altLang="en-US" sz="2000" b="1" dirty="0">
              <a:solidFill>
                <a:srgbClr val="990000"/>
              </a:solidFill>
              <a:latin typeface="楷体" panose="02010609060101010101" pitchFamily="49" charset="-122"/>
              <a:ea typeface="楷体" panose="02010609060101010101" pitchFamily="49" charset="-122"/>
            </a:endParaRP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强调理论联系实际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提出实践是检验真理的唯一标准</a:t>
            </a:r>
          </a:p>
        </p:txBody>
      </p:sp>
      <p:sp>
        <p:nvSpPr>
          <p:cNvPr id="56324" name="矩形 15363"/>
          <p:cNvSpPr>
            <a:spLocks noChangeArrowheads="1"/>
          </p:cNvSpPr>
          <p:nvPr/>
        </p:nvSpPr>
        <p:spPr bwMode="auto">
          <a:xfrm>
            <a:off x="1830918" y="3959756"/>
            <a:ext cx="8208963" cy="2014537"/>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_GB2312" pitchFamily="49" charset="-122"/>
                <a:ea typeface="楷体_GB2312" pitchFamily="49" charset="-122"/>
              </a:rPr>
              <a:t> </a:t>
            </a:r>
            <a:r>
              <a:rPr lang="en-US" altLang="zh-CN" sz="2000" b="1" dirty="0">
                <a:solidFill>
                  <a:srgbClr val="990000"/>
                </a:solidFill>
                <a:latin typeface="楷体" panose="02010609060101010101" pitchFamily="49" charset="-122"/>
                <a:ea typeface="楷体" panose="02010609060101010101" pitchFamily="49" charset="-122"/>
              </a:rPr>
              <a:t> </a:t>
            </a:r>
            <a:r>
              <a:rPr lang="zh-CN" altLang="en-US" sz="2000" b="1" dirty="0">
                <a:solidFill>
                  <a:srgbClr val="990000"/>
                </a:solidFill>
                <a:latin typeface="楷体" panose="02010609060101010101" pitchFamily="49" charset="-122"/>
                <a:ea typeface="楷体" panose="02010609060101010101" pitchFamily="49" charset="-122"/>
              </a:rPr>
              <a:t>检验真理的标准是（单）</a:t>
            </a:r>
            <a:r>
              <a:rPr lang="en-US" altLang="zh-CN" sz="2000" b="1" dirty="0">
                <a:solidFill>
                  <a:srgbClr val="990000"/>
                </a:solidFill>
                <a:latin typeface="楷体" panose="02010609060101010101" pitchFamily="49" charset="-122"/>
                <a:ea typeface="楷体" panose="02010609060101010101" pitchFamily="49" charset="-122"/>
              </a:rPr>
              <a:t>:</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马克思主义著作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社会主义基本原则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smtClean="0">
                <a:solidFill>
                  <a:srgbClr val="990000"/>
                </a:solidFill>
                <a:latin typeface="楷体" panose="02010609060101010101" pitchFamily="49" charset="-122"/>
                <a:ea typeface="楷体" panose="02010609060101010101" pitchFamily="49" charset="-122"/>
              </a:rPr>
              <a:t>实践  </a:t>
            </a:r>
            <a:endParaRPr lang="zh-CN" altLang="en-US" sz="2000" b="1" dirty="0">
              <a:solidFill>
                <a:srgbClr val="990000"/>
              </a:solidFill>
              <a:latin typeface="楷体" panose="02010609060101010101" pitchFamily="49" charset="-122"/>
              <a:ea typeface="楷体" panose="02010609060101010101" pitchFamily="49" charset="-122"/>
            </a:endParaRP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党中央文件 </a:t>
            </a:r>
          </a:p>
        </p:txBody>
      </p:sp>
      <p:sp>
        <p:nvSpPr>
          <p:cNvPr id="37890" name="横卷形 37889"/>
          <p:cNvSpPr/>
          <p:nvPr/>
        </p:nvSpPr>
        <p:spPr>
          <a:xfrm>
            <a:off x="2698750" y="611188"/>
            <a:ext cx="1144588" cy="590550"/>
          </a:xfrm>
          <a:prstGeom prst="horizontalScroll">
            <a:avLst>
              <a:gd name="adj" fmla="val 12500"/>
            </a:avLst>
          </a:prstGeom>
          <a:solidFill>
            <a:srgbClr val="0000FF"/>
          </a:solidFill>
          <a:ln w="9525" cap="flat" cmpd="sng">
            <a:solidFill>
              <a:srgbClr val="FF0000"/>
            </a:solidFill>
            <a:prstDash val="solid"/>
            <a:headEnd type="none" w="med" len="med"/>
            <a:tailEnd type="none" w="med" len="med"/>
          </a:ln>
        </p:spPr>
        <p:txBody>
          <a:bodyPr wrap="none" anchor="ctr"/>
          <a:lstStyle/>
          <a:p>
            <a:pPr algn="ctr">
              <a:buFont typeface="Arial" panose="020B0604020202020204" pitchFamily="34" charset="0"/>
              <a:buNone/>
              <a:defRPr/>
            </a:pPr>
            <a:r>
              <a:rPr lang="zh-CN" altLang="en-US" sz="2400" b="1" noProof="1">
                <a:solidFill>
                  <a:srgbClr val="FF0000"/>
                </a:solidFill>
                <a:effectLst>
                  <a:outerShdw blurRad="38100" dist="38100" dir="2700000">
                    <a:srgbClr val="000000"/>
                  </a:outerShdw>
                </a:effectLst>
                <a:latin typeface="楷体" panose="02010609060101010101" pitchFamily="49" charset="-122"/>
                <a:ea typeface="楷体" panose="02010609060101010101" pitchFamily="49" charset="-122"/>
                <a:cs typeface="楷体" panose="02010609060101010101" pitchFamily="49" charset="-122"/>
                <a:sym typeface="+mn-ea"/>
              </a:rPr>
              <a:t>练 习</a:t>
            </a:r>
          </a:p>
        </p:txBody>
      </p:sp>
      <p:grpSp>
        <p:nvGrpSpPr>
          <p:cNvPr id="56326" name="组合 2053"/>
          <p:cNvGrpSpPr>
            <a:grpSpLocks/>
          </p:cNvGrpSpPr>
          <p:nvPr/>
        </p:nvGrpSpPr>
        <p:grpSpPr bwMode="auto">
          <a:xfrm>
            <a:off x="5202767" y="0"/>
            <a:ext cx="3605213" cy="361951"/>
            <a:chOff x="1338" y="1109"/>
            <a:chExt cx="3696" cy="384"/>
          </a:xfrm>
        </p:grpSpPr>
        <p:sp>
          <p:nvSpPr>
            <p:cNvPr id="56327"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56328" name="文本框 2055"/>
            <p:cNvSpPr txBox="1">
              <a:spLocks noChangeArrowheads="1"/>
            </p:cNvSpPr>
            <p:nvPr/>
          </p:nvSpPr>
          <p:spPr bwMode="auto">
            <a:xfrm>
              <a:off x="1441" y="1122"/>
              <a:ext cx="3549" cy="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600" b="1">
                  <a:solidFill>
                    <a:schemeClr val="bg1"/>
                  </a:solidFill>
                  <a:latin typeface="幼圆" panose="02010509060101010101" pitchFamily="49" charset="-122"/>
                </a:rPr>
                <a:t>1 </a:t>
              </a:r>
              <a:r>
                <a:rPr lang="zh-CN" altLang="en-US" sz="1600" b="1">
                  <a:solidFill>
                    <a:schemeClr val="bg1"/>
                  </a:solidFill>
                  <a:latin typeface="幼圆" panose="02010509060101010101" pitchFamily="49" charset="-122"/>
                </a:rPr>
                <a:t>解放思想、实事求是的思想路线</a:t>
              </a:r>
            </a:p>
          </p:txBody>
        </p:sp>
      </p:grpSp>
    </p:spTree>
    <p:extLst>
      <p:ext uri="{BB962C8B-B14F-4D97-AF65-F5344CB8AC3E}">
        <p14:creationId xmlns:p14="http://schemas.microsoft.com/office/powerpoint/2010/main" xmlns="" val="187591516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4" name="矩形 350213"/>
          <p:cNvSpPr/>
          <p:nvPr/>
        </p:nvSpPr>
        <p:spPr>
          <a:xfrm>
            <a:off x="8904288" y="5084764"/>
            <a:ext cx="1375698" cy="461665"/>
          </a:xfrm>
          <a:prstGeom prst="rect">
            <a:avLst/>
          </a:prstGeom>
          <a:noFill/>
          <a:ln w="9525">
            <a:noFill/>
          </a:ln>
        </p:spPr>
        <p:txBody>
          <a:bodyPr wrap="none">
            <a:spAutoFit/>
          </a:bodyPr>
          <a:lstStyle/>
          <a:p>
            <a:pPr>
              <a:defRPr/>
            </a:pPr>
            <a:r>
              <a:rPr lang="en-US" altLang="zh-CN" sz="2400" b="1" noProof="1">
                <a:solidFill>
                  <a:schemeClr val="bg1"/>
                </a:solidFill>
                <a:effectLst>
                  <a:outerShdw blurRad="38100" dist="38100" dir="2700000">
                    <a:srgbClr val="C0C0C0"/>
                  </a:outerShdw>
                </a:effectLst>
              </a:rPr>
              <a:t>P108-130</a:t>
            </a:r>
          </a:p>
        </p:txBody>
      </p:sp>
      <p:sp>
        <p:nvSpPr>
          <p:cNvPr id="8198" name="矩形 347140"/>
          <p:cNvSpPr/>
          <p:nvPr/>
        </p:nvSpPr>
        <p:spPr>
          <a:xfrm>
            <a:off x="1349643" y="2715761"/>
            <a:ext cx="4551363" cy="3743325"/>
          </a:xfrm>
          <a:prstGeom prst="rect">
            <a:avLst/>
          </a:prstGeom>
          <a:solidFill>
            <a:schemeClr val="accent3">
              <a:lumMod val="95000"/>
            </a:schemeClr>
          </a:solidFill>
          <a:ln w="19050" cap="flat" cmpd="sng">
            <a:solidFill>
              <a:srgbClr val="FF0000"/>
            </a:solidFill>
            <a:prstDash val="solid"/>
            <a:miter/>
            <a:headEnd type="none" w="med" len="med"/>
            <a:tailEnd type="none" w="med" len="med"/>
          </a:ln>
        </p:spPr>
        <p:txBody>
          <a:bodyPr/>
          <a:lstStyle/>
          <a:p>
            <a:pPr>
              <a:lnSpc>
                <a:spcPct val="125000"/>
              </a:lnSpc>
              <a:defRPr/>
            </a:pPr>
            <a:r>
              <a:rPr lang="en-US" altLang="zh-CN" sz="2400" b="1" noProof="1">
                <a:solidFill>
                  <a:srgbClr val="FFFF00"/>
                </a:solidFill>
                <a:ea typeface="楷体_GB2312" pitchFamily="49" charset="-122"/>
              </a:rPr>
              <a:t>  </a:t>
            </a:r>
            <a:r>
              <a:rPr lang="en-US" altLang="zh-CN" sz="2000" b="1" noProof="1">
                <a:solidFill>
                  <a:srgbClr val="FFFF00"/>
                </a:solidFill>
                <a:latin typeface="幼圆" panose="02010509060101010101" pitchFamily="49" charset="-122"/>
              </a:rPr>
              <a:t> </a:t>
            </a:r>
            <a:r>
              <a:rPr lang="en-US" altLang="zh-CN" sz="2000" b="1" noProof="1">
                <a:solidFill>
                  <a:srgbClr val="FFFF00"/>
                </a:solidFill>
                <a:latin typeface="楷体" panose="02010609060101010101" pitchFamily="49" charset="-122"/>
                <a:ea typeface="楷体" panose="02010609060101010101" pitchFamily="49" charset="-122"/>
                <a:cs typeface="楷体" panose="02010609060101010101" pitchFamily="49" charset="-122"/>
              </a:rPr>
              <a:t> </a:t>
            </a:r>
            <a:r>
              <a:rPr lang="zh-CN" altLang="en-US" sz="2000" b="1" noProof="1">
                <a:solidFill>
                  <a:srgbClr val="FFFF00"/>
                </a:solidFill>
                <a:latin typeface="楷体" panose="02010609060101010101" pitchFamily="49" charset="-122"/>
                <a:ea typeface="楷体" panose="02010609060101010101" pitchFamily="49" charset="-122"/>
                <a:cs typeface="楷体" panose="02010609060101010101" pitchFamily="49" charset="-122"/>
              </a:rPr>
              <a:t>1982年初，中央下发打击经济领域犯罪活动的紧急通知，以“投机倒把罪”抓了一批走在市场经济“风头浪尖”上的人。在个私经济发源地温州，五金大王胡金林、矿灯大王程步青、螺丝大王刘大源、合同大王李方平、旧货大王王迈仟、目录大王叶建华、线圈大王郑祥青以及电器大王郑元忠等几人被列为重要打击对象。此被称为“八大王”事件。</a:t>
            </a:r>
          </a:p>
        </p:txBody>
      </p:sp>
      <p:pic>
        <p:nvPicPr>
          <p:cNvPr id="57351" name="图片 3">
            <a:hlinkClick r:id="rId2" action="ppaction://hlinkfile"/>
          </p:cNvPr>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xmlns="" val="0"/>
              </a:ext>
            </a:extLst>
          </a:blip>
          <a:srcRect/>
          <a:stretch>
            <a:fillRect/>
          </a:stretch>
        </p:blipFill>
        <p:spPr bwMode="auto">
          <a:xfrm>
            <a:off x="7177088" y="120650"/>
            <a:ext cx="3232150" cy="331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52" name="图片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685542" y="4296911"/>
            <a:ext cx="3357562" cy="216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53" name="图片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660000">
            <a:off x="6712218" y="2423318"/>
            <a:ext cx="1584325" cy="2170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7355" name="组合 2053"/>
          <p:cNvGrpSpPr>
            <a:grpSpLocks/>
          </p:cNvGrpSpPr>
          <p:nvPr/>
        </p:nvGrpSpPr>
        <p:grpSpPr bwMode="auto">
          <a:xfrm>
            <a:off x="1720851" y="492125"/>
            <a:ext cx="3852863" cy="571500"/>
            <a:chOff x="1338" y="1109"/>
            <a:chExt cx="3696" cy="384"/>
          </a:xfrm>
        </p:grpSpPr>
        <p:sp>
          <p:nvSpPr>
            <p:cNvPr id="57356"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57357" name="文本框 2055"/>
            <p:cNvSpPr txBox="1">
              <a:spLocks noChangeArrowheads="1"/>
            </p:cNvSpPr>
            <p:nvPr/>
          </p:nvSpPr>
          <p:spPr bwMode="auto">
            <a:xfrm>
              <a:off x="1485" y="1167"/>
              <a:ext cx="3549" cy="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2400" b="1">
                  <a:solidFill>
                    <a:schemeClr val="bg1"/>
                  </a:solidFill>
                  <a:latin typeface="楷体" panose="02010609060101010101" pitchFamily="49" charset="-122"/>
                  <a:ea typeface="楷体" panose="02010609060101010101" pitchFamily="49" charset="-122"/>
                </a:rPr>
                <a:t>2 </a:t>
              </a:r>
              <a:r>
                <a:rPr lang="zh-CN" altLang="en-US" sz="2400" b="1">
                  <a:solidFill>
                    <a:schemeClr val="bg1"/>
                  </a:solidFill>
                  <a:latin typeface="楷体" panose="02010609060101010101" pitchFamily="49" charset="-122"/>
                  <a:ea typeface="楷体" panose="02010609060101010101" pitchFamily="49" charset="-122"/>
                </a:rPr>
                <a:t>社会主义初级阶段理论</a:t>
              </a:r>
            </a:p>
          </p:txBody>
        </p:sp>
      </p:grpSp>
      <p:sp>
        <p:nvSpPr>
          <p:cNvPr id="57358" name="矩形 1"/>
          <p:cNvSpPr>
            <a:spLocks noChangeArrowheads="1" noChangeShapeType="1" noTextEdit="1"/>
          </p:cNvSpPr>
          <p:nvPr/>
        </p:nvSpPr>
        <p:spPr bwMode="auto">
          <a:xfrm>
            <a:off x="1788584" y="1576917"/>
            <a:ext cx="4975225" cy="781050"/>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77894"/>
              </a:avLst>
            </a:prstTxWarp>
            <a:scene3d>
              <a:camera prst="legacyPerspectiveFront">
                <a:rot lat="20519999" lon="1080000" rev="0"/>
              </a:camera>
              <a:lightRig rig="legacyHarsh2" dir="b"/>
            </a:scene3d>
            <a:sp3d extrusionH="430200" prstMaterial="legacyMatte">
              <a:extrusionClr>
                <a:srgbClr val="FF6600"/>
              </a:extrusionClr>
              <a:contourClr>
                <a:srgbClr val="003300"/>
              </a:contourClr>
            </a:sp3d>
          </a:bodyPr>
          <a:lstStyle/>
          <a:p>
            <a:pPr algn="ctr"/>
            <a:r>
              <a:rPr lang="zh-CN" altLang="en-US" sz="2000" b="1" dirty="0">
                <a:solidFill>
                  <a:srgbClr val="003300"/>
                </a:solidFill>
                <a:latin typeface="幼圆" panose="02010509060101010101" pitchFamily="49" charset="-122"/>
              </a:rPr>
              <a:t>从“柳市八大王”的命运谈起</a:t>
            </a:r>
          </a:p>
        </p:txBody>
      </p:sp>
      <p:sp>
        <p:nvSpPr>
          <p:cNvPr id="115730" name="矩形 2051"/>
          <p:cNvSpPr/>
          <p:nvPr/>
        </p:nvSpPr>
        <p:spPr>
          <a:xfrm>
            <a:off x="4236510" y="0"/>
            <a:ext cx="2524125" cy="361950"/>
          </a:xfrm>
          <a:prstGeom prst="rect">
            <a:avLst/>
          </a:prstGeom>
          <a:solidFill>
            <a:srgbClr val="CCECFF"/>
          </a:solidFill>
          <a:ln w="38100">
            <a:noFill/>
          </a:ln>
        </p:spPr>
        <p:txBody>
          <a:bodyPr>
            <a:spAutoFit/>
          </a:bodyPr>
          <a:lstStyle/>
          <a:p>
            <a:pPr>
              <a:lnSpc>
                <a:spcPct val="125000"/>
              </a:lnSpc>
              <a:buFont typeface="Arial" panose="020B0604020202020204" pitchFamily="34" charset="0"/>
              <a:buNone/>
              <a:defRPr/>
            </a:pPr>
            <a:r>
              <a:rPr lang="zh-CN" altLang="en-US" sz="1400" b="1" noProof="1">
                <a:solidFill>
                  <a:srgbClr val="FF0066"/>
                </a:solidFill>
                <a:effectLst>
                  <a:outerShdw blurRad="38100" dist="38100" dir="2700000">
                    <a:srgbClr val="000000"/>
                  </a:outerShdw>
                </a:effectLst>
                <a:latin typeface="幼圆" panose="02010509060101010101" pitchFamily="49" charset="-122"/>
                <a:sym typeface="+mn-ea"/>
              </a:rPr>
              <a:t>二 邓小平理论的主要内容</a:t>
            </a:r>
          </a:p>
        </p:txBody>
      </p:sp>
    </p:spTree>
    <p:extLst>
      <p:ext uri="{BB962C8B-B14F-4D97-AF65-F5344CB8AC3E}">
        <p14:creationId xmlns:p14="http://schemas.microsoft.com/office/powerpoint/2010/main" xmlns="" val="41217829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3" name="组合 2079"/>
          <p:cNvGrpSpPr>
            <a:grpSpLocks/>
          </p:cNvGrpSpPr>
          <p:nvPr/>
        </p:nvGrpSpPr>
        <p:grpSpPr bwMode="auto">
          <a:xfrm>
            <a:off x="5749722" y="3555547"/>
            <a:ext cx="4786313" cy="496888"/>
            <a:chOff x="0" y="0"/>
            <a:chExt cx="2085" cy="384"/>
          </a:xfrm>
        </p:grpSpPr>
        <p:sp>
          <p:nvSpPr>
            <p:cNvPr id="58374"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58375" name="文本框 2081"/>
            <p:cNvSpPr txBox="1">
              <a:spLocks noChangeArrowheads="1"/>
            </p:cNvSpPr>
            <p:nvPr/>
          </p:nvSpPr>
          <p:spPr bwMode="auto">
            <a:xfrm>
              <a:off x="38" y="28"/>
              <a:ext cx="2047" cy="332"/>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）十一届三中全会后：基本思想的提出</a:t>
              </a:r>
              <a:endParaRPr lang="zh-CN" altLang="en-US" sz="2000" b="1">
                <a:solidFill>
                  <a:srgbClr val="0000FF"/>
                </a:solidFill>
                <a:latin typeface="楷体" panose="02010609060101010101" pitchFamily="49" charset="-122"/>
                <a:ea typeface="楷体" panose="02010609060101010101" pitchFamily="49" charset="-122"/>
              </a:endParaRPr>
            </a:p>
          </p:txBody>
        </p:sp>
      </p:grpSp>
      <p:grpSp>
        <p:nvGrpSpPr>
          <p:cNvPr id="58376" name="组合 2053"/>
          <p:cNvGrpSpPr>
            <a:grpSpLocks/>
          </p:cNvGrpSpPr>
          <p:nvPr/>
        </p:nvGrpSpPr>
        <p:grpSpPr bwMode="auto">
          <a:xfrm>
            <a:off x="1720851" y="492125"/>
            <a:ext cx="3852863" cy="571500"/>
            <a:chOff x="1338" y="1109"/>
            <a:chExt cx="3696" cy="384"/>
          </a:xfrm>
        </p:grpSpPr>
        <p:sp>
          <p:nvSpPr>
            <p:cNvPr id="58377"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58378" name="文本框 2055"/>
            <p:cNvSpPr txBox="1">
              <a:spLocks noChangeArrowheads="1"/>
            </p:cNvSpPr>
            <p:nvPr/>
          </p:nvSpPr>
          <p:spPr bwMode="auto">
            <a:xfrm>
              <a:off x="1485" y="1167"/>
              <a:ext cx="3549" cy="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2400" b="1">
                  <a:solidFill>
                    <a:schemeClr val="bg1"/>
                  </a:solidFill>
                  <a:latin typeface="楷体" panose="02010609060101010101" pitchFamily="49" charset="-122"/>
                  <a:ea typeface="楷体" panose="02010609060101010101" pitchFamily="49" charset="-122"/>
                </a:rPr>
                <a:t>2 </a:t>
              </a:r>
              <a:r>
                <a:rPr lang="zh-CN" altLang="en-US" sz="2400" b="1">
                  <a:solidFill>
                    <a:schemeClr val="bg1"/>
                  </a:solidFill>
                  <a:latin typeface="楷体" panose="02010609060101010101" pitchFamily="49" charset="-122"/>
                  <a:ea typeface="楷体" panose="02010609060101010101" pitchFamily="49" charset="-122"/>
                </a:rPr>
                <a:t>社会主义初级阶段理论</a:t>
              </a:r>
            </a:p>
          </p:txBody>
        </p:sp>
      </p:grpSp>
      <p:sp>
        <p:nvSpPr>
          <p:cNvPr id="115730" name="矩形 2051"/>
          <p:cNvSpPr/>
          <p:nvPr/>
        </p:nvSpPr>
        <p:spPr>
          <a:xfrm>
            <a:off x="4547213" y="133087"/>
            <a:ext cx="2524125" cy="361950"/>
          </a:xfrm>
          <a:prstGeom prst="rect">
            <a:avLst/>
          </a:prstGeom>
          <a:solidFill>
            <a:srgbClr val="CCECFF"/>
          </a:solidFill>
          <a:ln w="38100">
            <a:noFill/>
          </a:ln>
        </p:spPr>
        <p:txBody>
          <a:bodyPr>
            <a:spAutoFit/>
          </a:bodyPr>
          <a:lstStyle/>
          <a:p>
            <a:pPr>
              <a:lnSpc>
                <a:spcPct val="125000"/>
              </a:lnSpc>
              <a:buFont typeface="Arial" panose="020B0604020202020204" pitchFamily="34" charset="0"/>
              <a:buNone/>
              <a:defRPr/>
            </a:pPr>
            <a:r>
              <a:rPr lang="zh-CN" altLang="en-US" sz="1400" b="1" noProof="1">
                <a:solidFill>
                  <a:srgbClr val="FF0066"/>
                </a:solidFill>
                <a:effectLst>
                  <a:outerShdw blurRad="38100" dist="38100" dir="2700000">
                    <a:srgbClr val="000000"/>
                  </a:outerShdw>
                </a:effectLst>
                <a:latin typeface="幼圆" panose="02010509060101010101" pitchFamily="49" charset="-122"/>
                <a:sym typeface="+mn-ea"/>
              </a:rPr>
              <a:t>二 邓小平理论的主要内容</a:t>
            </a:r>
          </a:p>
        </p:txBody>
      </p:sp>
      <p:grpSp>
        <p:nvGrpSpPr>
          <p:cNvPr id="58380" name="组合 2079"/>
          <p:cNvGrpSpPr>
            <a:grpSpLocks/>
          </p:cNvGrpSpPr>
          <p:nvPr/>
        </p:nvGrpSpPr>
        <p:grpSpPr bwMode="auto">
          <a:xfrm>
            <a:off x="5783263" y="4244523"/>
            <a:ext cx="3675062" cy="455613"/>
            <a:chOff x="0" y="0"/>
            <a:chExt cx="2085" cy="384"/>
          </a:xfrm>
        </p:grpSpPr>
        <p:sp>
          <p:nvSpPr>
            <p:cNvPr id="58381"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58382" name="文本框 2081"/>
            <p:cNvSpPr txBox="1">
              <a:spLocks noChangeArrowheads="1"/>
            </p:cNvSpPr>
            <p:nvPr/>
          </p:nvSpPr>
          <p:spPr bwMode="auto">
            <a:xfrm>
              <a:off x="41" y="0"/>
              <a:ext cx="2035" cy="362"/>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2</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）十三大：理论的系统论述</a:t>
              </a:r>
              <a:endParaRPr lang="zh-CN" altLang="en-US" sz="2000" b="1">
                <a:solidFill>
                  <a:srgbClr val="0000FF"/>
                </a:solidFill>
                <a:latin typeface="楷体" panose="02010609060101010101" pitchFamily="49" charset="-122"/>
                <a:ea typeface="楷体" panose="02010609060101010101" pitchFamily="49" charset="-122"/>
              </a:endParaRPr>
            </a:p>
          </p:txBody>
        </p:sp>
      </p:grpSp>
      <p:grpSp>
        <p:nvGrpSpPr>
          <p:cNvPr id="58383" name="组合 2079"/>
          <p:cNvGrpSpPr>
            <a:grpSpLocks/>
          </p:cNvGrpSpPr>
          <p:nvPr/>
        </p:nvGrpSpPr>
        <p:grpSpPr bwMode="auto">
          <a:xfrm>
            <a:off x="5737225" y="5495473"/>
            <a:ext cx="3963988" cy="511175"/>
            <a:chOff x="0" y="0"/>
            <a:chExt cx="2085" cy="384"/>
          </a:xfrm>
        </p:grpSpPr>
        <p:sp>
          <p:nvSpPr>
            <p:cNvPr id="58384"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58385" name="文本框 2081"/>
            <p:cNvSpPr txBox="1">
              <a:spLocks noChangeArrowheads="1"/>
            </p:cNvSpPr>
            <p:nvPr/>
          </p:nvSpPr>
          <p:spPr bwMode="auto">
            <a:xfrm>
              <a:off x="25" y="28"/>
              <a:ext cx="2035" cy="32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4</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）十五大：理论的进一步阐述</a:t>
              </a:r>
              <a:endParaRPr lang="en-US" altLang="zh-CN" sz="2000" b="1">
                <a:solidFill>
                  <a:srgbClr val="0000FF"/>
                </a:solidFill>
                <a:latin typeface="楷体" panose="02010609060101010101" pitchFamily="49" charset="-122"/>
                <a:ea typeface="楷体" panose="02010609060101010101" pitchFamily="49" charset="-122"/>
              </a:endParaRPr>
            </a:p>
          </p:txBody>
        </p:sp>
      </p:grpSp>
      <p:grpSp>
        <p:nvGrpSpPr>
          <p:cNvPr id="58386" name="组合 2079"/>
          <p:cNvGrpSpPr>
            <a:grpSpLocks/>
          </p:cNvGrpSpPr>
          <p:nvPr/>
        </p:nvGrpSpPr>
        <p:grpSpPr bwMode="auto">
          <a:xfrm>
            <a:off x="5772151" y="6111423"/>
            <a:ext cx="2938463" cy="511175"/>
            <a:chOff x="0" y="0"/>
            <a:chExt cx="2085" cy="384"/>
          </a:xfrm>
        </p:grpSpPr>
        <p:sp>
          <p:nvSpPr>
            <p:cNvPr id="58387"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58388" name="文本框 2081"/>
            <p:cNvSpPr txBox="1">
              <a:spLocks noChangeArrowheads="1"/>
            </p:cNvSpPr>
            <p:nvPr/>
          </p:nvSpPr>
          <p:spPr bwMode="auto">
            <a:xfrm>
              <a:off x="50" y="28"/>
              <a:ext cx="2035" cy="32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5</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）理论</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的</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重大意义</a:t>
              </a:r>
            </a:p>
          </p:txBody>
        </p:sp>
      </p:grpSp>
      <p:pic>
        <p:nvPicPr>
          <p:cNvPr id="58389" name="图片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7010400" y="47625"/>
            <a:ext cx="3157538" cy="280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5900" name="矩形 165899"/>
          <p:cNvSpPr/>
          <p:nvPr/>
        </p:nvSpPr>
        <p:spPr>
          <a:xfrm>
            <a:off x="5762626" y="1923597"/>
            <a:ext cx="1048685" cy="400110"/>
          </a:xfrm>
          <a:prstGeom prst="rect">
            <a:avLst/>
          </a:prstGeom>
          <a:noFill/>
          <a:ln w="9525">
            <a:noFill/>
          </a:ln>
        </p:spPr>
        <p:txBody>
          <a:bodyPr wrap="none">
            <a:spAutoFit/>
          </a:bodyPr>
          <a:lstStyle/>
          <a:p>
            <a:pPr>
              <a:defRPr/>
            </a:pPr>
            <a:r>
              <a:rPr lang="en-US" altLang="zh-CN" sz="2000" b="1" noProof="1">
                <a:solidFill>
                  <a:srgbClr val="993300"/>
                </a:solidFill>
                <a:effectLst>
                  <a:outerShdw blurRad="38100" dist="38100" dir="2700000">
                    <a:srgbClr val="C0C0C0"/>
                  </a:outerShdw>
                </a:effectLst>
              </a:rPr>
              <a:t>P98-100</a:t>
            </a:r>
          </a:p>
        </p:txBody>
      </p:sp>
      <p:sp>
        <p:nvSpPr>
          <p:cNvPr id="58391" name="椭圆 2063"/>
          <p:cNvSpPr>
            <a:spLocks noChangeArrowheads="1"/>
          </p:cNvSpPr>
          <p:nvPr/>
        </p:nvSpPr>
        <p:spPr bwMode="auto">
          <a:xfrm rot="1380000">
            <a:off x="2438582" y="5392636"/>
            <a:ext cx="768350" cy="1786057"/>
          </a:xfrm>
          <a:prstGeom prst="ellipse">
            <a:avLst/>
          </a:prstGeom>
          <a:solidFill>
            <a:srgbClr val="800000"/>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a14="http://schemas.microsoft.com/office/drawing/2010/main" xmlns="" w="9525">
                <a:noFill/>
                <a:round/>
                <a:headEnd/>
                <a:tailEnd/>
              </a14:hiddenLine>
            </a:ext>
          </a:extLst>
        </p:spPr>
        <p:txBody>
          <a:bodyPr vert="eaVert" wrap="none" anchor="ctr">
            <a:flatTx/>
          </a:bodyPr>
          <a:lstStyle/>
          <a:p>
            <a:pPr algn="ctr"/>
            <a:r>
              <a:rPr lang="zh-CN" altLang="en-US" sz="2400" b="1">
                <a:solidFill>
                  <a:schemeClr val="bg1"/>
                </a:solidFill>
                <a:latin typeface="楷体" panose="02010609060101010101" pitchFamily="49" charset="-122"/>
                <a:ea typeface="楷体" panose="02010609060101010101" pitchFamily="49" charset="-122"/>
              </a:rPr>
              <a:t>基本国情</a:t>
            </a:r>
          </a:p>
        </p:txBody>
      </p:sp>
      <p:sp>
        <p:nvSpPr>
          <p:cNvPr id="58392" name="椭圆 2063"/>
          <p:cNvSpPr>
            <a:spLocks noChangeArrowheads="1"/>
          </p:cNvSpPr>
          <p:nvPr/>
        </p:nvSpPr>
        <p:spPr bwMode="auto">
          <a:xfrm rot="1380000">
            <a:off x="3917978" y="5270571"/>
            <a:ext cx="768350" cy="1614488"/>
          </a:xfrm>
          <a:prstGeom prst="ellipse">
            <a:avLst/>
          </a:prstGeom>
          <a:solidFill>
            <a:srgbClr val="800000"/>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a14="http://schemas.microsoft.com/office/drawing/2010/main" xmlns="" w="9525">
                <a:noFill/>
                <a:round/>
                <a:headEnd/>
                <a:tailEnd/>
              </a14:hiddenLine>
            </a:ext>
          </a:extLst>
        </p:spPr>
        <p:txBody>
          <a:bodyPr vert="eaVert" wrap="none" anchor="ctr">
            <a:flatTx/>
          </a:bodyPr>
          <a:lstStyle/>
          <a:p>
            <a:pPr algn="ctr"/>
            <a:r>
              <a:rPr lang="zh-CN" altLang="en-US" sz="2400" b="1">
                <a:solidFill>
                  <a:schemeClr val="bg1"/>
                </a:solidFill>
                <a:latin typeface="楷体" panose="02010609060101010101" pitchFamily="49" charset="-122"/>
                <a:ea typeface="楷体" panose="02010609060101010101" pitchFamily="49" charset="-122"/>
              </a:rPr>
              <a:t>最大实际</a:t>
            </a:r>
          </a:p>
        </p:txBody>
      </p:sp>
      <p:sp>
        <p:nvSpPr>
          <p:cNvPr id="58393" name="圆角矩形 2"/>
          <p:cNvSpPr>
            <a:spLocks noChangeArrowheads="1"/>
          </p:cNvSpPr>
          <p:nvPr/>
        </p:nvSpPr>
        <p:spPr bwMode="auto">
          <a:xfrm>
            <a:off x="1200734" y="1807112"/>
            <a:ext cx="4041775" cy="3327400"/>
          </a:xfrm>
          <a:prstGeom prst="roundRect">
            <a:avLst>
              <a:gd name="adj" fmla="val 25569"/>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我国处在社会主义初级阶段，是邓小平和我们党对当代中国基本国情的科学判断</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a:t>
            </a:r>
          </a:p>
          <a:p>
            <a:pPr>
              <a:lnSpc>
                <a:spcPct val="125000"/>
              </a:lnSpc>
            </a:pPr>
            <a:r>
              <a:rPr lang="zh-CN" altLang="en-US" sz="2000" b="1">
                <a:solidFill>
                  <a:srgbClr val="0000FF"/>
                </a:solidFill>
                <a:latin typeface="楷体" panose="02010609060101010101" pitchFamily="49" charset="-122"/>
                <a:ea typeface="楷体" panose="02010609060101010101" pitchFamily="49" charset="-122"/>
              </a:rPr>
              <a:t>   我们讲解放思想、实事求是，从实际出发建设社会主义，</a:t>
            </a:r>
            <a:r>
              <a:rPr lang="zh-CN" altLang="en-US" sz="2000" b="1">
                <a:solidFill>
                  <a:srgbClr val="FF0000"/>
                </a:solidFill>
                <a:latin typeface="幼圆" panose="02010509060101010101" pitchFamily="49" charset="-122"/>
              </a:rPr>
              <a:t>最大的</a:t>
            </a:r>
            <a:r>
              <a:rPr lang="en-US" altLang="zh-CN" sz="2000" b="1">
                <a:solidFill>
                  <a:srgbClr val="FF0000"/>
                </a:solidFill>
                <a:latin typeface="幼圆" panose="02010509060101010101" pitchFamily="49" charset="-122"/>
              </a:rPr>
              <a:t>“</a:t>
            </a:r>
            <a:r>
              <a:rPr lang="zh-CN" altLang="en-US" sz="2000" b="1">
                <a:solidFill>
                  <a:srgbClr val="FF0000"/>
                </a:solidFill>
                <a:latin typeface="幼圆" panose="02010509060101010101" pitchFamily="49" charset="-122"/>
              </a:rPr>
              <a:t>实际</a:t>
            </a:r>
            <a:r>
              <a:rPr lang="en-US" altLang="zh-CN" sz="2000" b="1">
                <a:solidFill>
                  <a:srgbClr val="FF0000"/>
                </a:solidFill>
                <a:latin typeface="幼圆" panose="02010509060101010101" pitchFamily="49" charset="-122"/>
              </a:rPr>
              <a:t>”</a:t>
            </a:r>
            <a:r>
              <a:rPr lang="zh-CN" altLang="en-US" sz="2000" b="1">
                <a:solidFill>
                  <a:srgbClr val="FF0000"/>
                </a:solidFill>
                <a:latin typeface="幼圆" panose="02010509060101010101" pitchFamily="49" charset="-122"/>
              </a:rPr>
              <a:t>就是中国的基本国情。</a:t>
            </a:r>
          </a:p>
        </p:txBody>
      </p:sp>
      <p:grpSp>
        <p:nvGrpSpPr>
          <p:cNvPr id="58394" name="组合 2079"/>
          <p:cNvGrpSpPr>
            <a:grpSpLocks/>
          </p:cNvGrpSpPr>
          <p:nvPr/>
        </p:nvGrpSpPr>
        <p:grpSpPr bwMode="auto">
          <a:xfrm>
            <a:off x="5762625" y="4865235"/>
            <a:ext cx="4737100" cy="455612"/>
            <a:chOff x="0" y="0"/>
            <a:chExt cx="2085" cy="384"/>
          </a:xfrm>
        </p:grpSpPr>
        <p:sp>
          <p:nvSpPr>
            <p:cNvPr id="58395"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58396" name="文本框 2081"/>
            <p:cNvSpPr txBox="1">
              <a:spLocks noChangeArrowheads="1"/>
            </p:cNvSpPr>
            <p:nvPr/>
          </p:nvSpPr>
          <p:spPr bwMode="auto">
            <a:xfrm>
              <a:off x="41" y="0"/>
              <a:ext cx="2035" cy="362"/>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3</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）理论的科学内涵（补充：主要矛盾）</a:t>
              </a:r>
              <a:endParaRPr lang="zh-CN" altLang="en-US" sz="2000" b="1">
                <a:solidFill>
                  <a:srgbClr val="0000FF"/>
                </a:solidFill>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xmlns="" val="130793581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7" name="组合 2053"/>
          <p:cNvGrpSpPr>
            <a:grpSpLocks/>
          </p:cNvGrpSpPr>
          <p:nvPr/>
        </p:nvGrpSpPr>
        <p:grpSpPr bwMode="auto">
          <a:xfrm>
            <a:off x="1524000" y="11114"/>
            <a:ext cx="2444750" cy="415925"/>
            <a:chOff x="1338" y="1109"/>
            <a:chExt cx="3696" cy="384"/>
          </a:xfrm>
        </p:grpSpPr>
        <p:sp>
          <p:nvSpPr>
            <p:cNvPr id="59398"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59399"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sp>
        <p:nvSpPr>
          <p:cNvPr id="59400" name="圆角矩形 2"/>
          <p:cNvSpPr>
            <a:spLocks noChangeArrowheads="1"/>
          </p:cNvSpPr>
          <p:nvPr/>
        </p:nvSpPr>
        <p:spPr bwMode="auto">
          <a:xfrm>
            <a:off x="1789338" y="1780808"/>
            <a:ext cx="4041775" cy="4767262"/>
          </a:xfrm>
          <a:prstGeom prst="roundRect">
            <a:avLst>
              <a:gd name="adj" fmla="val 21477"/>
            </a:avLst>
          </a:prstGeom>
          <a:solidFill>
            <a:srgbClr val="FFFED5"/>
          </a:solidFill>
          <a:ln w="19050">
            <a:solidFill>
              <a:srgbClr val="FF00FF"/>
            </a:solidFill>
            <a:round/>
            <a:headEnd/>
            <a:tailEnd/>
          </a:ln>
        </p:spPr>
        <p:txBody>
          <a:bodyPr/>
          <a:lstStyle/>
          <a:p>
            <a:pPr>
              <a:lnSpc>
                <a:spcPct val="125000"/>
              </a:lnSpc>
            </a:pPr>
            <a:r>
              <a:rPr lang="en-US" altLang="zh-CN" sz="2000" b="1" dirty="0">
                <a:solidFill>
                  <a:srgbClr val="0000FF"/>
                </a:solidFill>
                <a:latin typeface="楷体" panose="02010609060101010101" pitchFamily="49" charset="-122"/>
                <a:ea typeface="楷体" panose="02010609060101010101" pitchFamily="49" charset="-122"/>
              </a:rPr>
              <a:t>   </a:t>
            </a:r>
            <a:r>
              <a:rPr lang="zh-CN" altLang="en-US" sz="2000" b="1" dirty="0">
                <a:solidFill>
                  <a:srgbClr val="0000FF"/>
                </a:solidFill>
                <a:latin typeface="楷体" panose="02010609060101010101" pitchFamily="49" charset="-122"/>
                <a:ea typeface="楷体" panose="02010609060101010101" pitchFamily="49" charset="-122"/>
              </a:rPr>
              <a:t>像中国这样一个脱胎于半殖民地半封建社会、经过新民主主义革命和时间不长的社会主义改造建立起来的社会主义国家，对它的基本国情应该怎样认识？</a:t>
            </a:r>
          </a:p>
          <a:p>
            <a:pPr>
              <a:lnSpc>
                <a:spcPct val="125000"/>
              </a:lnSpc>
            </a:pPr>
            <a:r>
              <a:rPr lang="zh-CN" altLang="en-US" sz="2000" b="1" dirty="0">
                <a:solidFill>
                  <a:srgbClr val="0000FF"/>
                </a:solidFill>
                <a:latin typeface="楷体" panose="02010609060101010101" pitchFamily="49" charset="-122"/>
                <a:ea typeface="楷体" panose="02010609060101010101" pitchFamily="49" charset="-122"/>
              </a:rPr>
              <a:t>   从生产资料所有制的社会主义改造基本完成到党的十一届三中全会之前，我们党对此做过有益的探索，但</a:t>
            </a:r>
            <a:r>
              <a:rPr lang="zh-CN" altLang="en-US" sz="2000" b="1" dirty="0">
                <a:solidFill>
                  <a:srgbClr val="FF0000"/>
                </a:solidFill>
                <a:latin typeface="幼圆" panose="02010509060101010101" pitchFamily="49" charset="-122"/>
              </a:rPr>
              <a:t>总的来说，一直处在不完全清醒的状态</a:t>
            </a:r>
            <a:r>
              <a:rPr lang="zh-CN" altLang="en-US" sz="2000" b="1" dirty="0">
                <a:solidFill>
                  <a:srgbClr val="0000FF"/>
                </a:solidFill>
                <a:latin typeface="楷体" panose="02010609060101010101" pitchFamily="49" charset="-122"/>
                <a:ea typeface="楷体" panose="02010609060101010101" pitchFamily="49" charset="-122"/>
              </a:rPr>
              <a:t>。</a:t>
            </a:r>
          </a:p>
        </p:txBody>
      </p:sp>
      <p:sp>
        <p:nvSpPr>
          <p:cNvPr id="59401" name="椭圆 12304"/>
          <p:cNvSpPr>
            <a:spLocks noChangeArrowheads="1"/>
          </p:cNvSpPr>
          <p:nvPr/>
        </p:nvSpPr>
        <p:spPr bwMode="auto">
          <a:xfrm rot="1020000">
            <a:off x="1486147" y="1543368"/>
            <a:ext cx="692468" cy="1073150"/>
          </a:xfrm>
          <a:prstGeom prst="ellipse">
            <a:avLst/>
          </a:prstGeom>
          <a:solidFill>
            <a:srgbClr val="C00000"/>
          </a:solidFill>
          <a:ln>
            <a:noFill/>
          </a:ln>
          <a:scene3d>
            <a:camera prst="legacyObliqueTopLeft"/>
            <a:lightRig rig="legacyFlat3" dir="t"/>
          </a:scene3d>
          <a:sp3d extrusionH="430200" prstMaterial="legacyMatte">
            <a:bevelT w="13500" h="13500" prst="angle"/>
            <a:bevelB w="13500" h="13500" prst="angle"/>
            <a:extrusionClr>
              <a:srgbClr val="CCFFCC"/>
            </a:extrusionClr>
            <a:contourClr>
              <a:srgbClr val="C00000"/>
            </a:contourClr>
          </a:sp3d>
          <a:extLst>
            <a:ext uri="{91240B29-F687-4F45-9708-019B960494DF}">
              <a14:hiddenLine xmlns:a14="http://schemas.microsoft.com/office/drawing/2010/main" xmlns="" w="9525">
                <a:noFill/>
                <a:round/>
                <a:headEnd/>
                <a:tailEnd/>
              </a14:hiddenLine>
            </a:ext>
          </a:extLst>
        </p:spPr>
        <p:txBody>
          <a:bodyPr vert="eaVert" anchor="ctr">
            <a:spAutoFit/>
            <a:flatTx/>
          </a:bodyPr>
          <a:lstStyle/>
          <a:p>
            <a:r>
              <a:rPr lang="zh-CN" altLang="en-US" sz="2000" b="1" dirty="0">
                <a:solidFill>
                  <a:schemeClr val="bg1"/>
                </a:solidFill>
                <a:latin typeface="楷体" panose="02010609060101010101" pitchFamily="49" charset="-122"/>
                <a:ea typeface="楷体" panose="02010609060101010101" pitchFamily="49" charset="-122"/>
              </a:rPr>
              <a:t>背 景</a:t>
            </a:r>
          </a:p>
        </p:txBody>
      </p:sp>
      <p:sp>
        <p:nvSpPr>
          <p:cNvPr id="59402" name="矩形 302090"/>
          <p:cNvSpPr>
            <a:spLocks noChangeArrowheads="1"/>
          </p:cNvSpPr>
          <p:nvPr/>
        </p:nvSpPr>
        <p:spPr bwMode="auto">
          <a:xfrm>
            <a:off x="6058557" y="981426"/>
            <a:ext cx="4389437" cy="1281113"/>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pPr>
            <a:r>
              <a:rPr lang="en-US" altLang="zh-CN" sz="2000" b="1" dirty="0">
                <a:solidFill>
                  <a:srgbClr val="FFFF00"/>
                </a:solidFill>
                <a:latin typeface="楷体" panose="02010609060101010101" pitchFamily="49" charset="-122"/>
                <a:ea typeface="楷体" panose="02010609060101010101" pitchFamily="49" charset="-122"/>
              </a:rPr>
              <a:t>  </a:t>
            </a:r>
            <a:r>
              <a:rPr lang="zh-CN" altLang="en-US" b="1" dirty="0">
                <a:solidFill>
                  <a:srgbClr val="FFFF00"/>
                </a:solidFill>
                <a:latin typeface="幼圆" panose="02010509060101010101" pitchFamily="49" charset="-122"/>
              </a:rPr>
              <a:t>十一届三中全会后，一系列新政策虽然在实践中取得明显成效。然而在理论上却同过去人们对社会主义的理解产生了冲突</a:t>
            </a:r>
            <a:r>
              <a:rPr lang="zh-CN" altLang="en-US" sz="2000" b="1" dirty="0">
                <a:solidFill>
                  <a:srgbClr val="FFFF00"/>
                </a:solidFill>
                <a:latin typeface="楷体" panose="02010609060101010101" pitchFamily="49" charset="-122"/>
                <a:ea typeface="楷体" panose="02010609060101010101" pitchFamily="49" charset="-122"/>
              </a:rPr>
              <a:t>。</a:t>
            </a:r>
          </a:p>
        </p:txBody>
      </p:sp>
      <p:grpSp>
        <p:nvGrpSpPr>
          <p:cNvPr id="59403" name="组合 11"/>
          <p:cNvGrpSpPr>
            <a:grpSpLocks/>
          </p:cNvGrpSpPr>
          <p:nvPr/>
        </p:nvGrpSpPr>
        <p:grpSpPr bwMode="auto">
          <a:xfrm>
            <a:off x="6124345" y="3433443"/>
            <a:ext cx="4860328" cy="2998788"/>
            <a:chOff x="6758" y="3473"/>
            <a:chExt cx="7653" cy="4722"/>
          </a:xfrm>
        </p:grpSpPr>
        <p:sp>
          <p:nvSpPr>
            <p:cNvPr id="59404" name="文本框 169985"/>
            <p:cNvSpPr txBox="1">
              <a:spLocks noChangeArrowheads="1"/>
            </p:cNvSpPr>
            <p:nvPr/>
          </p:nvSpPr>
          <p:spPr bwMode="auto">
            <a:xfrm>
              <a:off x="6758" y="4170"/>
              <a:ext cx="4232" cy="1416"/>
            </a:xfrm>
            <a:prstGeom prst="rect">
              <a:avLst/>
            </a:prstGeom>
            <a:gradFill rotWithShape="1">
              <a:gsLst>
                <a:gs pos="0">
                  <a:srgbClr val="00FF00"/>
                </a:gs>
                <a:gs pos="100000">
                  <a:schemeClr val="bg1"/>
                </a:gs>
              </a:gsLst>
              <a:path path="shape">
                <a:fillToRect l="50000" t="50000" r="50000" b="50000"/>
              </a:path>
            </a:gradFill>
            <a:ln w="38100">
              <a:solidFill>
                <a:srgbClr val="FF3300"/>
              </a:solidFill>
              <a:miter lim="800000"/>
              <a:headEnd/>
              <a:tailEnd/>
            </a:ln>
          </p:spPr>
          <p:txBody>
            <a:bodyPr>
              <a:spAutoFit/>
            </a:bodyPr>
            <a:lstStyle/>
            <a:p>
              <a:pPr algn="just">
                <a:lnSpc>
                  <a:spcPct val="125000"/>
                </a:lnSpc>
                <a:buClr>
                  <a:schemeClr val="bg1"/>
                </a:buClr>
              </a:pPr>
              <a:r>
                <a:rPr lang="en-US" altLang="zh-CN" sz="2400" b="1">
                  <a:solidFill>
                    <a:srgbClr val="0000FF"/>
                  </a:solidFill>
                  <a:latin typeface="华文行楷" panose="02010800040101010101" pitchFamily="2" charset="-122"/>
                  <a:ea typeface="华文行楷" panose="02010800040101010101" pitchFamily="2" charset="-122"/>
                </a:rPr>
                <a:t> </a:t>
              </a:r>
              <a:r>
                <a:rPr lang="zh-CN" altLang="en-US" b="1">
                  <a:solidFill>
                    <a:srgbClr val="0000FF"/>
                  </a:solidFill>
                  <a:latin typeface="幼圆" panose="02010509060101010101" pitchFamily="49" charset="-122"/>
                </a:rPr>
                <a:t>改革开放的路线和政策是否符合马克思主义？</a:t>
              </a:r>
            </a:p>
          </p:txBody>
        </p:sp>
        <p:sp>
          <p:nvSpPr>
            <p:cNvPr id="59405" name="文本框 169985"/>
            <p:cNvSpPr txBox="1">
              <a:spLocks noChangeArrowheads="1"/>
            </p:cNvSpPr>
            <p:nvPr/>
          </p:nvSpPr>
          <p:spPr bwMode="auto">
            <a:xfrm>
              <a:off x="6795" y="6040"/>
              <a:ext cx="4275" cy="1355"/>
            </a:xfrm>
            <a:prstGeom prst="rect">
              <a:avLst/>
            </a:prstGeom>
            <a:gradFill rotWithShape="1">
              <a:gsLst>
                <a:gs pos="0">
                  <a:srgbClr val="00FF00"/>
                </a:gs>
                <a:gs pos="100000">
                  <a:schemeClr val="bg1"/>
                </a:gs>
              </a:gsLst>
              <a:path path="shape">
                <a:fillToRect l="50000" t="50000" r="50000" b="50000"/>
              </a:path>
            </a:gradFill>
            <a:ln w="38100">
              <a:solidFill>
                <a:srgbClr val="FF3300"/>
              </a:solidFill>
              <a:miter lim="800000"/>
              <a:headEnd/>
              <a:tailEnd/>
            </a:ln>
          </p:spPr>
          <p:txBody>
            <a:bodyPr>
              <a:spAutoFit/>
            </a:bodyPr>
            <a:lstStyle/>
            <a:p>
              <a:pPr algn="just">
                <a:lnSpc>
                  <a:spcPct val="125000"/>
                </a:lnSpc>
                <a:buClr>
                  <a:schemeClr val="bg1"/>
                </a:buClr>
              </a:pPr>
              <a:r>
                <a:rPr lang="zh-CN" altLang="en-US" sz="2000" b="1">
                  <a:solidFill>
                    <a:srgbClr val="0000FF"/>
                  </a:solidFill>
                  <a:latin typeface="幼圆" panose="02010509060101010101" pitchFamily="49" charset="-122"/>
                </a:rPr>
                <a:t>是否需要坚持社会主义的方向和道路？</a:t>
              </a:r>
            </a:p>
          </p:txBody>
        </p:sp>
        <p:sp>
          <p:nvSpPr>
            <p:cNvPr id="59406" name="文本框 4"/>
            <p:cNvSpPr txBox="1">
              <a:spLocks noChangeArrowheads="1"/>
            </p:cNvSpPr>
            <p:nvPr/>
          </p:nvSpPr>
          <p:spPr bwMode="auto">
            <a:xfrm>
              <a:off x="11036" y="4731"/>
              <a:ext cx="1672" cy="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600" b="1">
                  <a:latin typeface="楷体" panose="02010609060101010101" pitchFamily="49" charset="-122"/>
                  <a:ea typeface="楷体" panose="02010609060101010101" pitchFamily="49" charset="-122"/>
                </a:rPr>
                <a:t>坚持推进改革开放</a:t>
              </a:r>
            </a:p>
          </p:txBody>
        </p:sp>
        <p:sp>
          <p:nvSpPr>
            <p:cNvPr id="59407" name="文本框 5"/>
            <p:cNvSpPr txBox="1">
              <a:spLocks noChangeArrowheads="1"/>
            </p:cNvSpPr>
            <p:nvPr/>
          </p:nvSpPr>
          <p:spPr bwMode="auto">
            <a:xfrm>
              <a:off x="11215" y="6205"/>
              <a:ext cx="1494" cy="16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600" b="1">
                  <a:latin typeface="楷体" panose="02010609060101010101" pitchFamily="49" charset="-122"/>
                  <a:ea typeface="楷体" panose="02010609060101010101" pitchFamily="49" charset="-122"/>
                </a:rPr>
                <a:t>坚持改革开放社会主义方向</a:t>
              </a:r>
            </a:p>
          </p:txBody>
        </p:sp>
        <p:sp>
          <p:nvSpPr>
            <p:cNvPr id="59408" name="文本框 169995"/>
            <p:cNvSpPr txBox="1">
              <a:spLocks noChangeArrowheads="1"/>
            </p:cNvSpPr>
            <p:nvPr/>
          </p:nvSpPr>
          <p:spPr bwMode="auto">
            <a:xfrm>
              <a:off x="12957" y="3473"/>
              <a:ext cx="1454" cy="4722"/>
            </a:xfrm>
            <a:prstGeom prst="rect">
              <a:avLst/>
            </a:prstGeom>
            <a:solidFill>
              <a:srgbClr val="FFCCFF"/>
            </a:solidFill>
            <a:ln w="38100">
              <a:solidFill>
                <a:srgbClr val="FF99FF"/>
              </a:solidFill>
              <a:miter lim="800000"/>
              <a:headEnd/>
              <a:tailEnd/>
            </a:ln>
          </p:spPr>
          <p:txBody>
            <a:bodyPr vert="eaVert">
              <a:spAutoFit/>
            </a:bodyPr>
            <a:lstStyle/>
            <a:p>
              <a:pPr>
                <a:buClr>
                  <a:schemeClr val="bg1"/>
                </a:buClr>
              </a:pPr>
              <a:r>
                <a:rPr lang="en-US" altLang="zh-CN" b="1" dirty="0">
                  <a:solidFill>
                    <a:srgbClr val="3333FF"/>
                  </a:solidFill>
                  <a:latin typeface="华文新魏" panose="02010800040101010101" pitchFamily="2" charset="-122"/>
                  <a:ea typeface="华文新魏" panose="02010800040101010101" pitchFamily="2" charset="-122"/>
                </a:rPr>
                <a:t>     </a:t>
              </a:r>
              <a:r>
                <a:rPr lang="zh-CN" altLang="en-US" sz="2400" b="1" dirty="0">
                  <a:solidFill>
                    <a:srgbClr val="FF0000"/>
                  </a:solidFill>
                  <a:latin typeface="幼圆" panose="02010509060101010101" pitchFamily="49" charset="-122"/>
                </a:rPr>
                <a:t>必须正确认识社会主义发展所处的阶段</a:t>
              </a:r>
            </a:p>
          </p:txBody>
        </p:sp>
        <p:sp>
          <p:nvSpPr>
            <p:cNvPr id="11" name="右箭头 10"/>
            <p:cNvSpPr/>
            <p:nvPr/>
          </p:nvSpPr>
          <p:spPr>
            <a:xfrm>
              <a:off x="10802" y="5438"/>
              <a:ext cx="2140" cy="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p>
          </p:txBody>
        </p:sp>
      </p:grpSp>
    </p:spTree>
    <p:extLst>
      <p:ext uri="{BB962C8B-B14F-4D97-AF65-F5344CB8AC3E}">
        <p14:creationId xmlns:p14="http://schemas.microsoft.com/office/powerpoint/2010/main" xmlns="" val="201952725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21" name="组合 2053"/>
          <p:cNvGrpSpPr>
            <a:grpSpLocks/>
          </p:cNvGrpSpPr>
          <p:nvPr/>
        </p:nvGrpSpPr>
        <p:grpSpPr bwMode="auto">
          <a:xfrm>
            <a:off x="4938320" y="0"/>
            <a:ext cx="2444750" cy="415925"/>
            <a:chOff x="1338" y="1109"/>
            <a:chExt cx="3696" cy="384"/>
          </a:xfrm>
        </p:grpSpPr>
        <p:sp>
          <p:nvSpPr>
            <p:cNvPr id="60422"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60423"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grpSp>
        <p:nvGrpSpPr>
          <p:cNvPr id="60424" name="组合 2079"/>
          <p:cNvGrpSpPr>
            <a:grpSpLocks/>
          </p:cNvGrpSpPr>
          <p:nvPr/>
        </p:nvGrpSpPr>
        <p:grpSpPr bwMode="auto">
          <a:xfrm>
            <a:off x="1919288" y="1427389"/>
            <a:ext cx="4786312" cy="496888"/>
            <a:chOff x="0" y="0"/>
            <a:chExt cx="2085" cy="384"/>
          </a:xfrm>
        </p:grpSpPr>
        <p:sp>
          <p:nvSpPr>
            <p:cNvPr id="60425"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60426" name="文本框 2081"/>
            <p:cNvSpPr txBox="1">
              <a:spLocks noChangeArrowheads="1"/>
            </p:cNvSpPr>
            <p:nvPr/>
          </p:nvSpPr>
          <p:spPr bwMode="auto">
            <a:xfrm>
              <a:off x="38" y="28"/>
              <a:ext cx="2047" cy="332"/>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）十一届三中全会后：基本思想的提出</a:t>
              </a:r>
              <a:endParaRPr lang="zh-CN" altLang="en-US" sz="2000" b="1">
                <a:solidFill>
                  <a:srgbClr val="0000FF"/>
                </a:solidFill>
                <a:latin typeface="楷体" panose="02010609060101010101" pitchFamily="49" charset="-122"/>
                <a:ea typeface="楷体" panose="02010609060101010101" pitchFamily="49" charset="-122"/>
              </a:endParaRPr>
            </a:p>
          </p:txBody>
        </p:sp>
      </p:grpSp>
      <p:sp>
        <p:nvSpPr>
          <p:cNvPr id="60427" name="圆角矩形 2"/>
          <p:cNvSpPr>
            <a:spLocks noChangeArrowheads="1"/>
          </p:cNvSpPr>
          <p:nvPr/>
        </p:nvSpPr>
        <p:spPr bwMode="auto">
          <a:xfrm>
            <a:off x="2171701" y="2865665"/>
            <a:ext cx="4041775" cy="1889125"/>
          </a:xfrm>
          <a:prstGeom prst="roundRect">
            <a:avLst>
              <a:gd name="adj" fmla="val 21477"/>
            </a:avLst>
          </a:prstGeom>
          <a:solidFill>
            <a:srgbClr val="FFFED5"/>
          </a:solidFill>
          <a:ln w="19050">
            <a:solidFill>
              <a:srgbClr val="FF00FF"/>
            </a:solidFill>
            <a:round/>
            <a:headEnd/>
            <a:tailEnd/>
          </a:ln>
        </p:spPr>
        <p:txBody>
          <a:bodyPr/>
          <a:lstStyle/>
          <a:p>
            <a:pPr>
              <a:lnSpc>
                <a:spcPct val="125000"/>
              </a:lnSpc>
            </a:pPr>
            <a:r>
              <a:rPr lang="en-US" altLang="zh-CN" sz="2000" b="1" dirty="0">
                <a:solidFill>
                  <a:srgbClr val="0000FF"/>
                </a:solidFill>
                <a:latin typeface="楷体" panose="02010609060101010101" pitchFamily="49" charset="-122"/>
                <a:ea typeface="楷体" panose="02010609060101010101" pitchFamily="49" charset="-122"/>
              </a:rPr>
              <a:t>   </a:t>
            </a:r>
            <a:r>
              <a:rPr lang="zh-CN" altLang="en-US" sz="2000" b="1" dirty="0">
                <a:solidFill>
                  <a:srgbClr val="0000FF"/>
                </a:solidFill>
                <a:latin typeface="楷体" panose="02010609060101010101" pitchFamily="49" charset="-122"/>
                <a:ea typeface="楷体" panose="02010609060101010101" pitchFamily="49" charset="-122"/>
              </a:rPr>
              <a:t>邓小平</a:t>
            </a:r>
            <a:r>
              <a:rPr lang="zh-CN" altLang="en-US" sz="2000" b="1" dirty="0" smtClean="0">
                <a:solidFill>
                  <a:srgbClr val="0000FF"/>
                </a:solidFill>
                <a:latin typeface="楷体" panose="02010609060101010101" pitchFamily="49" charset="-122"/>
                <a:ea typeface="楷体" panose="02010609060101010101" pitchFamily="49" charset="-122"/>
              </a:rPr>
              <a:t>提出：</a:t>
            </a:r>
            <a:endParaRPr lang="zh-CN" altLang="en-US" sz="2000" b="1" dirty="0">
              <a:solidFill>
                <a:srgbClr val="0000FF"/>
              </a:solidFill>
              <a:latin typeface="楷体" panose="02010609060101010101" pitchFamily="49" charset="-122"/>
              <a:ea typeface="楷体" panose="02010609060101010101" pitchFamily="49" charset="-122"/>
            </a:endParaRPr>
          </a:p>
          <a:p>
            <a:pPr>
              <a:lnSpc>
                <a:spcPct val="125000"/>
              </a:lnSpc>
            </a:pPr>
            <a:r>
              <a:rPr lang="zh-CN" altLang="en-US" sz="2000" b="1" dirty="0">
                <a:solidFill>
                  <a:srgbClr val="0000FF"/>
                </a:solidFill>
                <a:latin typeface="楷体" panose="02010609060101010101" pitchFamily="49" charset="-122"/>
                <a:ea typeface="楷体" panose="02010609060101010101" pitchFamily="49" charset="-122"/>
              </a:rPr>
              <a:t>   现在搞建设，要适合中国情况，走出一条中国式的现代化道路。</a:t>
            </a:r>
          </a:p>
        </p:txBody>
      </p:sp>
      <p:sp>
        <p:nvSpPr>
          <p:cNvPr id="60428" name="矩形 167949"/>
          <p:cNvSpPr>
            <a:spLocks noChangeArrowheads="1"/>
          </p:cNvSpPr>
          <p:nvPr/>
        </p:nvSpPr>
        <p:spPr bwMode="auto">
          <a:xfrm>
            <a:off x="2006601" y="2268765"/>
            <a:ext cx="3108325" cy="377825"/>
          </a:xfrm>
          <a:prstGeom prst="rect">
            <a:avLst/>
          </a:prstGeom>
          <a:solidFill>
            <a:srgbClr val="00CCFF"/>
          </a:solidFill>
          <a:ln w="9525">
            <a:solidFill>
              <a:schemeClr val="tx1"/>
            </a:solidFill>
            <a:miter lim="800000"/>
            <a:headEnd/>
            <a:tailEnd/>
          </a:ln>
        </p:spPr>
        <p:txBody>
          <a:bodyPr/>
          <a:lstStyle/>
          <a:p>
            <a:r>
              <a:rPr lang="en-US" altLang="zh-CN" b="1">
                <a:solidFill>
                  <a:srgbClr val="FF0000"/>
                </a:solidFill>
              </a:rPr>
              <a:t>1978</a:t>
            </a:r>
            <a:r>
              <a:rPr lang="zh-CN" altLang="en-US" b="1">
                <a:solidFill>
                  <a:srgbClr val="FF0000"/>
                </a:solidFill>
              </a:rPr>
              <a:t>，十一届三中全会以后</a:t>
            </a:r>
          </a:p>
        </p:txBody>
      </p:sp>
      <p:pic>
        <p:nvPicPr>
          <p:cNvPr id="60429" name="图片 165902" descr="0130000055749412538709657625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921500" y="1325790"/>
            <a:ext cx="3473450" cy="3135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30" name="圆角矩形标注 6"/>
          <p:cNvSpPr>
            <a:spLocks noChangeArrowheads="1"/>
          </p:cNvSpPr>
          <p:nvPr/>
        </p:nvSpPr>
        <p:spPr bwMode="auto">
          <a:xfrm>
            <a:off x="5924551" y="4967514"/>
            <a:ext cx="3960813" cy="1422400"/>
          </a:xfrm>
          <a:prstGeom prst="wedgeRoundRectCallout">
            <a:avLst>
              <a:gd name="adj1" fmla="val 14921"/>
              <a:gd name="adj2" fmla="val -119106"/>
              <a:gd name="adj3" fmla="val 16667"/>
            </a:avLst>
          </a:prstGeom>
          <a:blipFill dpi="0" rotWithShape="1">
            <a:blip r:embed="rId3"/>
            <a:srcRect/>
            <a:tile tx="0" ty="0" sx="100000" sy="100000" flip="none" algn="tl"/>
          </a:blipFill>
          <a:ln w="28575">
            <a:solidFill>
              <a:srgbClr val="8585E0"/>
            </a:solidFill>
            <a:round/>
            <a:headEnd/>
            <a:tailEnd/>
          </a:ln>
        </p:spPr>
        <p:txBody>
          <a:bodyPr anchor="ctr"/>
          <a:lstStyle/>
          <a:p>
            <a:pPr>
              <a:lnSpc>
                <a:spcPct val="125000"/>
              </a:lnSpc>
            </a:pPr>
            <a:r>
              <a:rPr lang="en-US" altLang="zh-CN" sz="2000" b="1" dirty="0">
                <a:solidFill>
                  <a:srgbClr val="FF0000"/>
                </a:solidFill>
                <a:ea typeface="楷体_GB2312" pitchFamily="49" charset="-122"/>
              </a:rPr>
              <a:t>    </a:t>
            </a:r>
            <a:r>
              <a:rPr lang="zh-CN" altLang="en-US" sz="2000" b="1" dirty="0">
                <a:solidFill>
                  <a:srgbClr val="C00000"/>
                </a:solidFill>
                <a:latin typeface="楷体" panose="02010609060101010101" pitchFamily="49" charset="-122"/>
                <a:ea typeface="楷体" panose="02010609060101010101" pitchFamily="49" charset="-122"/>
              </a:rPr>
              <a:t>不要</a:t>
            </a:r>
            <a:r>
              <a:rPr lang="zh-CN" altLang="en-US" sz="2000" b="1" dirty="0">
                <a:solidFill>
                  <a:srgbClr val="3333CC"/>
                </a:solidFill>
                <a:latin typeface="楷体" panose="02010609060101010101" pitchFamily="49" charset="-122"/>
                <a:ea typeface="楷体" panose="02010609060101010101" pitchFamily="49" charset="-122"/>
              </a:rPr>
              <a:t>离开现实</a:t>
            </a:r>
            <a:r>
              <a:rPr lang="zh-CN" altLang="en-US" sz="2000" b="1" dirty="0">
                <a:solidFill>
                  <a:srgbClr val="C00000"/>
                </a:solidFill>
                <a:latin typeface="楷体" panose="02010609060101010101" pitchFamily="49" charset="-122"/>
                <a:ea typeface="楷体" panose="02010609060101010101" pitchFamily="49" charset="-122"/>
              </a:rPr>
              <a:t>和</a:t>
            </a:r>
            <a:r>
              <a:rPr lang="zh-CN" altLang="en-US" sz="2000" b="1" dirty="0">
                <a:solidFill>
                  <a:srgbClr val="3333CC"/>
                </a:solidFill>
                <a:latin typeface="楷体" panose="02010609060101010101" pitchFamily="49" charset="-122"/>
                <a:ea typeface="楷体" panose="02010609060101010101" pitchFamily="49" charset="-122"/>
              </a:rPr>
              <a:t>超越阶段</a:t>
            </a:r>
            <a:r>
              <a:rPr lang="zh-CN" altLang="en-US" sz="2000" b="1" dirty="0">
                <a:solidFill>
                  <a:srgbClr val="C00000"/>
                </a:solidFill>
                <a:latin typeface="楷体" panose="02010609060101010101" pitchFamily="49" charset="-122"/>
                <a:ea typeface="楷体" panose="02010609060101010101" pitchFamily="49" charset="-122"/>
              </a:rPr>
              <a:t>采取一些</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左</a:t>
            </a:r>
            <a:r>
              <a:rPr lang="en-US" altLang="zh-CN" sz="2000" b="1" dirty="0">
                <a:solidFill>
                  <a:srgbClr val="C00000"/>
                </a:solidFill>
                <a:latin typeface="楷体" panose="02010609060101010101" pitchFamily="49" charset="-122"/>
                <a:ea typeface="楷体" panose="02010609060101010101" pitchFamily="49" charset="-122"/>
              </a:rPr>
              <a:t>”</a:t>
            </a:r>
            <a:r>
              <a:rPr lang="zh-CN" altLang="en-US" sz="2000" b="1" dirty="0">
                <a:solidFill>
                  <a:srgbClr val="C00000"/>
                </a:solidFill>
                <a:latin typeface="楷体" panose="02010609060101010101" pitchFamily="49" charset="-122"/>
                <a:ea typeface="楷体" panose="02010609060101010101" pitchFamily="49" charset="-122"/>
              </a:rPr>
              <a:t>的办法，这样是搞不成社会主义的。         </a:t>
            </a:r>
            <a:r>
              <a:rPr lang="zh-CN" altLang="en-US" sz="2000" b="1" dirty="0">
                <a:solidFill>
                  <a:srgbClr val="FF0000"/>
                </a:solidFill>
                <a:latin typeface="楷体" panose="02010609060101010101" pitchFamily="49" charset="-122"/>
                <a:ea typeface="楷体" panose="02010609060101010101" pitchFamily="49" charset="-122"/>
              </a:rPr>
              <a:t>   </a:t>
            </a:r>
            <a:r>
              <a:rPr lang="zh-CN" altLang="en-US" b="1" dirty="0">
                <a:solidFill>
                  <a:srgbClr val="FF0000"/>
                </a:solidFill>
              </a:rPr>
              <a:t>                          </a:t>
            </a:r>
            <a:endParaRPr lang="zh-CN" altLang="en-US" sz="2000" dirty="0"/>
          </a:p>
        </p:txBody>
      </p:sp>
      <p:sp>
        <p:nvSpPr>
          <p:cNvPr id="60431" name="文本框 2"/>
          <p:cNvSpPr txBox="1">
            <a:spLocks noChangeArrowheads="1"/>
          </p:cNvSpPr>
          <p:nvPr/>
        </p:nvSpPr>
        <p:spPr bwMode="auto">
          <a:xfrm>
            <a:off x="2171700" y="5159603"/>
            <a:ext cx="3536950" cy="70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a:solidFill>
                  <a:srgbClr val="FF0000"/>
                </a:solidFill>
                <a:latin typeface="黑体" panose="02010609060101010101" pitchFamily="49" charset="-122"/>
                <a:ea typeface="黑体" panose="02010609060101010101" pitchFamily="49" charset="-122"/>
              </a:rPr>
              <a:t>邓小平谈到我国社会主义建设的经验时指出：</a:t>
            </a:r>
          </a:p>
        </p:txBody>
      </p:sp>
    </p:spTree>
    <p:extLst>
      <p:ext uri="{BB962C8B-B14F-4D97-AF65-F5344CB8AC3E}">
        <p14:creationId xmlns:p14="http://schemas.microsoft.com/office/powerpoint/2010/main" xmlns="" val="285479385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矩形 167949"/>
          <p:cNvSpPr>
            <a:spLocks noChangeArrowheads="1"/>
          </p:cNvSpPr>
          <p:nvPr/>
        </p:nvSpPr>
        <p:spPr bwMode="auto">
          <a:xfrm>
            <a:off x="2487612" y="1590450"/>
            <a:ext cx="2130425" cy="377825"/>
          </a:xfrm>
          <a:prstGeom prst="rect">
            <a:avLst/>
          </a:prstGeom>
          <a:solidFill>
            <a:srgbClr val="00CCFF"/>
          </a:solidFill>
          <a:ln w="9525">
            <a:solidFill>
              <a:schemeClr val="tx1"/>
            </a:solidFill>
            <a:miter lim="800000"/>
            <a:headEnd/>
            <a:tailEnd/>
          </a:ln>
        </p:spPr>
        <p:txBody>
          <a:bodyPr/>
          <a:lstStyle/>
          <a:p>
            <a:r>
              <a:rPr lang="en-US" altLang="zh-CN" b="1">
                <a:solidFill>
                  <a:srgbClr val="FF0000"/>
                </a:solidFill>
              </a:rPr>
              <a:t>1987</a:t>
            </a:r>
            <a:r>
              <a:rPr lang="zh-CN" altLang="en-US" b="1">
                <a:solidFill>
                  <a:srgbClr val="FF0000"/>
                </a:solidFill>
              </a:rPr>
              <a:t>，十三大前夕</a:t>
            </a:r>
          </a:p>
        </p:txBody>
      </p:sp>
      <p:pic>
        <p:nvPicPr>
          <p:cNvPr id="61446"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87574" y="2471511"/>
            <a:ext cx="2730500" cy="327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7" name="圆角矩形标注 6"/>
          <p:cNvSpPr>
            <a:spLocks noChangeArrowheads="1"/>
          </p:cNvSpPr>
          <p:nvPr/>
        </p:nvSpPr>
        <p:spPr bwMode="auto">
          <a:xfrm>
            <a:off x="5546725" y="365126"/>
            <a:ext cx="4781550" cy="3205163"/>
          </a:xfrm>
          <a:prstGeom prst="wedgeRoundRectCallout">
            <a:avLst>
              <a:gd name="adj1" fmla="val -80028"/>
              <a:gd name="adj2" fmla="val 36509"/>
              <a:gd name="adj3" fmla="val 16667"/>
            </a:avLst>
          </a:prstGeom>
          <a:blipFill dpi="0" rotWithShape="1">
            <a:blip r:embed="rId3"/>
            <a:srcRect/>
            <a:tile tx="0" ty="0" sx="100000" sy="100000" flip="none" algn="tl"/>
          </a:blipFill>
          <a:ln w="28575">
            <a:solidFill>
              <a:srgbClr val="8585E0"/>
            </a:solidFill>
            <a:round/>
            <a:headEnd/>
            <a:tailEnd/>
          </a:ln>
        </p:spPr>
        <p:txBody>
          <a:bodyPr anchor="ctr"/>
          <a:lstStyle/>
          <a:p>
            <a:pPr>
              <a:lnSpc>
                <a:spcPct val="125000"/>
              </a:lnSpc>
            </a:pPr>
            <a:r>
              <a:rPr lang="en-US" altLang="zh-CN" sz="2000" b="1">
                <a:solidFill>
                  <a:srgbClr val="FF0000"/>
                </a:solidFill>
                <a:ea typeface="楷体_GB2312" pitchFamily="49" charset="-122"/>
              </a:rPr>
              <a:t>  </a:t>
            </a:r>
            <a:r>
              <a:rPr lang="en-US" altLang="zh-CN" sz="2000" b="1">
                <a:solidFill>
                  <a:srgbClr val="FF0000"/>
                </a:solidFill>
                <a:latin typeface="楷体" panose="02010609060101010101" pitchFamily="49" charset="-122"/>
                <a:ea typeface="楷体" panose="02010609060101010101" pitchFamily="49" charset="-122"/>
              </a:rPr>
              <a:t> </a:t>
            </a:r>
            <a:r>
              <a:rPr lang="zh-CN" altLang="en-US" sz="2000" b="1">
                <a:solidFill>
                  <a:srgbClr val="000099"/>
                </a:solidFill>
                <a:latin typeface="楷体" panose="02010609060101010101" pitchFamily="49" charset="-122"/>
                <a:ea typeface="楷体" panose="02010609060101010101" pitchFamily="49" charset="-122"/>
              </a:rPr>
              <a:t>我们党的十三大要阐述中国社会是处在一个什么阶段，就是处在初级阶段，是初级阶段的社会主义。社会主义本身是共产主义的初级阶段，而</a:t>
            </a:r>
            <a:r>
              <a:rPr lang="zh-CN" altLang="en-US" sz="2000" b="1">
                <a:solidFill>
                  <a:srgbClr val="FF0000"/>
                </a:solidFill>
                <a:latin typeface="幼圆" panose="02010509060101010101" pitchFamily="49" charset="-122"/>
              </a:rPr>
              <a:t>我们又处在社会主义的初级阶段，就是不发达的阶段</a:t>
            </a:r>
            <a:r>
              <a:rPr lang="zh-CN" altLang="en-US" sz="2000" b="1">
                <a:solidFill>
                  <a:srgbClr val="000099"/>
                </a:solidFill>
                <a:latin typeface="楷体" panose="02010609060101010101" pitchFamily="49" charset="-122"/>
                <a:ea typeface="楷体" panose="02010609060101010101" pitchFamily="49" charset="-122"/>
              </a:rPr>
              <a:t>。一切要从这个实际出发，根据这个实际来制定规划。</a:t>
            </a:r>
            <a:r>
              <a:rPr lang="zh-CN" altLang="en-US" sz="2000" b="1">
                <a:solidFill>
                  <a:srgbClr val="FF0000"/>
                </a:solidFill>
                <a:latin typeface="楷体" panose="02010609060101010101" pitchFamily="49" charset="-122"/>
                <a:ea typeface="楷体" panose="02010609060101010101" pitchFamily="49" charset="-122"/>
              </a:rPr>
              <a:t>     </a:t>
            </a:r>
            <a:r>
              <a:rPr lang="zh-CN" altLang="en-US" b="1">
                <a:solidFill>
                  <a:srgbClr val="FF0000"/>
                </a:solidFill>
                <a:latin typeface="楷体" panose="02010609060101010101" pitchFamily="49" charset="-122"/>
                <a:ea typeface="楷体" panose="02010609060101010101" pitchFamily="49" charset="-122"/>
              </a:rPr>
              <a:t>           </a:t>
            </a:r>
            <a:r>
              <a:rPr lang="zh-CN" altLang="en-US" sz="2000" b="1">
                <a:solidFill>
                  <a:srgbClr val="FF0000"/>
                </a:solidFill>
                <a:latin typeface="楷体" panose="02010609060101010101" pitchFamily="49" charset="-122"/>
                <a:ea typeface="楷体" panose="02010609060101010101" pitchFamily="49" charset="-122"/>
              </a:rPr>
              <a:t>              </a:t>
            </a:r>
            <a:endParaRPr lang="zh-CN" altLang="en-US" sz="2000">
              <a:latin typeface="楷体" panose="02010609060101010101" pitchFamily="49" charset="-122"/>
              <a:ea typeface="楷体" panose="02010609060101010101" pitchFamily="49" charset="-122"/>
            </a:endParaRPr>
          </a:p>
        </p:txBody>
      </p:sp>
      <p:grpSp>
        <p:nvGrpSpPr>
          <p:cNvPr id="61448" name="组合 2079"/>
          <p:cNvGrpSpPr>
            <a:grpSpLocks/>
          </p:cNvGrpSpPr>
          <p:nvPr/>
        </p:nvGrpSpPr>
        <p:grpSpPr bwMode="auto">
          <a:xfrm>
            <a:off x="1524001" y="-28575"/>
            <a:ext cx="4022725" cy="419100"/>
            <a:chOff x="0" y="0"/>
            <a:chExt cx="2085" cy="384"/>
          </a:xfrm>
        </p:grpSpPr>
        <p:sp>
          <p:nvSpPr>
            <p:cNvPr id="61449"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61450" name="文本框 2081"/>
            <p:cNvSpPr txBox="1">
              <a:spLocks noChangeArrowheads="1"/>
            </p:cNvSpPr>
            <p:nvPr/>
          </p:nvSpPr>
          <p:spPr bwMode="auto">
            <a:xfrm>
              <a:off x="38" y="28"/>
              <a:ext cx="2047" cy="332"/>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600" b="1">
                  <a:solidFill>
                    <a:srgbClr val="0000FF"/>
                  </a:solidFill>
                  <a:latin typeface="幼圆" panose="02010509060101010101" pitchFamily="49" charset="-122"/>
                  <a:sym typeface="宋体" panose="02010600030101010101" pitchFamily="2" charset="-122"/>
                </a:rPr>
                <a:t>1</a:t>
              </a:r>
              <a:r>
                <a:rPr lang="zh-CN" altLang="en-US" sz="1600" b="1">
                  <a:solidFill>
                    <a:srgbClr val="0000FF"/>
                  </a:solidFill>
                  <a:latin typeface="幼圆" panose="02010509060101010101" pitchFamily="49" charset="-122"/>
                  <a:sym typeface="宋体" panose="02010600030101010101" pitchFamily="2" charset="-122"/>
                </a:rPr>
                <a:t>）十一届三中全会后：基本思想的提出</a:t>
              </a:r>
              <a:endParaRPr lang="zh-CN" altLang="en-US" sz="1600" b="1">
                <a:solidFill>
                  <a:srgbClr val="0000FF"/>
                </a:solidFill>
                <a:latin typeface="幼圆" panose="02010509060101010101" pitchFamily="49" charset="-122"/>
              </a:endParaRPr>
            </a:p>
          </p:txBody>
        </p:sp>
      </p:grpSp>
      <p:pic>
        <p:nvPicPr>
          <p:cNvPr id="61451" name="图片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689600" y="4416200"/>
            <a:ext cx="4638675" cy="200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3917938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图片 171010" descr="NO_369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118351" y="381001"/>
            <a:ext cx="3394075" cy="2278063"/>
          </a:xfrm>
          <a:prstGeom prst="rect">
            <a:avLst/>
          </a:prstGeom>
          <a:noFill/>
          <a:ln w="9525">
            <a:solidFill>
              <a:srgbClr val="00FF00"/>
            </a:solidFill>
            <a:miter lim="800000"/>
            <a:headEnd/>
            <a:tailEnd/>
          </a:ln>
          <a:extLst>
            <a:ext uri="{909E8E84-426E-40DD-AFC4-6F175D3DCCD1}">
              <a14:hiddenFill xmlns:a14="http://schemas.microsoft.com/office/drawing/2010/main" xmlns="">
                <a:solidFill>
                  <a:srgbClr val="FFFFFF"/>
                </a:solidFill>
              </a14:hiddenFill>
            </a:ext>
          </a:extLst>
        </p:spPr>
      </p:pic>
      <p:sp>
        <p:nvSpPr>
          <p:cNvPr id="62470" name="矩形 1"/>
          <p:cNvSpPr>
            <a:spLocks noChangeArrowheads="1"/>
          </p:cNvSpPr>
          <p:nvPr/>
        </p:nvSpPr>
        <p:spPr bwMode="auto">
          <a:xfrm>
            <a:off x="1838326" y="1971677"/>
            <a:ext cx="1914525" cy="377825"/>
          </a:xfrm>
          <a:prstGeom prst="rect">
            <a:avLst/>
          </a:prstGeom>
          <a:solidFill>
            <a:srgbClr val="00CCFF"/>
          </a:solidFill>
          <a:ln w="9525">
            <a:solidFill>
              <a:schemeClr val="tx1"/>
            </a:solidFill>
            <a:miter lim="800000"/>
            <a:headEnd/>
            <a:tailEnd/>
          </a:ln>
        </p:spPr>
        <p:txBody>
          <a:bodyPr/>
          <a:lstStyle/>
          <a:p>
            <a:r>
              <a:rPr lang="en-US" altLang="zh-CN" sz="2000" b="1">
                <a:solidFill>
                  <a:srgbClr val="FF0000"/>
                </a:solidFill>
              </a:rPr>
              <a:t>1987</a:t>
            </a:r>
            <a:r>
              <a:rPr lang="zh-CN" altLang="en-US" sz="2000" b="1">
                <a:solidFill>
                  <a:srgbClr val="FF0000"/>
                </a:solidFill>
              </a:rPr>
              <a:t>，十三大</a:t>
            </a:r>
          </a:p>
        </p:txBody>
      </p:sp>
      <p:pic>
        <p:nvPicPr>
          <p:cNvPr id="62471" name="图片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65838" y="990601"/>
            <a:ext cx="2405062" cy="1668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2472" name="组合 2053"/>
          <p:cNvGrpSpPr>
            <a:grpSpLocks/>
          </p:cNvGrpSpPr>
          <p:nvPr/>
        </p:nvGrpSpPr>
        <p:grpSpPr bwMode="auto">
          <a:xfrm>
            <a:off x="1524000" y="11114"/>
            <a:ext cx="2444750" cy="415925"/>
            <a:chOff x="1338" y="1109"/>
            <a:chExt cx="3696" cy="384"/>
          </a:xfrm>
        </p:grpSpPr>
        <p:sp>
          <p:nvSpPr>
            <p:cNvPr id="62473"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62474"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grpSp>
        <p:nvGrpSpPr>
          <p:cNvPr id="62475" name="组合 2079"/>
          <p:cNvGrpSpPr>
            <a:grpSpLocks/>
          </p:cNvGrpSpPr>
          <p:nvPr/>
        </p:nvGrpSpPr>
        <p:grpSpPr bwMode="auto">
          <a:xfrm>
            <a:off x="1889126" y="679450"/>
            <a:ext cx="3673475" cy="457200"/>
            <a:chOff x="0" y="0"/>
            <a:chExt cx="2085" cy="384"/>
          </a:xfrm>
        </p:grpSpPr>
        <p:sp>
          <p:nvSpPr>
            <p:cNvPr id="62476"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62477" name="文本框 2081"/>
            <p:cNvSpPr txBox="1">
              <a:spLocks noChangeArrowheads="1"/>
            </p:cNvSpPr>
            <p:nvPr/>
          </p:nvSpPr>
          <p:spPr bwMode="auto">
            <a:xfrm>
              <a:off x="41" y="0"/>
              <a:ext cx="2035" cy="362"/>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2</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）十三大：理论的系统论述</a:t>
              </a:r>
              <a:endParaRPr lang="zh-CN" altLang="en-US" sz="2000" b="1">
                <a:solidFill>
                  <a:srgbClr val="0000FF"/>
                </a:solidFill>
                <a:latin typeface="楷体" panose="02010609060101010101" pitchFamily="49" charset="-122"/>
                <a:ea typeface="楷体" panose="02010609060101010101" pitchFamily="49" charset="-122"/>
              </a:endParaRPr>
            </a:p>
          </p:txBody>
        </p:sp>
      </p:grpSp>
      <p:sp>
        <p:nvSpPr>
          <p:cNvPr id="62478" name="文本框 2"/>
          <p:cNvSpPr txBox="1">
            <a:spLocks noChangeArrowheads="1"/>
          </p:cNvSpPr>
          <p:nvPr/>
        </p:nvSpPr>
        <p:spPr bwMode="auto">
          <a:xfrm>
            <a:off x="2025650" y="2560640"/>
            <a:ext cx="353695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a:solidFill>
                  <a:srgbClr val="FF0000"/>
                </a:solidFill>
                <a:latin typeface="黑体" panose="02010609060101010101" pitchFamily="49" charset="-122"/>
                <a:ea typeface="黑体" panose="02010609060101010101" pitchFamily="49" charset="-122"/>
                <a:sym typeface="宋体" panose="02010600030101010101" pitchFamily="2" charset="-122"/>
              </a:rPr>
              <a:t>党的十三大系统地论述了社会主义初级阶段理论：</a:t>
            </a:r>
          </a:p>
        </p:txBody>
      </p:sp>
      <p:sp>
        <p:nvSpPr>
          <p:cNvPr id="62479" name="圆角矩形 2"/>
          <p:cNvSpPr>
            <a:spLocks noChangeArrowheads="1"/>
          </p:cNvSpPr>
          <p:nvPr/>
        </p:nvSpPr>
        <p:spPr bwMode="auto">
          <a:xfrm>
            <a:off x="1889126" y="3268664"/>
            <a:ext cx="4041775" cy="2824162"/>
          </a:xfrm>
          <a:prstGeom prst="roundRect">
            <a:avLst>
              <a:gd name="adj" fmla="val 21477"/>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FF0000"/>
                </a:solidFill>
                <a:latin typeface="楷体" panose="02010609060101010101" pitchFamily="49" charset="-122"/>
                <a:ea typeface="楷体" panose="02010609060101010101" pitchFamily="49" charset="-122"/>
              </a:rPr>
              <a:t>社会主义初级阶段，就是指我国在</a:t>
            </a:r>
            <a:r>
              <a:rPr lang="zh-CN" altLang="en-US" sz="2000" b="1" u="sng">
                <a:solidFill>
                  <a:schemeClr val="accent2"/>
                </a:solidFill>
                <a:latin typeface="幼圆" panose="02010509060101010101" pitchFamily="49" charset="-122"/>
              </a:rPr>
              <a:t>生产力落后、商品经济不发达</a:t>
            </a:r>
            <a:r>
              <a:rPr lang="zh-CN" altLang="en-US" sz="2000" b="1">
                <a:solidFill>
                  <a:srgbClr val="FF0000"/>
                </a:solidFill>
                <a:latin typeface="楷体" panose="02010609060101010101" pitchFamily="49" charset="-122"/>
                <a:ea typeface="楷体" panose="02010609060101010101" pitchFamily="49" charset="-122"/>
              </a:rPr>
              <a:t>条件下建设社会主义必然要经历的特定阶段，即从我国进入社会主义到基本实现社会主义现代化的</a:t>
            </a:r>
            <a:r>
              <a:rPr lang="zh-CN" altLang="en-US" sz="2000" b="1" u="sng">
                <a:solidFill>
                  <a:schemeClr val="accent2"/>
                </a:solidFill>
                <a:latin typeface="幼圆" panose="02010509060101010101" pitchFamily="49" charset="-122"/>
              </a:rPr>
              <a:t>整个历史阶段</a:t>
            </a:r>
            <a:r>
              <a:rPr lang="zh-CN" altLang="en-US" sz="2000" b="1">
                <a:solidFill>
                  <a:srgbClr val="FF0000"/>
                </a:solidFill>
                <a:latin typeface="楷体" panose="02010609060101010101" pitchFamily="49" charset="-122"/>
                <a:ea typeface="楷体" panose="02010609060101010101" pitchFamily="49" charset="-122"/>
              </a:rPr>
              <a:t>。</a:t>
            </a:r>
            <a:endParaRPr lang="zh-CN" altLang="en-US" sz="2000" b="1">
              <a:solidFill>
                <a:srgbClr val="0000FF"/>
              </a:solidFill>
              <a:latin typeface="楷体" panose="02010609060101010101" pitchFamily="49" charset="-122"/>
              <a:ea typeface="楷体" panose="02010609060101010101" pitchFamily="49" charset="-122"/>
            </a:endParaRPr>
          </a:p>
        </p:txBody>
      </p:sp>
      <p:sp>
        <p:nvSpPr>
          <p:cNvPr id="62480" name="圆角矩形标注 5"/>
          <p:cNvSpPr>
            <a:spLocks noChangeArrowheads="1"/>
          </p:cNvSpPr>
          <p:nvPr/>
        </p:nvSpPr>
        <p:spPr bwMode="auto">
          <a:xfrm>
            <a:off x="6969636" y="3450994"/>
            <a:ext cx="4230687" cy="1628775"/>
          </a:xfrm>
          <a:prstGeom prst="wedgeRoundRectCallout">
            <a:avLst>
              <a:gd name="adj1" fmla="val -82102"/>
              <a:gd name="adj2" fmla="val 7759"/>
              <a:gd name="adj3" fmla="val 16667"/>
            </a:avLst>
          </a:prstGeom>
          <a:blipFill dpi="0" rotWithShape="1">
            <a:blip r:embed="rId4"/>
            <a:srcRect/>
            <a:tile tx="0" ty="0" sx="100000" sy="100000" flip="none" algn="tl"/>
          </a:blipFill>
          <a:ln w="28575">
            <a:solidFill>
              <a:srgbClr val="8585E0"/>
            </a:solidFill>
            <a:bevel/>
            <a:headEnd/>
            <a:tailEnd/>
          </a:ln>
        </p:spPr>
        <p:txBody>
          <a:bodyPr/>
          <a:lstStyle/>
          <a:p>
            <a:pPr>
              <a:lnSpc>
                <a:spcPct val="125000"/>
              </a:lnSpc>
            </a:pPr>
            <a:r>
              <a:rPr lang="zh-CN" altLang="en-US" sz="1600" b="1">
                <a:solidFill>
                  <a:srgbClr val="663300"/>
                </a:solidFill>
                <a:latin typeface="楷体_GB2312" pitchFamily="49" charset="-122"/>
                <a:ea typeface="楷体_GB2312" pitchFamily="49" charset="-122"/>
              </a:rPr>
              <a:t> </a:t>
            </a:r>
            <a:r>
              <a:rPr lang="zh-CN" altLang="en-US" sz="2000" b="1">
                <a:solidFill>
                  <a:srgbClr val="663300"/>
                </a:solidFill>
                <a:latin typeface="楷体" panose="02010609060101010101" pitchFamily="49" charset="-122"/>
                <a:ea typeface="楷体" panose="02010609060101010101" pitchFamily="49" charset="-122"/>
              </a:rPr>
              <a:t>社会状况：落后、不发达。</a:t>
            </a:r>
            <a:r>
              <a:rPr lang="zh-CN" altLang="en-US" sz="2000" b="1">
                <a:solidFill>
                  <a:schemeClr val="accent2"/>
                </a:solidFill>
                <a:latin typeface="楷体" panose="02010609060101010101" pitchFamily="49" charset="-122"/>
                <a:ea typeface="楷体" panose="02010609060101010101" pitchFamily="49" charset="-122"/>
              </a:rPr>
              <a:t>实现别的国家在资本主义条件下实现的工业化和生产的商业化、社会化、现代化。</a:t>
            </a:r>
            <a:r>
              <a:rPr lang="zh-CN" altLang="en-US" sz="2000" b="1">
                <a:solidFill>
                  <a:srgbClr val="663300"/>
                </a:solidFill>
                <a:latin typeface="楷体" panose="02010609060101010101" pitchFamily="49" charset="-122"/>
                <a:ea typeface="楷体" panose="02010609060101010101" pitchFamily="49" charset="-122"/>
              </a:rPr>
              <a:t> </a:t>
            </a:r>
            <a:r>
              <a:rPr lang="zh-CN" altLang="en-US" sz="1600" b="1">
                <a:solidFill>
                  <a:srgbClr val="FF0000"/>
                </a:solidFill>
                <a:latin typeface="楷体_GB2312" pitchFamily="49" charset="-122"/>
                <a:ea typeface="楷体_GB2312" pitchFamily="49" charset="-122"/>
              </a:rPr>
              <a:t> </a:t>
            </a:r>
            <a:endParaRPr lang="zh-CN" altLang="en-US" sz="2000" b="1">
              <a:solidFill>
                <a:srgbClr val="FF0000"/>
              </a:solidFill>
              <a:latin typeface="楷体" panose="02010609060101010101" pitchFamily="49" charset="-122"/>
              <a:ea typeface="楷体" panose="02010609060101010101" pitchFamily="49" charset="-122"/>
            </a:endParaRPr>
          </a:p>
        </p:txBody>
      </p:sp>
      <p:sp>
        <p:nvSpPr>
          <p:cNvPr id="62481" name="圆角矩形标注 5"/>
          <p:cNvSpPr>
            <a:spLocks noChangeArrowheads="1"/>
          </p:cNvSpPr>
          <p:nvPr/>
        </p:nvSpPr>
        <p:spPr bwMode="auto">
          <a:xfrm>
            <a:off x="7250900" y="5335152"/>
            <a:ext cx="2787650" cy="882650"/>
          </a:xfrm>
          <a:prstGeom prst="wedgeRoundRectCallout">
            <a:avLst>
              <a:gd name="adj1" fmla="val -103917"/>
              <a:gd name="adj2" fmla="val -11153"/>
              <a:gd name="adj3" fmla="val 16667"/>
            </a:avLst>
          </a:prstGeom>
          <a:blipFill dpi="0" rotWithShape="1">
            <a:blip r:embed="rId4"/>
            <a:srcRect/>
            <a:tile tx="0" ty="0" sx="100000" sy="100000" flip="none" algn="tl"/>
          </a:blipFill>
          <a:ln w="28575">
            <a:solidFill>
              <a:srgbClr val="8585E0"/>
            </a:solidFill>
            <a:bevel/>
            <a:headEnd/>
            <a:tailEnd/>
          </a:ln>
        </p:spPr>
        <p:txBody>
          <a:bodyPr/>
          <a:lstStyle/>
          <a:p>
            <a:pPr>
              <a:lnSpc>
                <a:spcPct val="125000"/>
              </a:lnSpc>
            </a:pPr>
            <a:r>
              <a:rPr lang="zh-CN" altLang="en-US" sz="1600" b="1">
                <a:solidFill>
                  <a:srgbClr val="663300"/>
                </a:solidFill>
                <a:latin typeface="楷体_GB2312" pitchFamily="49" charset="-122"/>
                <a:ea typeface="楷体_GB2312" pitchFamily="49" charset="-122"/>
              </a:rPr>
              <a:t> </a:t>
            </a:r>
            <a:r>
              <a:rPr lang="zh-CN" altLang="en-US" sz="2000" b="1">
                <a:solidFill>
                  <a:srgbClr val="663300"/>
                </a:solidFill>
                <a:latin typeface="楷体" panose="02010609060101010101" pitchFamily="49" charset="-122"/>
                <a:ea typeface="楷体" panose="02010609060101010101" pitchFamily="49" charset="-122"/>
              </a:rPr>
              <a:t>至少需要上百年时间（</a:t>
            </a:r>
            <a:r>
              <a:rPr lang="en-US" altLang="zh-CN" sz="2000" b="1">
                <a:solidFill>
                  <a:srgbClr val="663300"/>
                </a:solidFill>
                <a:latin typeface="楷体" panose="02010609060101010101" pitchFamily="49" charset="-122"/>
                <a:ea typeface="楷体" panose="02010609060101010101" pitchFamily="49" charset="-122"/>
              </a:rPr>
              <a:t>1956-2050</a:t>
            </a:r>
            <a:r>
              <a:rPr lang="zh-CN" altLang="en-US" sz="2000" b="1">
                <a:solidFill>
                  <a:srgbClr val="663300"/>
                </a:solidFill>
                <a:latin typeface="楷体" panose="02010609060101010101" pitchFamily="49" charset="-122"/>
                <a:ea typeface="楷体" panose="02010609060101010101" pitchFamily="49" charset="-122"/>
              </a:rPr>
              <a:t>）</a:t>
            </a:r>
            <a:endParaRPr lang="zh-CN" altLang="en-US" sz="2000" b="1">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xmlns="" val="168208715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图片 505860" descr="NO_2627">
            <a:extLst>
              <a:ext uri="{FF2B5EF4-FFF2-40B4-BE49-F238E27FC236}">
                <a16:creationId xmlns="" xmlns:a16="http://schemas.microsoft.com/office/drawing/2014/main" id="{956242FC-222D-4E68-B55D-AACAA422C8A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07188" y="152400"/>
            <a:ext cx="3338512" cy="1568450"/>
          </a:xfrm>
          <a:prstGeom prst="rect">
            <a:avLst/>
          </a:prstGeom>
          <a:noFill/>
          <a:ln w="9525">
            <a:solidFill>
              <a:srgbClr val="66FF99"/>
            </a:solidFill>
            <a:miter lim="800000"/>
            <a:headEnd/>
            <a:tailEnd/>
          </a:ln>
          <a:extLst>
            <a:ext uri="{909E8E84-426E-40DD-AFC4-6F175D3DCCD1}">
              <a14:hiddenFill xmlns:a14="http://schemas.microsoft.com/office/drawing/2010/main" xmlns="">
                <a:solidFill>
                  <a:srgbClr val="FFFFFF"/>
                </a:solidFill>
              </a14:hiddenFill>
            </a:ext>
          </a:extLst>
        </p:spPr>
      </p:pic>
      <p:grpSp>
        <p:nvGrpSpPr>
          <p:cNvPr id="65542" name="组合 2079">
            <a:extLst>
              <a:ext uri="{FF2B5EF4-FFF2-40B4-BE49-F238E27FC236}">
                <a16:creationId xmlns="" xmlns:a16="http://schemas.microsoft.com/office/drawing/2014/main" id="{2511D602-90DA-441B-9457-938428295595}"/>
              </a:ext>
            </a:extLst>
          </p:cNvPr>
          <p:cNvGrpSpPr>
            <a:grpSpLocks/>
          </p:cNvGrpSpPr>
          <p:nvPr/>
        </p:nvGrpSpPr>
        <p:grpSpPr bwMode="auto">
          <a:xfrm>
            <a:off x="5505450" y="1963739"/>
            <a:ext cx="4319588" cy="515937"/>
            <a:chOff x="0" y="0"/>
            <a:chExt cx="3696" cy="384"/>
          </a:xfrm>
        </p:grpSpPr>
        <p:sp>
          <p:nvSpPr>
            <p:cNvPr id="65543" name="圆角矩形 2080">
              <a:extLst>
                <a:ext uri="{FF2B5EF4-FFF2-40B4-BE49-F238E27FC236}">
                  <a16:creationId xmlns="" xmlns:a16="http://schemas.microsoft.com/office/drawing/2014/main" id="{0EF6EB2B-0826-4497-80A5-A19422A7F4E8}"/>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65544" name="文本框 2081">
              <a:extLst>
                <a:ext uri="{FF2B5EF4-FFF2-40B4-BE49-F238E27FC236}">
                  <a16:creationId xmlns="" xmlns:a16="http://schemas.microsoft.com/office/drawing/2014/main" id="{E69B7D4B-9FA7-4E1D-8AEC-734D09C8135D}"/>
                </a:ext>
              </a:extLst>
            </p:cNvPr>
            <p:cNvSpPr txBox="1">
              <a:spLocks noChangeArrowheads="1"/>
            </p:cNvSpPr>
            <p:nvPr/>
          </p:nvSpPr>
          <p:spPr bwMode="auto">
            <a:xfrm>
              <a:off x="58" y="13"/>
              <a:ext cx="3638" cy="316"/>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1</a:t>
              </a:r>
              <a:r>
                <a:rPr lang="zh-CN" altLang="en-US" sz="2000" b="1">
                  <a:solidFill>
                    <a:srgbClr val="0000FF"/>
                  </a:solidFill>
                  <a:latin typeface="楷体" panose="02010609060101010101" pitchFamily="49" charset="-122"/>
                  <a:ea typeface="楷体" panose="02010609060101010101" pitchFamily="49" charset="-122"/>
                </a:rPr>
                <a:t>）初步形成时期</a:t>
              </a:r>
              <a:r>
                <a:rPr lang="en-US" altLang="zh-CN" sz="2000" b="1">
                  <a:solidFill>
                    <a:srgbClr val="0000FF"/>
                  </a:solidFill>
                  <a:latin typeface="楷体" panose="02010609060101010101" pitchFamily="49" charset="-122"/>
                  <a:ea typeface="楷体" panose="02010609060101010101" pitchFamily="49" charset="-122"/>
                </a:rPr>
                <a:t>(1978—1982)</a:t>
              </a:r>
            </a:p>
          </p:txBody>
        </p:sp>
      </p:grpSp>
      <p:grpSp>
        <p:nvGrpSpPr>
          <p:cNvPr id="65545" name="组合 2079">
            <a:extLst>
              <a:ext uri="{FF2B5EF4-FFF2-40B4-BE49-F238E27FC236}">
                <a16:creationId xmlns="" xmlns:a16="http://schemas.microsoft.com/office/drawing/2014/main" id="{D44C3B44-2B54-49DC-BFF8-113AA5609500}"/>
              </a:ext>
            </a:extLst>
          </p:cNvPr>
          <p:cNvGrpSpPr>
            <a:grpSpLocks/>
          </p:cNvGrpSpPr>
          <p:nvPr/>
        </p:nvGrpSpPr>
        <p:grpSpPr bwMode="auto">
          <a:xfrm>
            <a:off x="5489576" y="2730500"/>
            <a:ext cx="5064125" cy="527050"/>
            <a:chOff x="0" y="0"/>
            <a:chExt cx="3696" cy="384"/>
          </a:xfrm>
        </p:grpSpPr>
        <p:sp>
          <p:nvSpPr>
            <p:cNvPr id="65546" name="圆角矩形 2080">
              <a:extLst>
                <a:ext uri="{FF2B5EF4-FFF2-40B4-BE49-F238E27FC236}">
                  <a16:creationId xmlns="" xmlns:a16="http://schemas.microsoft.com/office/drawing/2014/main" id="{13B5D378-7D68-4149-98AC-4ED427B5E40F}"/>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65547" name="文本框 2081">
              <a:extLst>
                <a:ext uri="{FF2B5EF4-FFF2-40B4-BE49-F238E27FC236}">
                  <a16:creationId xmlns="" xmlns:a16="http://schemas.microsoft.com/office/drawing/2014/main" id="{4E6FF270-67A9-47F3-95C7-CF819098ADFB}"/>
                </a:ext>
              </a:extLst>
            </p:cNvPr>
            <p:cNvSpPr txBox="1">
              <a:spLocks noChangeArrowheads="1"/>
            </p:cNvSpPr>
            <p:nvPr/>
          </p:nvSpPr>
          <p:spPr bwMode="auto">
            <a:xfrm>
              <a:off x="61" y="13"/>
              <a:ext cx="3635" cy="30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2)</a:t>
              </a:r>
              <a:r>
                <a:rPr lang="zh-CN" altLang="en-US" sz="2000" b="1">
                  <a:solidFill>
                    <a:srgbClr val="0000FF"/>
                  </a:solidFill>
                  <a:latin typeface="楷体" panose="02010609060101010101" pitchFamily="49" charset="-122"/>
                  <a:ea typeface="楷体" panose="02010609060101010101" pitchFamily="49" charset="-122"/>
                </a:rPr>
                <a:t>逐步展开并形成轮廓时期</a:t>
              </a:r>
              <a:r>
                <a:rPr lang="en-US" altLang="zh-CN" sz="2000" b="1">
                  <a:solidFill>
                    <a:srgbClr val="0000FF"/>
                  </a:solidFill>
                  <a:latin typeface="楷体" panose="02010609060101010101" pitchFamily="49" charset="-122"/>
                  <a:ea typeface="楷体" panose="02010609060101010101" pitchFamily="49" charset="-122"/>
                </a:rPr>
                <a:t>(1982—1987)</a:t>
              </a:r>
            </a:p>
          </p:txBody>
        </p:sp>
      </p:grpSp>
      <p:grpSp>
        <p:nvGrpSpPr>
          <p:cNvPr id="65548" name="组合 2079">
            <a:extLst>
              <a:ext uri="{FF2B5EF4-FFF2-40B4-BE49-F238E27FC236}">
                <a16:creationId xmlns="" xmlns:a16="http://schemas.microsoft.com/office/drawing/2014/main" id="{B7A32033-D5D4-4ACC-8ACF-96C93C47BC22}"/>
              </a:ext>
            </a:extLst>
          </p:cNvPr>
          <p:cNvGrpSpPr>
            <a:grpSpLocks/>
          </p:cNvGrpSpPr>
          <p:nvPr/>
        </p:nvGrpSpPr>
        <p:grpSpPr bwMode="auto">
          <a:xfrm>
            <a:off x="5505451" y="3492501"/>
            <a:ext cx="5000625" cy="568325"/>
            <a:chOff x="0" y="0"/>
            <a:chExt cx="3696" cy="384"/>
          </a:xfrm>
        </p:grpSpPr>
        <p:sp>
          <p:nvSpPr>
            <p:cNvPr id="65549" name="圆角矩形 2080">
              <a:extLst>
                <a:ext uri="{FF2B5EF4-FFF2-40B4-BE49-F238E27FC236}">
                  <a16:creationId xmlns="" xmlns:a16="http://schemas.microsoft.com/office/drawing/2014/main" id="{9DF14990-6039-480F-833C-0751D8F7F544}"/>
                </a:ext>
              </a:extLst>
            </p:cNvPr>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65550" name="文本框 2081">
              <a:extLst>
                <a:ext uri="{FF2B5EF4-FFF2-40B4-BE49-F238E27FC236}">
                  <a16:creationId xmlns="" xmlns:a16="http://schemas.microsoft.com/office/drawing/2014/main" id="{20213E8D-9C81-417D-81D2-A99F6A5061C1}"/>
                </a:ext>
              </a:extLst>
            </p:cNvPr>
            <p:cNvSpPr txBox="1">
              <a:spLocks noChangeArrowheads="1"/>
            </p:cNvSpPr>
            <p:nvPr/>
          </p:nvSpPr>
          <p:spPr bwMode="auto">
            <a:xfrm>
              <a:off x="73" y="13"/>
              <a:ext cx="3612" cy="294"/>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30000"/>
                </a:lnSpc>
              </a:pPr>
              <a:r>
                <a:rPr lang="en-US" altLang="zh-CN" sz="2000" b="1">
                  <a:solidFill>
                    <a:srgbClr val="0000FF"/>
                  </a:solidFill>
                  <a:latin typeface="楷体" panose="02010609060101010101" pitchFamily="49" charset="-122"/>
                  <a:ea typeface="楷体" panose="02010609060101010101" pitchFamily="49" charset="-122"/>
                </a:rPr>
                <a:t>3)</a:t>
              </a:r>
              <a:r>
                <a:rPr lang="zh-CN" altLang="en-US" sz="2000" b="1">
                  <a:solidFill>
                    <a:srgbClr val="0000FF"/>
                  </a:solidFill>
                  <a:latin typeface="楷体" panose="02010609060101010101" pitchFamily="49" charset="-122"/>
                  <a:ea typeface="楷体" panose="02010609060101010101" pitchFamily="49" charset="-122"/>
                </a:rPr>
                <a:t>走向成熟，形成体系时期</a:t>
              </a:r>
              <a:r>
                <a:rPr lang="en-US" altLang="zh-CN" sz="2000" b="1">
                  <a:solidFill>
                    <a:srgbClr val="0000FF"/>
                  </a:solidFill>
                  <a:latin typeface="楷体" panose="02010609060101010101" pitchFamily="49" charset="-122"/>
                  <a:ea typeface="楷体" panose="02010609060101010101" pitchFamily="49" charset="-122"/>
                </a:rPr>
                <a:t>(1987—1997)</a:t>
              </a:r>
            </a:p>
          </p:txBody>
        </p:sp>
      </p:grpSp>
      <p:sp>
        <p:nvSpPr>
          <p:cNvPr id="495629" name="矩形 2051">
            <a:extLst>
              <a:ext uri="{FF2B5EF4-FFF2-40B4-BE49-F238E27FC236}">
                <a16:creationId xmlns="" xmlns:a16="http://schemas.microsoft.com/office/drawing/2014/main" id="{256E2388-74B6-4E43-92F8-5D165EBA0492}"/>
              </a:ext>
            </a:extLst>
          </p:cNvPr>
          <p:cNvSpPr/>
          <p:nvPr/>
        </p:nvSpPr>
        <p:spPr>
          <a:xfrm>
            <a:off x="1809751" y="377825"/>
            <a:ext cx="4549775" cy="556884"/>
          </a:xfrm>
          <a:prstGeom prst="rect">
            <a:avLst/>
          </a:prstGeom>
          <a:solidFill>
            <a:srgbClr val="CCECFF"/>
          </a:solidFill>
          <a:ln w="38100">
            <a:noFill/>
          </a:ln>
        </p:spPr>
        <p:txBody>
          <a:bodyPr>
            <a:spAutoFit/>
          </a:bodyPr>
          <a:lstStyle/>
          <a:p>
            <a:pPr>
              <a:lnSpc>
                <a:spcPct val="125000"/>
              </a:lnSpc>
              <a:defRPr/>
            </a:pPr>
            <a:r>
              <a:rPr lang="zh-CN" altLang="en-US" sz="28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二 邓小平理论的形成过程 </a:t>
            </a:r>
          </a:p>
        </p:txBody>
      </p:sp>
      <p:sp>
        <p:nvSpPr>
          <p:cNvPr id="65552" name="矩形 495629">
            <a:extLst>
              <a:ext uri="{FF2B5EF4-FFF2-40B4-BE49-F238E27FC236}">
                <a16:creationId xmlns="" xmlns:a16="http://schemas.microsoft.com/office/drawing/2014/main" id="{661F1837-7257-4D29-9544-FE48F6F6475F}"/>
              </a:ext>
            </a:extLst>
          </p:cNvPr>
          <p:cNvSpPr>
            <a:spLocks noChangeArrowheads="1"/>
          </p:cNvSpPr>
          <p:nvPr/>
        </p:nvSpPr>
        <p:spPr bwMode="auto">
          <a:xfrm>
            <a:off x="5359401" y="1211263"/>
            <a:ext cx="91884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2000" b="1">
                <a:solidFill>
                  <a:srgbClr val="990000"/>
                </a:solidFill>
              </a:rPr>
              <a:t>P90-94</a:t>
            </a:r>
          </a:p>
        </p:txBody>
      </p:sp>
      <p:sp>
        <p:nvSpPr>
          <p:cNvPr id="65553" name="圆角矩形 6">
            <a:extLst>
              <a:ext uri="{FF2B5EF4-FFF2-40B4-BE49-F238E27FC236}">
                <a16:creationId xmlns="" xmlns:a16="http://schemas.microsoft.com/office/drawing/2014/main" id="{083FAF03-CE55-4DC3-BD05-C34D37D388B2}"/>
              </a:ext>
            </a:extLst>
          </p:cNvPr>
          <p:cNvSpPr>
            <a:spLocks noChangeArrowheads="1"/>
          </p:cNvSpPr>
          <p:nvPr/>
        </p:nvSpPr>
        <p:spPr bwMode="auto">
          <a:xfrm>
            <a:off x="1624013" y="1211264"/>
            <a:ext cx="3529012" cy="2490787"/>
          </a:xfrm>
          <a:prstGeom prst="roundRect">
            <a:avLst>
              <a:gd name="adj" fmla="val 11731"/>
            </a:avLst>
          </a:prstGeom>
          <a:solidFill>
            <a:srgbClr val="FFFFCC"/>
          </a:solidFill>
          <a:ln w="28575">
            <a:solidFill>
              <a:srgbClr val="FF00FF"/>
            </a:solidFill>
            <a:round/>
            <a:headEnd/>
            <a:tailEnd/>
          </a:ln>
        </p:spPr>
        <p:txBody>
          <a:bodyPr/>
          <a:lstStyle/>
          <a:p>
            <a:pPr>
              <a:lnSpc>
                <a:spcPct val="130000"/>
              </a:lnSpc>
            </a:pPr>
            <a:r>
              <a:rPr lang="en-US" altLang="zh-CN" sz="2000" b="1">
                <a:solidFill>
                  <a:srgbClr val="0000FF"/>
                </a:solidFill>
                <a:latin typeface="楷体" panose="02010609060101010101" pitchFamily="49" charset="-122"/>
                <a:ea typeface="楷体" panose="02010609060101010101" pitchFamily="49" charset="-122"/>
              </a:rPr>
              <a:t>  邓小平理论是在我国改革开放和社会主义现代化建设的进程中逐步形成的</a:t>
            </a:r>
            <a:r>
              <a:rPr lang="zh-CN" altLang="en-US" sz="2000" b="1">
                <a:solidFill>
                  <a:srgbClr val="0000FF"/>
                </a:solidFill>
                <a:latin typeface="楷体" panose="02010609060101010101" pitchFamily="49" charset="-122"/>
                <a:ea typeface="楷体" panose="02010609060101010101" pitchFamily="49" charset="-122"/>
              </a:rPr>
              <a:t>。</a:t>
            </a:r>
          </a:p>
          <a:p>
            <a:pPr>
              <a:lnSpc>
                <a:spcPct val="130000"/>
              </a:lnSpc>
            </a:pPr>
            <a:r>
              <a:rPr lang="en-US" altLang="zh-CN" sz="2000" b="1">
                <a:solidFill>
                  <a:srgbClr val="0000FF"/>
                </a:solidFill>
                <a:latin typeface="楷体" panose="02010609060101010101" pitchFamily="49" charset="-122"/>
                <a:ea typeface="楷体" panose="02010609060101010101" pitchFamily="49" charset="-122"/>
              </a:rPr>
              <a:t>   从十一届三中全会算起到邓小平逝世，大致经历三个时期：</a:t>
            </a:r>
          </a:p>
        </p:txBody>
      </p:sp>
      <p:sp>
        <p:nvSpPr>
          <p:cNvPr id="39940" name="矩形 760836" descr="白色大理石">
            <a:extLst>
              <a:ext uri="{FF2B5EF4-FFF2-40B4-BE49-F238E27FC236}">
                <a16:creationId xmlns="" xmlns:a16="http://schemas.microsoft.com/office/drawing/2014/main" id="{F40F4BAF-6623-4EFF-BC02-F35B5AFAD99B}"/>
              </a:ext>
            </a:extLst>
          </p:cNvPr>
          <p:cNvSpPr>
            <a:spLocks noChangeArrowheads="1" noChangeShapeType="1" noTextEdit="1"/>
          </p:cNvSpPr>
          <p:nvPr/>
        </p:nvSpPr>
        <p:spPr bwMode="auto">
          <a:xfrm>
            <a:off x="2103439" y="3833813"/>
            <a:ext cx="2916237" cy="431800"/>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ea typeface="宋体" panose="02010600030101010101" pitchFamily="2" charset="-122"/>
              </a:rPr>
              <a:t>中国向何处去？ </a:t>
            </a:r>
          </a:p>
        </p:txBody>
      </p:sp>
      <p:cxnSp>
        <p:nvCxnSpPr>
          <p:cNvPr id="9" name="直接连接符 8">
            <a:extLst>
              <a:ext uri="{FF2B5EF4-FFF2-40B4-BE49-F238E27FC236}">
                <a16:creationId xmlns="" xmlns:a16="http://schemas.microsoft.com/office/drawing/2014/main" id="{8352D952-F1C2-4D50-93EB-435E02805826}"/>
              </a:ext>
            </a:extLst>
          </p:cNvPr>
          <p:cNvCxnSpPr/>
          <p:nvPr/>
        </p:nvCxnSpPr>
        <p:spPr>
          <a:xfrm flipH="1">
            <a:off x="1524000" y="5389563"/>
            <a:ext cx="8928100" cy="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 xmlns:a16="http://schemas.microsoft.com/office/drawing/2014/main" id="{968E5530-401A-4D7A-AF63-029A1B69CFF8}"/>
              </a:ext>
            </a:extLst>
          </p:cNvPr>
          <p:cNvCxnSpPr/>
          <p:nvPr/>
        </p:nvCxnSpPr>
        <p:spPr>
          <a:xfrm flipH="1">
            <a:off x="3559175" y="5208588"/>
            <a:ext cx="6350" cy="3238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 xmlns:a16="http://schemas.microsoft.com/office/drawing/2014/main" id="{EF4451AB-58DB-4699-84EE-24B5500E6A77}"/>
              </a:ext>
            </a:extLst>
          </p:cNvPr>
          <p:cNvCxnSpPr/>
          <p:nvPr/>
        </p:nvCxnSpPr>
        <p:spPr>
          <a:xfrm flipH="1">
            <a:off x="10448926" y="5208588"/>
            <a:ext cx="3175" cy="3222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 xmlns:a16="http://schemas.microsoft.com/office/drawing/2014/main" id="{2DFED682-2F1A-4436-8FF1-2E5724DCC29F}"/>
              </a:ext>
            </a:extLst>
          </p:cNvPr>
          <p:cNvCxnSpPr/>
          <p:nvPr/>
        </p:nvCxnSpPr>
        <p:spPr>
          <a:xfrm flipH="1">
            <a:off x="1531938" y="5208588"/>
            <a:ext cx="4762" cy="3222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5559" name="文本框 45">
            <a:extLst>
              <a:ext uri="{FF2B5EF4-FFF2-40B4-BE49-F238E27FC236}">
                <a16:creationId xmlns="" xmlns:a16="http://schemas.microsoft.com/office/drawing/2014/main" id="{281A07CE-6F11-43AB-B70D-AD0AD76ACEA7}"/>
              </a:ext>
            </a:extLst>
          </p:cNvPr>
          <p:cNvSpPr txBox="1">
            <a:spLocks noChangeArrowheads="1"/>
          </p:cNvSpPr>
          <p:nvPr/>
        </p:nvSpPr>
        <p:spPr bwMode="auto">
          <a:xfrm>
            <a:off x="1536701" y="5421313"/>
            <a:ext cx="7207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b="1">
                <a:solidFill>
                  <a:srgbClr val="FF0000"/>
                </a:solidFill>
                <a:latin typeface="黑体" panose="02010609060101010101" pitchFamily="49" charset="-122"/>
                <a:ea typeface="黑体" panose="02010609060101010101" pitchFamily="49" charset="-122"/>
              </a:rPr>
              <a:t>1978</a:t>
            </a:r>
          </a:p>
        </p:txBody>
      </p:sp>
      <p:sp>
        <p:nvSpPr>
          <p:cNvPr id="65560" name="文本框 63">
            <a:extLst>
              <a:ext uri="{FF2B5EF4-FFF2-40B4-BE49-F238E27FC236}">
                <a16:creationId xmlns="" xmlns:a16="http://schemas.microsoft.com/office/drawing/2014/main" id="{D197B57D-FB3F-4452-B692-B415D2C74DA4}"/>
              </a:ext>
            </a:extLst>
          </p:cNvPr>
          <p:cNvSpPr txBox="1">
            <a:spLocks noChangeArrowheads="1"/>
          </p:cNvSpPr>
          <p:nvPr/>
        </p:nvSpPr>
        <p:spPr bwMode="auto">
          <a:xfrm>
            <a:off x="9771064" y="5421313"/>
            <a:ext cx="7207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b="1">
                <a:solidFill>
                  <a:srgbClr val="FF0000"/>
                </a:solidFill>
                <a:latin typeface="黑体" panose="02010609060101010101" pitchFamily="49" charset="-122"/>
                <a:ea typeface="黑体" panose="02010609060101010101" pitchFamily="49" charset="-122"/>
              </a:rPr>
              <a:t>1997</a:t>
            </a:r>
          </a:p>
        </p:txBody>
      </p:sp>
      <p:cxnSp>
        <p:nvCxnSpPr>
          <p:cNvPr id="3" name="直接连接符 2">
            <a:extLst>
              <a:ext uri="{FF2B5EF4-FFF2-40B4-BE49-F238E27FC236}">
                <a16:creationId xmlns="" xmlns:a16="http://schemas.microsoft.com/office/drawing/2014/main" id="{8FF8C109-0D71-402B-9CA2-192EB10808C7}"/>
              </a:ext>
            </a:extLst>
          </p:cNvPr>
          <p:cNvCxnSpPr/>
          <p:nvPr/>
        </p:nvCxnSpPr>
        <p:spPr>
          <a:xfrm flipH="1">
            <a:off x="5984875" y="5227638"/>
            <a:ext cx="6350" cy="3238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 xmlns:a16="http://schemas.microsoft.com/office/drawing/2014/main" id="{41AB4219-30D4-4DB6-AAF3-57814C853F99}"/>
              </a:ext>
            </a:extLst>
          </p:cNvPr>
          <p:cNvCxnSpPr/>
          <p:nvPr/>
        </p:nvCxnSpPr>
        <p:spPr>
          <a:xfrm>
            <a:off x="8218489" y="5229225"/>
            <a:ext cx="3175" cy="1920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5563" name="文本框 45">
            <a:extLst>
              <a:ext uri="{FF2B5EF4-FFF2-40B4-BE49-F238E27FC236}">
                <a16:creationId xmlns="" xmlns:a16="http://schemas.microsoft.com/office/drawing/2014/main" id="{2919457E-FCFE-41FA-987D-2231CC6DED5E}"/>
              </a:ext>
            </a:extLst>
          </p:cNvPr>
          <p:cNvSpPr txBox="1">
            <a:spLocks noChangeArrowheads="1"/>
          </p:cNvSpPr>
          <p:nvPr/>
        </p:nvSpPr>
        <p:spPr bwMode="auto">
          <a:xfrm>
            <a:off x="3559176" y="5389563"/>
            <a:ext cx="7207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b="1">
                <a:solidFill>
                  <a:srgbClr val="FF0000"/>
                </a:solidFill>
                <a:latin typeface="黑体" panose="02010609060101010101" pitchFamily="49" charset="-122"/>
                <a:ea typeface="黑体" panose="02010609060101010101" pitchFamily="49" charset="-122"/>
              </a:rPr>
              <a:t>1982</a:t>
            </a:r>
          </a:p>
        </p:txBody>
      </p:sp>
      <p:sp>
        <p:nvSpPr>
          <p:cNvPr id="65564" name="文本框 45">
            <a:extLst>
              <a:ext uri="{FF2B5EF4-FFF2-40B4-BE49-F238E27FC236}">
                <a16:creationId xmlns="" xmlns:a16="http://schemas.microsoft.com/office/drawing/2014/main" id="{CF8F18E1-C72A-44B7-9E44-078EB526DF48}"/>
              </a:ext>
            </a:extLst>
          </p:cNvPr>
          <p:cNvSpPr txBox="1">
            <a:spLocks noChangeArrowheads="1"/>
          </p:cNvSpPr>
          <p:nvPr/>
        </p:nvSpPr>
        <p:spPr bwMode="auto">
          <a:xfrm>
            <a:off x="5984876" y="5389563"/>
            <a:ext cx="7207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b="1">
                <a:solidFill>
                  <a:srgbClr val="FF0000"/>
                </a:solidFill>
                <a:latin typeface="黑体" panose="02010609060101010101" pitchFamily="49" charset="-122"/>
                <a:ea typeface="黑体" panose="02010609060101010101" pitchFamily="49" charset="-122"/>
              </a:rPr>
              <a:t>1987</a:t>
            </a:r>
          </a:p>
        </p:txBody>
      </p:sp>
      <p:sp>
        <p:nvSpPr>
          <p:cNvPr id="65565" name="文本框 45">
            <a:extLst>
              <a:ext uri="{FF2B5EF4-FFF2-40B4-BE49-F238E27FC236}">
                <a16:creationId xmlns="" xmlns:a16="http://schemas.microsoft.com/office/drawing/2014/main" id="{E0B6E6D5-03E1-4D81-9C31-4DFDC8F06B8C}"/>
              </a:ext>
            </a:extLst>
          </p:cNvPr>
          <p:cNvSpPr txBox="1">
            <a:spLocks noChangeArrowheads="1"/>
          </p:cNvSpPr>
          <p:nvPr/>
        </p:nvSpPr>
        <p:spPr bwMode="auto">
          <a:xfrm>
            <a:off x="8218489" y="5389563"/>
            <a:ext cx="7207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b="1">
                <a:solidFill>
                  <a:srgbClr val="FF0000"/>
                </a:solidFill>
                <a:latin typeface="黑体" panose="02010609060101010101" pitchFamily="49" charset="-122"/>
                <a:ea typeface="黑体" panose="02010609060101010101" pitchFamily="49" charset="-122"/>
              </a:rPr>
              <a:t>1992</a:t>
            </a:r>
          </a:p>
        </p:txBody>
      </p:sp>
      <p:sp>
        <p:nvSpPr>
          <p:cNvPr id="65566" name="圆角矩形标注 5">
            <a:extLst>
              <a:ext uri="{FF2B5EF4-FFF2-40B4-BE49-F238E27FC236}">
                <a16:creationId xmlns="" xmlns:a16="http://schemas.microsoft.com/office/drawing/2014/main" id="{D980854C-2973-462C-98CC-42EB7DA0A363}"/>
              </a:ext>
            </a:extLst>
          </p:cNvPr>
          <p:cNvSpPr>
            <a:spLocks noChangeArrowheads="1"/>
          </p:cNvSpPr>
          <p:nvPr/>
        </p:nvSpPr>
        <p:spPr bwMode="auto">
          <a:xfrm>
            <a:off x="2133601" y="5937251"/>
            <a:ext cx="1387475" cy="385763"/>
          </a:xfrm>
          <a:prstGeom prst="wedgeRoundRectCallout">
            <a:avLst>
              <a:gd name="adj1" fmla="val 28949"/>
              <a:gd name="adj2" fmla="val -187065"/>
              <a:gd name="adj3" fmla="val 16667"/>
            </a:avLst>
          </a:prstGeom>
          <a:blipFill dpi="0" rotWithShape="1">
            <a:blip r:embed="rId3"/>
            <a:srcRect/>
            <a:tile tx="0" ty="0" sx="100000" sy="100000" flip="none" algn="tl"/>
          </a:blipFill>
          <a:ln w="38100">
            <a:solidFill>
              <a:srgbClr val="8585E0"/>
            </a:solidFill>
            <a:round/>
            <a:headEnd/>
            <a:tailEnd/>
          </a:ln>
        </p:spPr>
        <p:txBody>
          <a:bodyPr/>
          <a:lstStyle/>
          <a:p>
            <a:r>
              <a:rPr lang="en-US" altLang="zh-CN" sz="1600">
                <a:solidFill>
                  <a:srgbClr val="960000"/>
                </a:solidFill>
                <a:latin typeface="Times New Roman" panose="02020603050405020304" pitchFamily="18" charset="0"/>
                <a:ea typeface="华文新魏" panose="02010800040101010101" pitchFamily="2" charset="-122"/>
              </a:rPr>
              <a:t> </a:t>
            </a:r>
            <a:r>
              <a:rPr lang="zh-CN" altLang="en-US" b="1">
                <a:solidFill>
                  <a:srgbClr val="960000"/>
                </a:solidFill>
                <a:latin typeface="幼圆" panose="02010509060101010101" pitchFamily="49" charset="-122"/>
                <a:ea typeface="幼圆" panose="02010509060101010101" pitchFamily="49" charset="-122"/>
              </a:rPr>
              <a:t>初步形成</a:t>
            </a:r>
          </a:p>
        </p:txBody>
      </p:sp>
      <p:sp>
        <p:nvSpPr>
          <p:cNvPr id="65567" name="圆角矩形标注 5">
            <a:extLst>
              <a:ext uri="{FF2B5EF4-FFF2-40B4-BE49-F238E27FC236}">
                <a16:creationId xmlns="" xmlns:a16="http://schemas.microsoft.com/office/drawing/2014/main" id="{A801319E-D454-4473-82D9-337C6F78B322}"/>
              </a:ext>
            </a:extLst>
          </p:cNvPr>
          <p:cNvSpPr>
            <a:spLocks noChangeArrowheads="1"/>
          </p:cNvSpPr>
          <p:nvPr/>
        </p:nvSpPr>
        <p:spPr bwMode="auto">
          <a:xfrm>
            <a:off x="4037013" y="5937251"/>
            <a:ext cx="1814512" cy="385763"/>
          </a:xfrm>
          <a:prstGeom prst="wedgeRoundRectCallout">
            <a:avLst>
              <a:gd name="adj1" fmla="val 39079"/>
              <a:gd name="adj2" fmla="val -187065"/>
              <a:gd name="adj3" fmla="val 16667"/>
            </a:avLst>
          </a:prstGeom>
          <a:blipFill dpi="0" rotWithShape="1">
            <a:blip r:embed="rId3"/>
            <a:srcRect/>
            <a:tile tx="0" ty="0" sx="100000" sy="100000" flip="none" algn="tl"/>
          </a:blipFill>
          <a:ln w="38100">
            <a:solidFill>
              <a:srgbClr val="8585E0"/>
            </a:solidFill>
            <a:round/>
            <a:headEnd/>
            <a:tailEnd/>
          </a:ln>
        </p:spPr>
        <p:txBody>
          <a:bodyPr/>
          <a:lstStyle/>
          <a:p>
            <a:r>
              <a:rPr lang="en-US" altLang="zh-CN" sz="1600">
                <a:solidFill>
                  <a:srgbClr val="960000"/>
                </a:solidFill>
                <a:latin typeface="Times New Roman" panose="02020603050405020304" pitchFamily="18" charset="0"/>
                <a:ea typeface="华文新魏" panose="02010800040101010101" pitchFamily="2" charset="-122"/>
              </a:rPr>
              <a:t> </a:t>
            </a:r>
            <a:r>
              <a:rPr lang="zh-CN" altLang="en-US" b="1">
                <a:solidFill>
                  <a:srgbClr val="960000"/>
                </a:solidFill>
                <a:latin typeface="幼圆" panose="02010509060101010101" pitchFamily="49" charset="-122"/>
                <a:ea typeface="幼圆" panose="02010509060101010101" pitchFamily="49" charset="-122"/>
              </a:rPr>
              <a:t>展开 形成轮廓</a:t>
            </a:r>
          </a:p>
        </p:txBody>
      </p:sp>
      <p:sp>
        <p:nvSpPr>
          <p:cNvPr id="65568" name="圆角矩形标注 5">
            <a:extLst>
              <a:ext uri="{FF2B5EF4-FFF2-40B4-BE49-F238E27FC236}">
                <a16:creationId xmlns="" xmlns:a16="http://schemas.microsoft.com/office/drawing/2014/main" id="{91948D79-A808-4D40-A1DB-BCBAB81ECF54}"/>
              </a:ext>
            </a:extLst>
          </p:cNvPr>
          <p:cNvSpPr>
            <a:spLocks noChangeArrowheads="1"/>
          </p:cNvSpPr>
          <p:nvPr/>
        </p:nvSpPr>
        <p:spPr bwMode="auto">
          <a:xfrm>
            <a:off x="7202489" y="5937251"/>
            <a:ext cx="2346325" cy="385763"/>
          </a:xfrm>
          <a:prstGeom prst="wedgeRoundRectCallout">
            <a:avLst>
              <a:gd name="adj1" fmla="val -12912"/>
              <a:gd name="adj2" fmla="val -180148"/>
              <a:gd name="adj3" fmla="val 16667"/>
            </a:avLst>
          </a:prstGeom>
          <a:blipFill dpi="0" rotWithShape="1">
            <a:blip r:embed="rId3"/>
            <a:srcRect/>
            <a:tile tx="0" ty="0" sx="100000" sy="100000" flip="none" algn="tl"/>
          </a:blipFill>
          <a:ln w="38100">
            <a:solidFill>
              <a:srgbClr val="8585E0"/>
            </a:solidFill>
            <a:round/>
            <a:headEnd/>
            <a:tailEnd/>
          </a:ln>
        </p:spPr>
        <p:txBody>
          <a:bodyPr/>
          <a:lstStyle/>
          <a:p>
            <a:r>
              <a:rPr lang="en-US" altLang="zh-CN" sz="1600">
                <a:solidFill>
                  <a:srgbClr val="960000"/>
                </a:solidFill>
                <a:latin typeface="Times New Roman" panose="02020603050405020304" pitchFamily="18" charset="0"/>
                <a:ea typeface="华文新魏" panose="02010800040101010101" pitchFamily="2" charset="-122"/>
              </a:rPr>
              <a:t> </a:t>
            </a:r>
            <a:r>
              <a:rPr lang="zh-CN" altLang="en-US" b="1">
                <a:solidFill>
                  <a:srgbClr val="960000"/>
                </a:solidFill>
                <a:latin typeface="幼圆" panose="02010509060101010101" pitchFamily="49" charset="-122"/>
                <a:ea typeface="幼圆" panose="02010509060101010101" pitchFamily="49" charset="-122"/>
              </a:rPr>
              <a:t>走向成熟 形成体系</a:t>
            </a:r>
          </a:p>
        </p:txBody>
      </p:sp>
      <p:sp>
        <p:nvSpPr>
          <p:cNvPr id="65569" name="圆角矩形标注 5">
            <a:extLst>
              <a:ext uri="{FF2B5EF4-FFF2-40B4-BE49-F238E27FC236}">
                <a16:creationId xmlns="" xmlns:a16="http://schemas.microsoft.com/office/drawing/2014/main" id="{AFF5AEBB-9CDD-4CD4-877C-07AEF169A38C}"/>
              </a:ext>
            </a:extLst>
          </p:cNvPr>
          <p:cNvSpPr>
            <a:spLocks noChangeArrowheads="1"/>
          </p:cNvSpPr>
          <p:nvPr/>
        </p:nvSpPr>
        <p:spPr bwMode="auto">
          <a:xfrm>
            <a:off x="9771064" y="6457950"/>
            <a:ext cx="885825" cy="387350"/>
          </a:xfrm>
          <a:prstGeom prst="wedgeRoundRectCallout">
            <a:avLst>
              <a:gd name="adj1" fmla="val -166954"/>
              <a:gd name="adj2" fmla="val -83116"/>
              <a:gd name="adj3" fmla="val 16667"/>
            </a:avLst>
          </a:prstGeom>
          <a:blipFill dpi="0" rotWithShape="1">
            <a:blip r:embed="rId3"/>
            <a:srcRect/>
            <a:tile tx="0" ty="0" sx="100000" sy="100000" flip="none" algn="tl"/>
          </a:blipFill>
          <a:ln w="38100">
            <a:solidFill>
              <a:srgbClr val="8585E0"/>
            </a:solidFill>
            <a:round/>
            <a:headEnd/>
            <a:tailEnd/>
          </a:ln>
        </p:spPr>
        <p:txBody>
          <a:bodyPr/>
          <a:lstStyle/>
          <a:p>
            <a:r>
              <a:rPr lang="en-US" altLang="zh-CN" sz="1600">
                <a:solidFill>
                  <a:srgbClr val="960000"/>
                </a:solidFill>
                <a:latin typeface="Times New Roman" panose="02020603050405020304" pitchFamily="18" charset="0"/>
                <a:ea typeface="华文新魏" panose="02010800040101010101" pitchFamily="2" charset="-122"/>
              </a:rPr>
              <a:t> </a:t>
            </a:r>
            <a:r>
              <a:rPr lang="zh-CN" altLang="en-US" sz="1600" b="1">
                <a:solidFill>
                  <a:srgbClr val="960000"/>
                </a:solidFill>
                <a:latin typeface="楷体" panose="02010609060101010101" pitchFamily="49" charset="-122"/>
                <a:ea typeface="楷体" panose="02010609060101010101" pitchFamily="49" charset="-122"/>
              </a:rPr>
              <a:t>南 巡</a:t>
            </a:r>
          </a:p>
        </p:txBody>
      </p:sp>
      <p:sp>
        <p:nvSpPr>
          <p:cNvPr id="65570" name="文本框 1">
            <a:extLst>
              <a:ext uri="{FF2B5EF4-FFF2-40B4-BE49-F238E27FC236}">
                <a16:creationId xmlns="" xmlns:a16="http://schemas.microsoft.com/office/drawing/2014/main" id="{86853AB8-CADB-47D2-A6DC-7A297AA0500D}"/>
              </a:ext>
            </a:extLst>
          </p:cNvPr>
          <p:cNvSpPr txBox="1">
            <a:spLocks noChangeArrowheads="1"/>
          </p:cNvSpPr>
          <p:nvPr/>
        </p:nvSpPr>
        <p:spPr bwMode="auto">
          <a:xfrm>
            <a:off x="3521076" y="5073650"/>
            <a:ext cx="80502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600" b="1">
                <a:solidFill>
                  <a:srgbClr val="FF0000"/>
                </a:solidFill>
                <a:latin typeface="黑体" panose="02010609060101010101" pitchFamily="49" charset="-122"/>
                <a:ea typeface="黑体" panose="02010609060101010101" pitchFamily="49" charset="-122"/>
              </a:rPr>
              <a:t>十二大</a:t>
            </a:r>
          </a:p>
        </p:txBody>
      </p:sp>
      <p:sp>
        <p:nvSpPr>
          <p:cNvPr id="65571" name="文本框 4">
            <a:extLst>
              <a:ext uri="{FF2B5EF4-FFF2-40B4-BE49-F238E27FC236}">
                <a16:creationId xmlns="" xmlns:a16="http://schemas.microsoft.com/office/drawing/2014/main" id="{20D7E47D-A867-425F-9C28-A88D56CD55A5}"/>
              </a:ext>
            </a:extLst>
          </p:cNvPr>
          <p:cNvSpPr txBox="1">
            <a:spLocks noChangeArrowheads="1"/>
          </p:cNvSpPr>
          <p:nvPr/>
        </p:nvSpPr>
        <p:spPr bwMode="auto">
          <a:xfrm>
            <a:off x="5991226" y="5073650"/>
            <a:ext cx="80502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600" b="1">
                <a:solidFill>
                  <a:srgbClr val="FF0000"/>
                </a:solidFill>
                <a:latin typeface="黑体" panose="02010609060101010101" pitchFamily="49" charset="-122"/>
                <a:ea typeface="黑体" panose="02010609060101010101" pitchFamily="49" charset="-122"/>
              </a:rPr>
              <a:t>十三大</a:t>
            </a:r>
          </a:p>
        </p:txBody>
      </p:sp>
      <p:sp>
        <p:nvSpPr>
          <p:cNvPr id="65572" name="文本框 5">
            <a:extLst>
              <a:ext uri="{FF2B5EF4-FFF2-40B4-BE49-F238E27FC236}">
                <a16:creationId xmlns="" xmlns:a16="http://schemas.microsoft.com/office/drawing/2014/main" id="{B60C8548-11E2-43B6-BB7A-F217488A674E}"/>
              </a:ext>
            </a:extLst>
          </p:cNvPr>
          <p:cNvSpPr txBox="1">
            <a:spLocks noChangeArrowheads="1"/>
          </p:cNvSpPr>
          <p:nvPr/>
        </p:nvSpPr>
        <p:spPr bwMode="auto">
          <a:xfrm>
            <a:off x="8221664" y="5084763"/>
            <a:ext cx="80502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600" b="1">
                <a:solidFill>
                  <a:srgbClr val="FF0000"/>
                </a:solidFill>
                <a:latin typeface="黑体" panose="02010609060101010101" pitchFamily="49" charset="-122"/>
                <a:ea typeface="黑体" panose="02010609060101010101" pitchFamily="49" charset="-122"/>
              </a:rPr>
              <a:t>十四大</a:t>
            </a:r>
          </a:p>
        </p:txBody>
      </p:sp>
      <p:sp>
        <p:nvSpPr>
          <p:cNvPr id="65573" name="文本框 6">
            <a:extLst>
              <a:ext uri="{FF2B5EF4-FFF2-40B4-BE49-F238E27FC236}">
                <a16:creationId xmlns="" xmlns:a16="http://schemas.microsoft.com/office/drawing/2014/main" id="{688E5E6F-3B98-4DE0-B398-684A8AAF5A26}"/>
              </a:ext>
            </a:extLst>
          </p:cNvPr>
          <p:cNvSpPr txBox="1">
            <a:spLocks noChangeArrowheads="1"/>
          </p:cNvSpPr>
          <p:nvPr/>
        </p:nvSpPr>
        <p:spPr bwMode="auto">
          <a:xfrm>
            <a:off x="9625014" y="4957763"/>
            <a:ext cx="80502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600" b="1">
                <a:solidFill>
                  <a:srgbClr val="FF0000"/>
                </a:solidFill>
                <a:latin typeface="黑体" panose="02010609060101010101" pitchFamily="49" charset="-122"/>
                <a:ea typeface="黑体" panose="02010609060101010101" pitchFamily="49" charset="-122"/>
              </a:rPr>
              <a:t>十五大</a:t>
            </a:r>
          </a:p>
        </p:txBody>
      </p:sp>
      <p:sp>
        <p:nvSpPr>
          <p:cNvPr id="65574" name="文本框 7">
            <a:extLst>
              <a:ext uri="{FF2B5EF4-FFF2-40B4-BE49-F238E27FC236}">
                <a16:creationId xmlns="" xmlns:a16="http://schemas.microsoft.com/office/drawing/2014/main" id="{7E9FBBAD-9A4D-4E06-8D7D-1F44CFA7C1AC}"/>
              </a:ext>
            </a:extLst>
          </p:cNvPr>
          <p:cNvSpPr txBox="1">
            <a:spLocks noChangeArrowheads="1"/>
          </p:cNvSpPr>
          <p:nvPr/>
        </p:nvSpPr>
        <p:spPr bwMode="auto">
          <a:xfrm>
            <a:off x="1624013" y="5073650"/>
            <a:ext cx="163217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600" b="1">
                <a:solidFill>
                  <a:srgbClr val="FF0000"/>
                </a:solidFill>
                <a:latin typeface="黑体" panose="02010609060101010101" pitchFamily="49" charset="-122"/>
                <a:ea typeface="黑体" panose="02010609060101010101" pitchFamily="49" charset="-122"/>
              </a:rPr>
              <a:t>十一届三中全会</a:t>
            </a:r>
          </a:p>
        </p:txBody>
      </p:sp>
      <p:sp>
        <p:nvSpPr>
          <p:cNvPr id="65575" name="圆角矩形标注 5">
            <a:extLst>
              <a:ext uri="{FF2B5EF4-FFF2-40B4-BE49-F238E27FC236}">
                <a16:creationId xmlns="" xmlns:a16="http://schemas.microsoft.com/office/drawing/2014/main" id="{9D6D546F-F78B-4603-BD0B-3A35B28A5BE5}"/>
              </a:ext>
            </a:extLst>
          </p:cNvPr>
          <p:cNvSpPr>
            <a:spLocks noChangeArrowheads="1"/>
          </p:cNvSpPr>
          <p:nvPr/>
        </p:nvSpPr>
        <p:spPr bwMode="auto">
          <a:xfrm>
            <a:off x="3081338" y="4572001"/>
            <a:ext cx="1198562" cy="385763"/>
          </a:xfrm>
          <a:prstGeom prst="wedgeRoundRectCallout">
            <a:avLst>
              <a:gd name="adj1" fmla="val -8954"/>
              <a:gd name="adj2" fmla="val 112931"/>
              <a:gd name="adj3" fmla="val 16667"/>
            </a:avLst>
          </a:prstGeom>
          <a:solidFill>
            <a:srgbClr val="FFCCCC"/>
          </a:solidFill>
          <a:ln w="38100">
            <a:solidFill>
              <a:srgbClr val="8585E0"/>
            </a:solidFill>
            <a:round/>
            <a:headEnd/>
            <a:tailEnd/>
          </a:ln>
        </p:spPr>
        <p:txBody>
          <a:bodyPr/>
          <a:lstStyle/>
          <a:p>
            <a:r>
              <a:rPr lang="en-US" altLang="zh-CN" sz="1600" b="1">
                <a:solidFill>
                  <a:schemeClr val="accent2"/>
                </a:solidFill>
                <a:latin typeface="Times New Roman" panose="02020603050405020304" pitchFamily="18" charset="0"/>
                <a:ea typeface="华文新魏" panose="02010800040101010101" pitchFamily="2" charset="-122"/>
              </a:rPr>
              <a:t> </a:t>
            </a:r>
            <a:r>
              <a:rPr lang="zh-CN" altLang="en-US" sz="1600" b="1">
                <a:solidFill>
                  <a:schemeClr val="accent2"/>
                </a:solidFill>
                <a:latin typeface="Times New Roman" panose="02020603050405020304" pitchFamily="18" charset="0"/>
                <a:ea typeface="华文新魏" panose="02010800040101010101" pitchFamily="2" charset="-122"/>
              </a:rPr>
              <a:t>中国特色</a:t>
            </a:r>
          </a:p>
        </p:txBody>
      </p:sp>
      <p:sp>
        <p:nvSpPr>
          <p:cNvPr id="65576" name="圆角矩形标注 5">
            <a:extLst>
              <a:ext uri="{FF2B5EF4-FFF2-40B4-BE49-F238E27FC236}">
                <a16:creationId xmlns="" xmlns:a16="http://schemas.microsoft.com/office/drawing/2014/main" id="{8691E284-06C1-45EF-87F6-ED449D4BDF1F}"/>
              </a:ext>
            </a:extLst>
          </p:cNvPr>
          <p:cNvSpPr>
            <a:spLocks noChangeArrowheads="1"/>
          </p:cNvSpPr>
          <p:nvPr/>
        </p:nvSpPr>
        <p:spPr bwMode="auto">
          <a:xfrm>
            <a:off x="5475288" y="4572001"/>
            <a:ext cx="1198562" cy="385763"/>
          </a:xfrm>
          <a:prstGeom prst="wedgeRoundRectCallout">
            <a:avLst>
              <a:gd name="adj1" fmla="val -4398"/>
              <a:gd name="adj2" fmla="val 120181"/>
              <a:gd name="adj3" fmla="val 16667"/>
            </a:avLst>
          </a:prstGeom>
          <a:solidFill>
            <a:srgbClr val="FFCCCC"/>
          </a:solidFill>
          <a:ln w="38100">
            <a:solidFill>
              <a:srgbClr val="8585E0"/>
            </a:solidFill>
            <a:round/>
            <a:headEnd/>
            <a:tailEnd/>
          </a:ln>
        </p:spPr>
        <p:txBody>
          <a:bodyPr/>
          <a:lstStyle/>
          <a:p>
            <a:r>
              <a:rPr lang="en-US" altLang="zh-CN" sz="1600" b="1">
                <a:solidFill>
                  <a:schemeClr val="accent2"/>
                </a:solidFill>
                <a:latin typeface="Times New Roman" panose="02020603050405020304" pitchFamily="18" charset="0"/>
                <a:ea typeface="华文新魏" panose="02010800040101010101" pitchFamily="2" charset="-122"/>
              </a:rPr>
              <a:t> </a:t>
            </a:r>
            <a:r>
              <a:rPr lang="zh-CN" altLang="en-US" sz="1600" b="1">
                <a:solidFill>
                  <a:schemeClr val="accent2"/>
                </a:solidFill>
                <a:latin typeface="Times New Roman" panose="02020603050405020304" pitchFamily="18" charset="0"/>
                <a:ea typeface="华文新魏" panose="02010800040101010101" pitchFamily="2" charset="-122"/>
              </a:rPr>
              <a:t>初级阶段</a:t>
            </a:r>
          </a:p>
        </p:txBody>
      </p:sp>
      <p:sp>
        <p:nvSpPr>
          <p:cNvPr id="65577" name="圆角矩形标注 5">
            <a:extLst>
              <a:ext uri="{FF2B5EF4-FFF2-40B4-BE49-F238E27FC236}">
                <a16:creationId xmlns="" xmlns:a16="http://schemas.microsoft.com/office/drawing/2014/main" id="{6A3F2DC3-CF4C-415C-9A20-B4DF83332377}"/>
              </a:ext>
            </a:extLst>
          </p:cNvPr>
          <p:cNvSpPr>
            <a:spLocks noChangeArrowheads="1"/>
          </p:cNvSpPr>
          <p:nvPr/>
        </p:nvSpPr>
        <p:spPr bwMode="auto">
          <a:xfrm>
            <a:off x="7610476" y="4572001"/>
            <a:ext cx="1198563" cy="385763"/>
          </a:xfrm>
          <a:prstGeom prst="wedgeRoundRectCallout">
            <a:avLst>
              <a:gd name="adj1" fmla="val -3231"/>
              <a:gd name="adj2" fmla="val 123477"/>
              <a:gd name="adj3" fmla="val 16667"/>
            </a:avLst>
          </a:prstGeom>
          <a:solidFill>
            <a:srgbClr val="FFCCCC"/>
          </a:solidFill>
          <a:ln w="38100">
            <a:solidFill>
              <a:srgbClr val="8585E0"/>
            </a:solidFill>
            <a:round/>
            <a:headEnd/>
            <a:tailEnd/>
          </a:ln>
        </p:spPr>
        <p:txBody>
          <a:bodyPr/>
          <a:lstStyle/>
          <a:p>
            <a:r>
              <a:rPr lang="en-US" altLang="zh-CN" sz="1600" b="1">
                <a:solidFill>
                  <a:schemeClr val="accent2"/>
                </a:solidFill>
                <a:latin typeface="Times New Roman" panose="02020603050405020304" pitchFamily="18" charset="0"/>
                <a:ea typeface="华文新魏" panose="02010800040101010101" pitchFamily="2" charset="-122"/>
              </a:rPr>
              <a:t> </a:t>
            </a:r>
            <a:r>
              <a:rPr lang="zh-CN" altLang="en-US" sz="1600" b="1">
                <a:solidFill>
                  <a:schemeClr val="accent2"/>
                </a:solidFill>
                <a:latin typeface="Times New Roman" panose="02020603050405020304" pitchFamily="18" charset="0"/>
                <a:ea typeface="华文新魏" panose="02010800040101010101" pitchFamily="2" charset="-122"/>
              </a:rPr>
              <a:t>市场经济</a:t>
            </a:r>
          </a:p>
        </p:txBody>
      </p:sp>
      <p:sp>
        <p:nvSpPr>
          <p:cNvPr id="65578" name="圆角矩形标注 5">
            <a:extLst>
              <a:ext uri="{FF2B5EF4-FFF2-40B4-BE49-F238E27FC236}">
                <a16:creationId xmlns="" xmlns:a16="http://schemas.microsoft.com/office/drawing/2014/main" id="{681100B9-37DA-4D50-9A06-D01AEAA9ADFA}"/>
              </a:ext>
            </a:extLst>
          </p:cNvPr>
          <p:cNvSpPr>
            <a:spLocks noChangeArrowheads="1"/>
          </p:cNvSpPr>
          <p:nvPr/>
        </p:nvSpPr>
        <p:spPr bwMode="auto">
          <a:xfrm>
            <a:off x="9482138" y="4572001"/>
            <a:ext cx="1198562" cy="385763"/>
          </a:xfrm>
          <a:prstGeom prst="wedgeRoundRectCallout">
            <a:avLst>
              <a:gd name="adj1" fmla="val 30083"/>
              <a:gd name="adj2" fmla="val 109144"/>
              <a:gd name="adj3" fmla="val 16667"/>
            </a:avLst>
          </a:prstGeom>
          <a:solidFill>
            <a:srgbClr val="FFCCCC"/>
          </a:solidFill>
          <a:ln w="38100">
            <a:solidFill>
              <a:srgbClr val="8585E0"/>
            </a:solidFill>
            <a:round/>
            <a:headEnd/>
            <a:tailEnd/>
          </a:ln>
        </p:spPr>
        <p:txBody>
          <a:bodyPr/>
          <a:lstStyle/>
          <a:p>
            <a:r>
              <a:rPr lang="en-US" altLang="zh-CN" sz="1600" b="1">
                <a:solidFill>
                  <a:schemeClr val="accent2"/>
                </a:solidFill>
                <a:latin typeface="Times New Roman" panose="02020603050405020304" pitchFamily="18" charset="0"/>
                <a:ea typeface="华文新魏" panose="02010800040101010101" pitchFamily="2" charset="-122"/>
              </a:rPr>
              <a:t> </a:t>
            </a:r>
            <a:r>
              <a:rPr lang="zh-CN" altLang="en-US" sz="1600" b="1">
                <a:solidFill>
                  <a:schemeClr val="accent2"/>
                </a:solidFill>
                <a:latin typeface="Times New Roman" panose="02020603050405020304" pitchFamily="18" charset="0"/>
                <a:ea typeface="华文新魏" panose="02010800040101010101" pitchFamily="2" charset="-122"/>
              </a:rPr>
              <a:t>小平理论</a:t>
            </a:r>
          </a:p>
        </p:txBody>
      </p:sp>
      <p:sp>
        <p:nvSpPr>
          <p:cNvPr id="65579" name="圆角矩形标注 5">
            <a:extLst>
              <a:ext uri="{FF2B5EF4-FFF2-40B4-BE49-F238E27FC236}">
                <a16:creationId xmlns="" xmlns:a16="http://schemas.microsoft.com/office/drawing/2014/main" id="{2C1A59CB-81AE-4A06-A07D-971505D562B4}"/>
              </a:ext>
            </a:extLst>
          </p:cNvPr>
          <p:cNvSpPr>
            <a:spLocks noChangeArrowheads="1"/>
          </p:cNvSpPr>
          <p:nvPr/>
        </p:nvSpPr>
        <p:spPr bwMode="auto">
          <a:xfrm>
            <a:off x="1524000" y="4572001"/>
            <a:ext cx="1130300" cy="385763"/>
          </a:xfrm>
          <a:prstGeom prst="wedgeRoundRectCallout">
            <a:avLst>
              <a:gd name="adj1" fmla="val -45708"/>
              <a:gd name="adj2" fmla="val 127264"/>
              <a:gd name="adj3" fmla="val 16667"/>
            </a:avLst>
          </a:prstGeom>
          <a:solidFill>
            <a:srgbClr val="FFCCCC"/>
          </a:solidFill>
          <a:ln w="38100">
            <a:solidFill>
              <a:srgbClr val="8585E0"/>
            </a:solidFill>
            <a:round/>
            <a:headEnd/>
            <a:tailEnd/>
          </a:ln>
        </p:spPr>
        <p:txBody>
          <a:bodyPr/>
          <a:lstStyle/>
          <a:p>
            <a:r>
              <a:rPr lang="en-US" altLang="zh-CN" sz="1600" b="1">
                <a:solidFill>
                  <a:schemeClr val="accent2"/>
                </a:solidFill>
                <a:latin typeface="Times New Roman" panose="02020603050405020304" pitchFamily="18" charset="0"/>
                <a:ea typeface="华文新魏" panose="02010800040101010101" pitchFamily="2" charset="-122"/>
              </a:rPr>
              <a:t> </a:t>
            </a:r>
            <a:r>
              <a:rPr lang="zh-CN" altLang="en-US" sz="1600" b="1">
                <a:solidFill>
                  <a:schemeClr val="accent2"/>
                </a:solidFill>
                <a:latin typeface="Times New Roman" panose="02020603050405020304" pitchFamily="18" charset="0"/>
                <a:ea typeface="华文新魏" panose="02010800040101010101" pitchFamily="2" charset="-122"/>
              </a:rPr>
              <a:t>改革开放</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3" name="组合 2053"/>
          <p:cNvGrpSpPr>
            <a:grpSpLocks/>
          </p:cNvGrpSpPr>
          <p:nvPr/>
        </p:nvGrpSpPr>
        <p:grpSpPr bwMode="auto">
          <a:xfrm>
            <a:off x="3141133" y="0"/>
            <a:ext cx="2444750" cy="415925"/>
            <a:chOff x="1338" y="1109"/>
            <a:chExt cx="3696" cy="384"/>
          </a:xfrm>
        </p:grpSpPr>
        <p:sp>
          <p:nvSpPr>
            <p:cNvPr id="63494"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63495"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grpSp>
        <p:nvGrpSpPr>
          <p:cNvPr id="63496" name="组合 2079"/>
          <p:cNvGrpSpPr>
            <a:grpSpLocks/>
          </p:cNvGrpSpPr>
          <p:nvPr/>
        </p:nvGrpSpPr>
        <p:grpSpPr bwMode="auto">
          <a:xfrm>
            <a:off x="2220914" y="868363"/>
            <a:ext cx="2727325" cy="457200"/>
            <a:chOff x="0" y="0"/>
            <a:chExt cx="2085" cy="384"/>
          </a:xfrm>
        </p:grpSpPr>
        <p:sp>
          <p:nvSpPr>
            <p:cNvPr id="63497"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63498" name="文本框 2081"/>
            <p:cNvSpPr txBox="1">
              <a:spLocks noChangeArrowheads="1"/>
            </p:cNvSpPr>
            <p:nvPr/>
          </p:nvSpPr>
          <p:spPr bwMode="auto">
            <a:xfrm>
              <a:off x="41" y="0"/>
              <a:ext cx="2035" cy="362"/>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3</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）理论的科学内涵</a:t>
              </a:r>
              <a:endParaRPr lang="zh-CN" altLang="en-US" sz="2000" b="1">
                <a:solidFill>
                  <a:srgbClr val="0000FF"/>
                </a:solidFill>
                <a:latin typeface="楷体" panose="02010609060101010101" pitchFamily="49" charset="-122"/>
                <a:ea typeface="楷体" panose="02010609060101010101" pitchFamily="49" charset="-122"/>
              </a:endParaRPr>
            </a:p>
          </p:txBody>
        </p:sp>
      </p:grpSp>
      <p:sp>
        <p:nvSpPr>
          <p:cNvPr id="63499" name="文本框 178190"/>
          <p:cNvSpPr txBox="1">
            <a:spLocks noChangeArrowheads="1"/>
          </p:cNvSpPr>
          <p:nvPr/>
        </p:nvSpPr>
        <p:spPr bwMode="auto">
          <a:xfrm>
            <a:off x="5146675" y="5026025"/>
            <a:ext cx="5435600" cy="1246495"/>
          </a:xfrm>
          <a:prstGeom prst="rect">
            <a:avLst/>
          </a:prstGeom>
          <a:solidFill>
            <a:srgbClr val="CCFF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dirty="0">
                <a:solidFill>
                  <a:srgbClr val="0000FF"/>
                </a:solidFill>
                <a:latin typeface="Times New Roman" panose="02020603050405020304" pitchFamily="18" charset="0"/>
                <a:ea typeface="华文隶书" panose="02010800040101010101" pitchFamily="2" charset="-122"/>
              </a:rPr>
              <a:t>    </a:t>
            </a:r>
            <a:r>
              <a:rPr lang="zh-CN" altLang="en-US" sz="2000" b="1" dirty="0">
                <a:solidFill>
                  <a:srgbClr val="993300"/>
                </a:solidFill>
                <a:latin typeface="幼圆" panose="02010509060101010101" pitchFamily="49" charset="-122"/>
              </a:rPr>
              <a:t>只有把</a:t>
            </a:r>
            <a:r>
              <a:rPr lang="zh-CN" altLang="en-US" sz="2000" b="1" dirty="0">
                <a:solidFill>
                  <a:srgbClr val="FF0000"/>
                </a:solidFill>
                <a:latin typeface="幼圆" panose="02010509060101010101" pitchFamily="49" charset="-122"/>
              </a:rPr>
              <a:t>社会主义社会的</a:t>
            </a:r>
            <a:r>
              <a:rPr lang="zh-CN" altLang="en-US" sz="2000" b="1" dirty="0">
                <a:solidFill>
                  <a:srgbClr val="3333CC"/>
                </a:solidFill>
                <a:latin typeface="幼圆" panose="02010509060101010101" pitchFamily="49" charset="-122"/>
              </a:rPr>
              <a:t>性质</a:t>
            </a:r>
            <a:r>
              <a:rPr lang="zh-CN" altLang="en-US" sz="2000" b="1" dirty="0">
                <a:solidFill>
                  <a:srgbClr val="FF0000"/>
                </a:solidFill>
                <a:latin typeface="幼圆" panose="02010509060101010101" pitchFamily="49" charset="-122"/>
              </a:rPr>
              <a:t>和它的发展</a:t>
            </a:r>
            <a:r>
              <a:rPr lang="zh-CN" altLang="en-US" sz="2000" b="1" dirty="0">
                <a:solidFill>
                  <a:srgbClr val="3333CC"/>
                </a:solidFill>
                <a:latin typeface="幼圆" panose="02010509060101010101" pitchFamily="49" charset="-122"/>
              </a:rPr>
              <a:t>程度</a:t>
            </a:r>
            <a:r>
              <a:rPr lang="zh-CN" altLang="en-US" sz="2000" b="1" dirty="0">
                <a:solidFill>
                  <a:srgbClr val="993300"/>
                </a:solidFill>
                <a:latin typeface="幼圆" panose="02010509060101010101" pitchFamily="49" charset="-122"/>
              </a:rPr>
              <a:t>有机地统一起来，构成一个科学概念才能够深刻地理解和把握我国的基本国情。</a:t>
            </a:r>
            <a:endParaRPr lang="zh-CN" altLang="en-US" sz="2000" b="1" dirty="0">
              <a:solidFill>
                <a:srgbClr val="FF0000"/>
              </a:solidFill>
              <a:latin typeface="幼圆" panose="02010509060101010101" pitchFamily="49" charset="-122"/>
            </a:endParaRPr>
          </a:p>
        </p:txBody>
      </p:sp>
      <p:sp>
        <p:nvSpPr>
          <p:cNvPr id="63500" name="圆角矩形标注 5"/>
          <p:cNvSpPr>
            <a:spLocks noChangeArrowheads="1"/>
          </p:cNvSpPr>
          <p:nvPr/>
        </p:nvSpPr>
        <p:spPr bwMode="auto">
          <a:xfrm>
            <a:off x="1848579" y="1706344"/>
            <a:ext cx="3127375" cy="1271588"/>
          </a:xfrm>
          <a:prstGeom prst="wedgeRoundRectCallout">
            <a:avLst>
              <a:gd name="adj1" fmla="val 139500"/>
              <a:gd name="adj2" fmla="val -47903"/>
              <a:gd name="adj3" fmla="val 16667"/>
            </a:avLst>
          </a:prstGeom>
          <a:solidFill>
            <a:srgbClr val="F2EBDB"/>
          </a:solidFill>
          <a:ln w="28575">
            <a:solidFill>
              <a:srgbClr val="C00000"/>
            </a:solidFill>
            <a:bevel/>
            <a:headEnd/>
            <a:tailEnd/>
          </a:ln>
        </p:spPr>
        <p:txBody>
          <a:bodyPr/>
          <a:lstStyle/>
          <a:p>
            <a:pPr>
              <a:lnSpc>
                <a:spcPct val="125000"/>
              </a:lnSpc>
            </a:pPr>
            <a:r>
              <a:rPr lang="zh-CN" altLang="en-US" b="1">
                <a:solidFill>
                  <a:srgbClr val="000099"/>
                </a:solidFill>
                <a:latin typeface="楷体" panose="02010609060101010101" pitchFamily="49" charset="-122"/>
                <a:ea typeface="楷体" panose="02010609060101010101" pitchFamily="49" charset="-122"/>
              </a:rPr>
              <a:t>第一  我国已经进入社会主义社会，必须坚持而不能离开</a:t>
            </a:r>
            <a:r>
              <a:rPr lang="zh-CN" altLang="en-US" b="1" u="sng">
                <a:solidFill>
                  <a:srgbClr val="000099"/>
                </a:solidFill>
                <a:latin typeface="楷体" panose="02010609060101010101" pitchFamily="49" charset="-122"/>
                <a:ea typeface="楷体" panose="02010609060101010101" pitchFamily="49" charset="-122"/>
              </a:rPr>
              <a:t>社会主义</a:t>
            </a:r>
            <a:r>
              <a:rPr lang="zh-CN" altLang="en-US" b="1">
                <a:solidFill>
                  <a:srgbClr val="000099"/>
                </a:solidFill>
                <a:latin typeface="楷体" panose="02010609060101010101" pitchFamily="49" charset="-122"/>
                <a:ea typeface="楷体" panose="02010609060101010101" pitchFamily="49" charset="-122"/>
              </a:rPr>
              <a:t>。</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63501" name="圆角矩形标注 5"/>
          <p:cNvSpPr>
            <a:spLocks noChangeArrowheads="1"/>
          </p:cNvSpPr>
          <p:nvPr/>
        </p:nvSpPr>
        <p:spPr bwMode="auto">
          <a:xfrm>
            <a:off x="7369176" y="2487613"/>
            <a:ext cx="3127375" cy="1270000"/>
          </a:xfrm>
          <a:prstGeom prst="wedgeRoundRectCallout">
            <a:avLst>
              <a:gd name="adj1" fmla="val 3838"/>
              <a:gd name="adj2" fmla="val -105421"/>
              <a:gd name="adj3" fmla="val 16667"/>
            </a:avLst>
          </a:prstGeom>
          <a:solidFill>
            <a:srgbClr val="F2EBDB"/>
          </a:solidFill>
          <a:ln w="28575">
            <a:solidFill>
              <a:srgbClr val="C00000"/>
            </a:solidFill>
            <a:bevel/>
            <a:headEnd/>
            <a:tailEnd/>
          </a:ln>
        </p:spPr>
        <p:txBody>
          <a:bodyPr/>
          <a:lstStyle/>
          <a:p>
            <a:pPr>
              <a:lnSpc>
                <a:spcPct val="125000"/>
              </a:lnSpc>
            </a:pPr>
            <a:r>
              <a:rPr lang="zh-CN" altLang="en-US" b="1">
                <a:solidFill>
                  <a:srgbClr val="000099"/>
                </a:solidFill>
                <a:latin typeface="楷体" panose="02010609060101010101" pitchFamily="49" charset="-122"/>
                <a:ea typeface="楷体" panose="02010609060101010101" pitchFamily="49" charset="-122"/>
              </a:rPr>
              <a:t>第二  我国的社会主义社会还处在</a:t>
            </a:r>
            <a:r>
              <a:rPr lang="zh-CN" altLang="en-US" b="1" u="sng">
                <a:solidFill>
                  <a:srgbClr val="000099"/>
                </a:solidFill>
                <a:latin typeface="楷体" panose="02010609060101010101" pitchFamily="49" charset="-122"/>
                <a:ea typeface="楷体" panose="02010609060101010101" pitchFamily="49" charset="-122"/>
              </a:rPr>
              <a:t>不发达的阶段</a:t>
            </a:r>
            <a:r>
              <a:rPr lang="zh-CN" altLang="en-US" b="1">
                <a:solidFill>
                  <a:srgbClr val="000099"/>
                </a:solidFill>
                <a:latin typeface="楷体" panose="02010609060101010101" pitchFamily="49" charset="-122"/>
                <a:ea typeface="楷体" panose="02010609060101010101" pitchFamily="49" charset="-122"/>
              </a:rPr>
              <a:t>。必须正视而不能超越这个阶段。</a:t>
            </a:r>
            <a:endParaRPr lang="zh-CN" altLang="en-US" sz="1600" b="1">
              <a:solidFill>
                <a:srgbClr val="FF0000"/>
              </a:solidFill>
              <a:latin typeface="楷体" panose="02010609060101010101" pitchFamily="49" charset="-122"/>
              <a:ea typeface="楷体" panose="02010609060101010101" pitchFamily="49" charset="-122"/>
            </a:endParaRPr>
          </a:p>
        </p:txBody>
      </p:sp>
      <p:sp>
        <p:nvSpPr>
          <p:cNvPr id="63502" name="圆角矩形标注 5"/>
          <p:cNvSpPr>
            <a:spLocks noChangeArrowheads="1"/>
          </p:cNvSpPr>
          <p:nvPr/>
        </p:nvSpPr>
        <p:spPr bwMode="auto">
          <a:xfrm>
            <a:off x="1620838" y="3575051"/>
            <a:ext cx="3408362" cy="2068513"/>
          </a:xfrm>
          <a:prstGeom prst="wedgeRoundRectCallout">
            <a:avLst>
              <a:gd name="adj1" fmla="val -12968"/>
              <a:gd name="adj2" fmla="val -85060"/>
              <a:gd name="adj3" fmla="val 16667"/>
            </a:avLst>
          </a:prstGeom>
          <a:blipFill dpi="0" rotWithShape="1">
            <a:blip r:embed="rId2"/>
            <a:srcRect/>
            <a:tile tx="0" ty="0" sx="100000" sy="100000" flip="none" algn="tl"/>
          </a:blipFill>
          <a:ln w="28575">
            <a:solidFill>
              <a:srgbClr val="8585E0"/>
            </a:solidFill>
            <a:bevel/>
            <a:headEnd/>
            <a:tailEnd/>
          </a:ln>
        </p:spPr>
        <p:txBody>
          <a:bodyPr/>
          <a:lstStyle/>
          <a:p>
            <a:pPr>
              <a:lnSpc>
                <a:spcPct val="125000"/>
              </a:lnSpc>
            </a:pPr>
            <a:r>
              <a:rPr lang="zh-CN" altLang="en-US" b="1" dirty="0">
                <a:solidFill>
                  <a:srgbClr val="FF0000"/>
                </a:solidFill>
                <a:latin typeface="幼圆" panose="02010509060101010101" pitchFamily="49" charset="-122"/>
              </a:rPr>
              <a:t>社会性质：</a:t>
            </a:r>
            <a:r>
              <a:rPr lang="zh-CN" altLang="en-US" sz="1600" b="1" dirty="0">
                <a:solidFill>
                  <a:schemeClr val="accent2"/>
                </a:solidFill>
                <a:latin typeface="楷体" panose="02010609060101010101" pitchFamily="49" charset="-122"/>
                <a:ea typeface="楷体" panose="02010609060101010101" pitchFamily="49" charset="-122"/>
                <a:sym typeface="宋体" panose="02010600030101010101" pitchFamily="2" charset="-122"/>
              </a:rPr>
              <a:t>在中国这样一个东方大国建立起社会主义制度，是一个伟大的胜利，近代以来中国的历史已经无可辩驳地证明，资本主义道路在中国走不通。</a:t>
            </a:r>
            <a:r>
              <a:rPr lang="zh-CN" altLang="en-US" sz="1600" b="1" dirty="0">
                <a:solidFill>
                  <a:srgbClr val="FF0000"/>
                </a:solidFill>
                <a:latin typeface="幼圆" panose="02010509060101010101" pitchFamily="49" charset="-122"/>
                <a:sym typeface="宋体" panose="02010600030101010101" pitchFamily="2" charset="-122"/>
              </a:rPr>
              <a:t>中国走上社会主义道路是历史的必然</a:t>
            </a:r>
            <a:r>
              <a:rPr lang="zh-CN" altLang="en-US" sz="1600" b="1" dirty="0">
                <a:solidFill>
                  <a:schemeClr val="accent2"/>
                </a:solidFill>
                <a:latin typeface="幼圆" panose="02010509060101010101" pitchFamily="49" charset="-122"/>
                <a:sym typeface="宋体" panose="02010600030101010101" pitchFamily="2" charset="-122"/>
              </a:rPr>
              <a:t>。</a:t>
            </a:r>
            <a:endParaRPr lang="zh-CN" altLang="en-US" sz="1600" b="1" dirty="0">
              <a:solidFill>
                <a:schemeClr val="accent2"/>
              </a:solidFill>
              <a:latin typeface="幼圆" panose="02010509060101010101" pitchFamily="49" charset="-122"/>
            </a:endParaRPr>
          </a:p>
          <a:p>
            <a:pPr>
              <a:lnSpc>
                <a:spcPct val="125000"/>
              </a:lnSpc>
            </a:pPr>
            <a:endParaRPr lang="zh-CN" altLang="en-US" sz="1600" b="1" dirty="0">
              <a:solidFill>
                <a:srgbClr val="FF0000"/>
              </a:solidFill>
              <a:latin typeface="楷体" panose="02010609060101010101" pitchFamily="49" charset="-122"/>
              <a:ea typeface="楷体" panose="02010609060101010101" pitchFamily="49" charset="-122"/>
            </a:endParaRPr>
          </a:p>
        </p:txBody>
      </p:sp>
      <p:sp>
        <p:nvSpPr>
          <p:cNvPr id="63503" name="圆角矩形标注 5"/>
          <p:cNvSpPr>
            <a:spLocks noChangeArrowheads="1"/>
          </p:cNvSpPr>
          <p:nvPr/>
        </p:nvSpPr>
        <p:spPr bwMode="auto">
          <a:xfrm>
            <a:off x="7864476" y="4073526"/>
            <a:ext cx="2486025" cy="773113"/>
          </a:xfrm>
          <a:prstGeom prst="wedgeRoundRectCallout">
            <a:avLst>
              <a:gd name="adj1" fmla="val -17000"/>
              <a:gd name="adj2" fmla="val -113713"/>
              <a:gd name="adj3" fmla="val 16667"/>
            </a:avLst>
          </a:prstGeom>
          <a:blipFill dpi="0" rotWithShape="1">
            <a:blip r:embed="rId2"/>
            <a:srcRect/>
            <a:tile tx="0" ty="0" sx="100000" sy="100000" flip="none" algn="tl"/>
          </a:blipFill>
          <a:ln w="28575">
            <a:solidFill>
              <a:srgbClr val="8585E0"/>
            </a:solidFill>
            <a:bevel/>
            <a:headEnd/>
            <a:tailEnd/>
          </a:ln>
        </p:spPr>
        <p:txBody>
          <a:bodyPr/>
          <a:lstStyle/>
          <a:p>
            <a:pPr>
              <a:lnSpc>
                <a:spcPct val="125000"/>
              </a:lnSpc>
            </a:pPr>
            <a:r>
              <a:rPr lang="zh-CN" altLang="en-US" b="1">
                <a:solidFill>
                  <a:srgbClr val="FF0000"/>
                </a:solidFill>
                <a:latin typeface="幼圆" panose="02010509060101010101" pitchFamily="49" charset="-122"/>
              </a:rPr>
              <a:t>发展程度：</a:t>
            </a:r>
            <a:r>
              <a:rPr lang="zh-CN" altLang="en-US" sz="1600" b="1">
                <a:solidFill>
                  <a:schemeClr val="accent2"/>
                </a:solidFill>
                <a:latin typeface="楷体" panose="02010609060101010101" pitchFamily="49" charset="-122"/>
                <a:ea typeface="楷体" panose="02010609060101010101" pitchFamily="49" charset="-122"/>
                <a:sym typeface="宋体" panose="02010600030101010101" pitchFamily="2" charset="-122"/>
              </a:rPr>
              <a:t>生产力落后、商品经济不发达</a:t>
            </a:r>
            <a:endParaRPr lang="zh-CN" altLang="en-US" sz="1600" b="1">
              <a:solidFill>
                <a:srgbClr val="FF0000"/>
              </a:solidFill>
              <a:latin typeface="楷体" panose="02010609060101010101" pitchFamily="49" charset="-122"/>
              <a:ea typeface="楷体" panose="02010609060101010101" pitchFamily="49" charset="-122"/>
            </a:endParaRPr>
          </a:p>
        </p:txBody>
      </p:sp>
      <p:pic>
        <p:nvPicPr>
          <p:cNvPr id="63504" name="图片 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61001" y="2189164"/>
            <a:ext cx="1755775" cy="265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505" name="图片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b="21225"/>
          <a:stretch>
            <a:fillRect/>
          </a:stretch>
        </p:blipFill>
        <p:spPr bwMode="auto">
          <a:xfrm>
            <a:off x="5778501" y="-20638"/>
            <a:ext cx="4170363" cy="281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00041126"/>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502">
                                            <p:bg/>
                                          </p:spTgt>
                                        </p:tgtEl>
                                        <p:attrNameLst>
                                          <p:attrName>style.visibility</p:attrName>
                                        </p:attrNameLst>
                                      </p:cBhvr>
                                      <p:to>
                                        <p:strVal val="visible"/>
                                      </p:to>
                                    </p:set>
                                    <p:anim calcmode="lin" valueType="num">
                                      <p:cBhvr additive="base">
                                        <p:cTn id="7" dur="500" fill="hold"/>
                                        <p:tgtEl>
                                          <p:spTgt spid="63502">
                                            <p:bg/>
                                          </p:spTgt>
                                        </p:tgtEl>
                                        <p:attrNameLst>
                                          <p:attrName>ppt_x</p:attrName>
                                        </p:attrNameLst>
                                      </p:cBhvr>
                                      <p:tavLst>
                                        <p:tav tm="0">
                                          <p:val>
                                            <p:strVal val="#ppt_x"/>
                                          </p:val>
                                        </p:tav>
                                        <p:tav tm="100000">
                                          <p:val>
                                            <p:strVal val="#ppt_x"/>
                                          </p:val>
                                        </p:tav>
                                      </p:tavLst>
                                    </p:anim>
                                    <p:anim calcmode="lin" valueType="num">
                                      <p:cBhvr additive="base">
                                        <p:cTn id="8" dur="500" fill="hold"/>
                                        <p:tgtEl>
                                          <p:spTgt spid="63502">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3502">
                                            <p:txEl>
                                              <p:pRg st="0" end="0"/>
                                            </p:txEl>
                                          </p:spTgt>
                                        </p:tgtEl>
                                        <p:attrNameLst>
                                          <p:attrName>style.visibility</p:attrName>
                                        </p:attrNameLst>
                                      </p:cBhvr>
                                      <p:to>
                                        <p:strVal val="visible"/>
                                      </p:to>
                                    </p:set>
                                    <p:anim calcmode="lin" valueType="num">
                                      <p:cBhvr additive="base">
                                        <p:cTn id="13" dur="500" fill="hold"/>
                                        <p:tgtEl>
                                          <p:spTgt spid="6350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35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3501">
                                            <p:bg/>
                                          </p:spTgt>
                                        </p:tgtEl>
                                        <p:attrNameLst>
                                          <p:attrName>style.visibility</p:attrName>
                                        </p:attrNameLst>
                                      </p:cBhvr>
                                      <p:to>
                                        <p:strVal val="visible"/>
                                      </p:to>
                                    </p:set>
                                    <p:anim calcmode="lin" valueType="num">
                                      <p:cBhvr additive="base">
                                        <p:cTn id="19" dur="500" fill="hold"/>
                                        <p:tgtEl>
                                          <p:spTgt spid="63501">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63501">
                                            <p:bg/>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501">
                                            <p:txEl>
                                              <p:pRg st="0" end="0"/>
                                            </p:txEl>
                                          </p:spTgt>
                                        </p:tgtEl>
                                        <p:attrNameLst>
                                          <p:attrName>style.visibility</p:attrName>
                                        </p:attrNameLst>
                                      </p:cBhvr>
                                      <p:to>
                                        <p:strVal val="visible"/>
                                      </p:to>
                                    </p:set>
                                    <p:anim calcmode="lin" valueType="num">
                                      <p:cBhvr additive="base">
                                        <p:cTn id="25" dur="500" fill="hold"/>
                                        <p:tgtEl>
                                          <p:spTgt spid="6350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35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3503">
                                            <p:bg/>
                                          </p:spTgt>
                                        </p:tgtEl>
                                        <p:attrNameLst>
                                          <p:attrName>style.visibility</p:attrName>
                                        </p:attrNameLst>
                                      </p:cBhvr>
                                      <p:to>
                                        <p:strVal val="visible"/>
                                      </p:to>
                                    </p:set>
                                    <p:anim calcmode="lin" valueType="num">
                                      <p:cBhvr additive="base">
                                        <p:cTn id="31" dur="500" fill="hold"/>
                                        <p:tgtEl>
                                          <p:spTgt spid="63503">
                                            <p:bg/>
                                          </p:spTgt>
                                        </p:tgtEl>
                                        <p:attrNameLst>
                                          <p:attrName>ppt_x</p:attrName>
                                        </p:attrNameLst>
                                      </p:cBhvr>
                                      <p:tavLst>
                                        <p:tav tm="0">
                                          <p:val>
                                            <p:strVal val="#ppt_x"/>
                                          </p:val>
                                        </p:tav>
                                        <p:tav tm="100000">
                                          <p:val>
                                            <p:strVal val="#ppt_x"/>
                                          </p:val>
                                        </p:tav>
                                      </p:tavLst>
                                    </p:anim>
                                    <p:anim calcmode="lin" valueType="num">
                                      <p:cBhvr additive="base">
                                        <p:cTn id="32" dur="500" fill="hold"/>
                                        <p:tgtEl>
                                          <p:spTgt spid="63503">
                                            <p:bg/>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3503">
                                            <p:txEl>
                                              <p:pRg st="0" end="0"/>
                                            </p:txEl>
                                          </p:spTgt>
                                        </p:tgtEl>
                                        <p:attrNameLst>
                                          <p:attrName>style.visibility</p:attrName>
                                        </p:attrNameLst>
                                      </p:cBhvr>
                                      <p:to>
                                        <p:strVal val="visible"/>
                                      </p:to>
                                    </p:set>
                                    <p:anim calcmode="lin" valueType="num">
                                      <p:cBhvr additive="base">
                                        <p:cTn id="37" dur="500" fill="hold"/>
                                        <p:tgtEl>
                                          <p:spTgt spid="63503">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35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1" grpId="0" build="p" animBg="1"/>
      <p:bldP spid="63502" grpId="0" build="p" animBg="1"/>
      <p:bldP spid="63503" grpId="0" build="p"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3" name="矩形 179201"/>
          <p:cNvSpPr>
            <a:spLocks noChangeArrowheads="1"/>
          </p:cNvSpPr>
          <p:nvPr/>
        </p:nvSpPr>
        <p:spPr bwMode="auto">
          <a:xfrm>
            <a:off x="1919288" y="692151"/>
            <a:ext cx="8324850" cy="835025"/>
          </a:xfrm>
          <a:prstGeom prst="rect">
            <a:avLst/>
          </a:prstGeom>
          <a:solidFill>
            <a:srgbClr val="99FFCC"/>
          </a:solidFill>
          <a:ln w="38100">
            <a:solidFill>
              <a:srgbClr val="0066CC"/>
            </a:solidFill>
            <a:miter lim="800000"/>
            <a:headEnd/>
            <a:tailEnd/>
          </a:ln>
        </p:spPr>
        <p:txBody>
          <a:bodyPr>
            <a:spAutoFit/>
          </a:bodyPr>
          <a:lstStyle>
            <a:lvl1pPr indent="333375">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gn="just">
              <a:lnSpc>
                <a:spcPct val="110000"/>
              </a:lnSpc>
            </a:pPr>
            <a:r>
              <a:rPr lang="en-US" altLang="zh-CN" sz="2400" b="1">
                <a:latin typeface="Times New Roman" panose="02020603050405020304" pitchFamily="18" charset="0"/>
                <a:ea typeface="宋体" panose="02010600030101010101" pitchFamily="2" charset="-122"/>
              </a:rPr>
              <a:t> </a:t>
            </a:r>
            <a:r>
              <a:rPr lang="zh-CN" altLang="en-US" sz="2000" b="1">
                <a:solidFill>
                  <a:srgbClr val="0000FF"/>
                </a:solidFill>
                <a:latin typeface="幼圆" panose="02010509060101010101" pitchFamily="49" charset="-122"/>
              </a:rPr>
              <a:t>社会主义</a:t>
            </a:r>
            <a:r>
              <a:rPr lang="zh-CN" altLang="en-US" sz="2000" b="1">
                <a:solidFill>
                  <a:srgbClr val="FF0000"/>
                </a:solidFill>
                <a:latin typeface="幼圆" panose="02010509060101010101" pitchFamily="49" charset="-122"/>
              </a:rPr>
              <a:t>初级阶段</a:t>
            </a:r>
            <a:r>
              <a:rPr lang="zh-CN" altLang="en-US" sz="2000" b="1">
                <a:solidFill>
                  <a:srgbClr val="0000FF"/>
                </a:solidFill>
                <a:latin typeface="幼圆" panose="02010509060101010101" pitchFamily="49" charset="-122"/>
              </a:rPr>
              <a:t>的</a:t>
            </a:r>
            <a:r>
              <a:rPr lang="zh-CN" altLang="en-US" sz="2000" b="1">
                <a:solidFill>
                  <a:srgbClr val="FF0000"/>
                </a:solidFill>
                <a:latin typeface="幼圆" panose="02010509060101010101" pitchFamily="49" charset="-122"/>
              </a:rPr>
              <a:t>两层基本含义</a:t>
            </a:r>
            <a:r>
              <a:rPr lang="zh-CN" altLang="en-US" sz="2000" b="1">
                <a:solidFill>
                  <a:srgbClr val="0000FF"/>
                </a:solidFill>
                <a:latin typeface="幼圆" panose="02010509060101010101" pitchFamily="49" charset="-122"/>
              </a:rPr>
              <a:t>既相对区别、又紧密联系，构成了一个具有特定内涵的新概念。</a:t>
            </a:r>
            <a:r>
              <a:rPr lang="zh-CN" altLang="en-US" sz="2000" b="1">
                <a:latin typeface="幼圆" panose="02010509060101010101" pitchFamily="49" charset="-122"/>
              </a:rPr>
              <a:t>   </a:t>
            </a:r>
          </a:p>
        </p:txBody>
      </p:sp>
      <p:sp>
        <p:nvSpPr>
          <p:cNvPr id="64514" name="椭圆形标注 179203"/>
          <p:cNvSpPr>
            <a:spLocks noChangeArrowheads="1"/>
          </p:cNvSpPr>
          <p:nvPr/>
        </p:nvSpPr>
        <p:spPr bwMode="auto">
          <a:xfrm>
            <a:off x="4475164" y="1404938"/>
            <a:ext cx="6027737" cy="1016000"/>
          </a:xfrm>
          <a:prstGeom prst="wedgeEllipseCallout">
            <a:avLst>
              <a:gd name="adj1" fmla="val -36190"/>
              <a:gd name="adj2" fmla="val -77481"/>
            </a:avLst>
          </a:prstGeom>
          <a:solidFill>
            <a:schemeClr val="accent1"/>
          </a:solidFill>
          <a:ln w="9525">
            <a:solidFill>
              <a:schemeClr val="tx1"/>
            </a:solidFill>
            <a:miter lim="800000"/>
            <a:headEnd/>
            <a:tailEnd/>
          </a:ln>
        </p:spPr>
        <p:txBody>
          <a:bodyPr/>
          <a:lstStyle/>
          <a:p>
            <a:r>
              <a:rPr lang="en-US" altLang="zh-CN" sz="2000" b="1" dirty="0">
                <a:solidFill>
                  <a:srgbClr val="FFFF00"/>
                </a:solidFill>
                <a:latin typeface="华文楷体" panose="02010600040101010101" pitchFamily="2" charset="-122"/>
                <a:ea typeface="华文楷体" panose="02010600040101010101" pitchFamily="2" charset="-122"/>
              </a:rPr>
              <a:t>1. </a:t>
            </a:r>
            <a:r>
              <a:rPr lang="zh-CN" altLang="en-US" sz="2000" b="1" dirty="0">
                <a:solidFill>
                  <a:srgbClr val="FFFF00"/>
                </a:solidFill>
                <a:latin typeface="华文楷体" panose="02010600040101010101" pitchFamily="2" charset="-122"/>
                <a:ea typeface="华文楷体" panose="02010600040101010101" pitchFamily="2" charset="-122"/>
              </a:rPr>
              <a:t>我国已经是社会主义社会</a:t>
            </a:r>
          </a:p>
          <a:p>
            <a:r>
              <a:rPr lang="en-US" altLang="zh-CN" sz="2000" b="1" dirty="0">
                <a:solidFill>
                  <a:srgbClr val="FFFF00"/>
                </a:solidFill>
                <a:latin typeface="华文楷体" panose="02010600040101010101" pitchFamily="2" charset="-122"/>
                <a:ea typeface="华文楷体" panose="02010600040101010101" pitchFamily="2" charset="-122"/>
              </a:rPr>
              <a:t>2. </a:t>
            </a:r>
            <a:r>
              <a:rPr lang="zh-CN" altLang="en-US" sz="2000" b="1" dirty="0">
                <a:solidFill>
                  <a:srgbClr val="FFFF00"/>
                </a:solidFill>
                <a:latin typeface="华文楷体" panose="02010600040101010101" pitchFamily="2" charset="-122"/>
                <a:ea typeface="华文楷体" panose="02010600040101010101" pitchFamily="2" charset="-122"/>
              </a:rPr>
              <a:t>我国处于社会主义社会初级阶段</a:t>
            </a:r>
          </a:p>
        </p:txBody>
      </p:sp>
      <p:sp>
        <p:nvSpPr>
          <p:cNvPr id="64519" name="圆角矩形标注 5"/>
          <p:cNvSpPr>
            <a:spLocks noChangeArrowheads="1"/>
          </p:cNvSpPr>
          <p:nvPr/>
        </p:nvSpPr>
        <p:spPr bwMode="auto">
          <a:xfrm>
            <a:off x="1652059" y="2943754"/>
            <a:ext cx="4648200" cy="2697162"/>
          </a:xfrm>
          <a:prstGeom prst="wedgeRoundRectCallout">
            <a:avLst>
              <a:gd name="adj1" fmla="val -10398"/>
              <a:gd name="adj2" fmla="val -99968"/>
              <a:gd name="adj3" fmla="val 16667"/>
            </a:avLst>
          </a:prstGeom>
          <a:blipFill dpi="0" rotWithShape="1">
            <a:blip r:embed="rId2"/>
            <a:srcRect/>
            <a:tile tx="0" ty="0" sx="100000" sy="100000" flip="none" algn="tl"/>
          </a:blipFill>
          <a:ln w="12700">
            <a:solidFill>
              <a:srgbClr val="FF0000"/>
            </a:solidFill>
            <a:bevel/>
            <a:headEnd/>
            <a:tailEnd/>
          </a:ln>
        </p:spPr>
        <p:txBody>
          <a:bodyPr/>
          <a:lstStyle/>
          <a:p>
            <a:pPr>
              <a:lnSpc>
                <a:spcPct val="150000"/>
              </a:lnSpc>
              <a:buClr>
                <a:schemeClr val="bg1"/>
              </a:buClr>
            </a:pPr>
            <a:r>
              <a:rPr lang="en-US" altLang="zh-CN" sz="2000" b="1" i="1">
                <a:solidFill>
                  <a:srgbClr val="993300"/>
                </a:solidFill>
              </a:rPr>
              <a:t>  </a:t>
            </a:r>
            <a:r>
              <a:rPr lang="en-US" altLang="zh-CN" sz="2000" b="1">
                <a:solidFill>
                  <a:srgbClr val="0000FF"/>
                </a:solidFill>
                <a:latin typeface="Times New Roman" panose="02020603050405020304" pitchFamily="18" charset="0"/>
                <a:ea typeface="华文隶书" panose="02010800040101010101" pitchFamily="2" charset="-122"/>
              </a:rPr>
              <a:t> </a:t>
            </a:r>
            <a:r>
              <a:rPr lang="zh-CN" altLang="en-US" sz="2000" b="1">
                <a:solidFill>
                  <a:srgbClr val="993300"/>
                </a:solidFill>
                <a:latin typeface="楷体" panose="02010609060101010101" pitchFamily="49" charset="-122"/>
                <a:ea typeface="楷体" panose="02010609060101010101" pitchFamily="49" charset="-122"/>
              </a:rPr>
              <a:t> 不是泛指任何国家进入社会主义都会经历的起始阶段，而是特指</a:t>
            </a:r>
            <a:r>
              <a:rPr lang="zh-CN" altLang="en-US" sz="2000" b="1">
                <a:solidFill>
                  <a:srgbClr val="FF0000"/>
                </a:solidFill>
                <a:latin typeface="幼圆" panose="02010509060101010101" pitchFamily="49" charset="-122"/>
              </a:rPr>
              <a:t>我国在生产力发展水平不高、商品经济不发达条件下建设社会主义必然要经历的特定历史阶段。</a:t>
            </a:r>
          </a:p>
        </p:txBody>
      </p:sp>
      <p:pic>
        <p:nvPicPr>
          <p:cNvPr id="64520" name="图片 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900000">
            <a:off x="7221009" y="2939521"/>
            <a:ext cx="3724275" cy="279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4521" name="组合 2079"/>
          <p:cNvGrpSpPr>
            <a:grpSpLocks/>
          </p:cNvGrpSpPr>
          <p:nvPr/>
        </p:nvGrpSpPr>
        <p:grpSpPr bwMode="auto">
          <a:xfrm>
            <a:off x="5198533" y="135466"/>
            <a:ext cx="1836738" cy="368300"/>
            <a:chOff x="0" y="0"/>
            <a:chExt cx="2085" cy="384"/>
          </a:xfrm>
        </p:grpSpPr>
        <p:sp>
          <p:nvSpPr>
            <p:cNvPr id="64522"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64523" name="文本框 2081"/>
            <p:cNvSpPr txBox="1">
              <a:spLocks noChangeArrowheads="1"/>
            </p:cNvSpPr>
            <p:nvPr/>
          </p:nvSpPr>
          <p:spPr bwMode="auto">
            <a:xfrm>
              <a:off x="50" y="28"/>
              <a:ext cx="2035" cy="342"/>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anose="02010509060101010101" pitchFamily="49" charset="-122"/>
                  <a:sym typeface="宋体" panose="02010600030101010101" pitchFamily="2" charset="-122"/>
                </a:rPr>
                <a:t>3</a:t>
              </a:r>
              <a:r>
                <a:rPr lang="zh-CN" altLang="en-US" sz="1400" b="1">
                  <a:solidFill>
                    <a:srgbClr val="0000FF"/>
                  </a:solidFill>
                  <a:latin typeface="幼圆" panose="02010509060101010101" pitchFamily="49" charset="-122"/>
                  <a:sym typeface="宋体" panose="02010600030101010101" pitchFamily="2" charset="-122"/>
                </a:rPr>
                <a:t>）理论的</a:t>
              </a:r>
              <a:r>
                <a:rPr lang="en-US" altLang="zh-CN" sz="1400" b="1">
                  <a:solidFill>
                    <a:srgbClr val="0000FF"/>
                  </a:solidFill>
                  <a:latin typeface="幼圆" panose="02010509060101010101" pitchFamily="49" charset="-122"/>
                  <a:sym typeface="宋体" panose="02010600030101010101" pitchFamily="2" charset="-122"/>
                </a:rPr>
                <a:t>科学</a:t>
              </a:r>
              <a:r>
                <a:rPr lang="zh-CN" altLang="en-US" sz="1400" b="1">
                  <a:solidFill>
                    <a:srgbClr val="0000FF"/>
                  </a:solidFill>
                  <a:latin typeface="幼圆" panose="02010509060101010101" pitchFamily="49" charset="-122"/>
                  <a:sym typeface="宋体" panose="02010600030101010101" pitchFamily="2" charset="-122"/>
                </a:rPr>
                <a:t>内涵</a:t>
              </a:r>
            </a:p>
          </p:txBody>
        </p:sp>
      </p:grpSp>
      <p:sp>
        <p:nvSpPr>
          <p:cNvPr id="64524" name="文本框 7"/>
          <p:cNvSpPr txBox="1">
            <a:spLocks noChangeArrowheads="1"/>
          </p:cNvSpPr>
          <p:nvPr/>
        </p:nvSpPr>
        <p:spPr bwMode="auto">
          <a:xfrm>
            <a:off x="3897843" y="5808663"/>
            <a:ext cx="3586163" cy="398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b="1" dirty="0">
                <a:solidFill>
                  <a:srgbClr val="FF0000"/>
                </a:solidFill>
                <a:latin typeface="华文彩云" panose="02010800040101010101" pitchFamily="2" charset="-122"/>
                <a:ea typeface="华文彩云" panose="02010800040101010101" pitchFamily="2" charset="-122"/>
              </a:rPr>
              <a:t>视 频：</a:t>
            </a:r>
            <a:r>
              <a:rPr lang="zh-CN" altLang="en-US" sz="2000" b="1" dirty="0">
                <a:solidFill>
                  <a:srgbClr val="FF0000"/>
                </a:solidFill>
                <a:latin typeface="华文彩云" panose="02010800040101010101" pitchFamily="2" charset="-122"/>
                <a:ea typeface="华文彩云" panose="02010800040101010101" pitchFamily="2" charset="-122"/>
                <a:hlinkClick r:id="rId4" action="ppaction://hlinkfile"/>
              </a:rPr>
              <a:t>徐焰谈初级阶段 2.mp4</a:t>
            </a:r>
            <a:endParaRPr lang="zh-CN" altLang="en-US" sz="2000" b="1" dirty="0">
              <a:solidFill>
                <a:srgbClr val="FF0000"/>
              </a:solidFill>
              <a:latin typeface="华文彩云" panose="02010800040101010101" pitchFamily="2" charset="-122"/>
              <a:ea typeface="华文彩云" panose="02010800040101010101" pitchFamily="2" charset="-122"/>
            </a:endParaRPr>
          </a:p>
        </p:txBody>
      </p:sp>
    </p:spTree>
    <p:extLst>
      <p:ext uri="{BB962C8B-B14F-4D97-AF65-F5344CB8AC3E}">
        <p14:creationId xmlns:p14="http://schemas.microsoft.com/office/powerpoint/2010/main" xmlns="" val="3658182932"/>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41" name="组合 2079"/>
          <p:cNvGrpSpPr>
            <a:grpSpLocks/>
          </p:cNvGrpSpPr>
          <p:nvPr/>
        </p:nvGrpSpPr>
        <p:grpSpPr bwMode="auto">
          <a:xfrm>
            <a:off x="1539876" y="26989"/>
            <a:ext cx="2943225" cy="415925"/>
            <a:chOff x="0" y="0"/>
            <a:chExt cx="2085" cy="384"/>
          </a:xfrm>
        </p:grpSpPr>
        <p:sp>
          <p:nvSpPr>
            <p:cNvPr id="65542"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65543" name="文本框 2081"/>
            <p:cNvSpPr txBox="1">
              <a:spLocks noChangeArrowheads="1"/>
            </p:cNvSpPr>
            <p:nvPr/>
          </p:nvSpPr>
          <p:spPr bwMode="auto">
            <a:xfrm>
              <a:off x="41" y="0"/>
              <a:ext cx="2035" cy="334"/>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600" b="1">
                  <a:solidFill>
                    <a:srgbClr val="0000FF"/>
                  </a:solidFill>
                  <a:latin typeface="幼圆" panose="02010509060101010101" pitchFamily="49" charset="-122"/>
                  <a:sym typeface="宋体" panose="02010600030101010101" pitchFamily="2" charset="-122"/>
                </a:rPr>
                <a:t>2</a:t>
              </a:r>
              <a:r>
                <a:rPr lang="zh-CN" altLang="en-US" sz="1600" b="1">
                  <a:solidFill>
                    <a:srgbClr val="0000FF"/>
                  </a:solidFill>
                  <a:latin typeface="幼圆" panose="02010509060101010101" pitchFamily="49" charset="-122"/>
                  <a:sym typeface="宋体" panose="02010600030101010101" pitchFamily="2" charset="-122"/>
                </a:rPr>
                <a:t>）十三大：理论的系统论述</a:t>
              </a:r>
              <a:endParaRPr lang="zh-CN" altLang="en-US" sz="1600" b="1">
                <a:solidFill>
                  <a:srgbClr val="0000FF"/>
                </a:solidFill>
                <a:latin typeface="幼圆" panose="02010509060101010101" pitchFamily="49" charset="-122"/>
              </a:endParaRPr>
            </a:p>
          </p:txBody>
        </p:sp>
      </p:grpSp>
      <p:pic>
        <p:nvPicPr>
          <p:cNvPr id="65544" name="图片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17726" y="923926"/>
            <a:ext cx="2797175" cy="3883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45" name="圆角矩形 2"/>
          <p:cNvSpPr>
            <a:spLocks noChangeArrowheads="1"/>
          </p:cNvSpPr>
          <p:nvPr/>
        </p:nvSpPr>
        <p:spPr bwMode="auto">
          <a:xfrm>
            <a:off x="1806576" y="3073401"/>
            <a:ext cx="3216275" cy="3540125"/>
          </a:xfrm>
          <a:prstGeom prst="roundRect">
            <a:avLst>
              <a:gd name="adj" fmla="val 21477"/>
            </a:avLst>
          </a:prstGeom>
          <a:solidFill>
            <a:srgbClr val="FFFED5"/>
          </a:solidFill>
          <a:ln w="19050">
            <a:solidFill>
              <a:srgbClr val="FF00FF"/>
            </a:solidFill>
            <a:round/>
            <a:headEnd/>
            <a:tailEnd/>
          </a:ln>
        </p:spPr>
        <p:txBody>
          <a:bodyPr/>
          <a:lstStyle/>
          <a:p>
            <a:pPr>
              <a:lnSpc>
                <a:spcPct val="125000"/>
              </a:lnSpc>
            </a:pPr>
            <a:r>
              <a:rPr lang="en-US" altLang="zh-CN" b="1">
                <a:solidFill>
                  <a:srgbClr val="0000FF"/>
                </a:solidFill>
                <a:latin typeface="幼圆" panose="02010509060101010101" pitchFamily="49" charset="-122"/>
              </a:rPr>
              <a:t> 1981,</a:t>
            </a:r>
            <a:r>
              <a:rPr lang="zh-CN" altLang="en-US" b="1">
                <a:solidFill>
                  <a:srgbClr val="0000FF"/>
                </a:solidFill>
                <a:latin typeface="幼圆" panose="02010509060101010101" pitchFamily="49" charset="-122"/>
              </a:rPr>
              <a:t>十一届六中全会，《历史决议》</a:t>
            </a:r>
            <a:r>
              <a:rPr lang="en-US" altLang="zh-CN" b="1">
                <a:solidFill>
                  <a:srgbClr val="0000FF"/>
                </a:solidFill>
                <a:latin typeface="幼圆" panose="020105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 </a:t>
            </a:r>
          </a:p>
          <a:p>
            <a:pPr>
              <a:lnSpc>
                <a:spcPct val="125000"/>
              </a:lnSpc>
            </a:pPr>
            <a:r>
              <a:rPr lang="zh-CN" altLang="en-US" sz="2000" b="1">
                <a:solidFill>
                  <a:schemeClr val="accent2"/>
                </a:solidFill>
                <a:latin typeface="楷体" panose="02010609060101010101" pitchFamily="49" charset="-122"/>
                <a:ea typeface="楷体" panose="02010609060101010101" pitchFamily="49" charset="-122"/>
                <a:sym typeface="宋体" panose="02010600030101010101" pitchFamily="2" charset="-122"/>
              </a:rPr>
              <a:t>  在社会主义改造基本完成之后，我国所要解决的主要矛盾，是</a:t>
            </a:r>
            <a:r>
              <a:rPr lang="zh-CN" altLang="en-US" sz="2000" b="1">
                <a:solidFill>
                  <a:srgbClr val="FF0000"/>
                </a:solidFill>
                <a:latin typeface="幼圆" panose="02010509060101010101" pitchFamily="49" charset="-122"/>
                <a:sym typeface="宋体" panose="02010600030101010101" pitchFamily="2" charset="-122"/>
              </a:rPr>
              <a:t>人民日益增长的物质文化需要同落后的社会生产之间的矛盾。</a:t>
            </a:r>
            <a:endParaRPr lang="zh-CN" altLang="en-US" sz="2000" b="1">
              <a:solidFill>
                <a:srgbClr val="0000FF"/>
              </a:solidFill>
              <a:latin typeface="幼圆" panose="02010509060101010101" pitchFamily="49" charset="-122"/>
            </a:endParaRPr>
          </a:p>
        </p:txBody>
      </p:sp>
      <p:grpSp>
        <p:nvGrpSpPr>
          <p:cNvPr id="65546" name="组合 2079"/>
          <p:cNvGrpSpPr>
            <a:grpSpLocks/>
          </p:cNvGrpSpPr>
          <p:nvPr/>
        </p:nvGrpSpPr>
        <p:grpSpPr bwMode="auto">
          <a:xfrm>
            <a:off x="2276476" y="814388"/>
            <a:ext cx="4619625" cy="457200"/>
            <a:chOff x="0" y="0"/>
            <a:chExt cx="2085" cy="384"/>
          </a:xfrm>
        </p:grpSpPr>
        <p:sp>
          <p:nvSpPr>
            <p:cNvPr id="65547"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65548" name="文本框 2081"/>
            <p:cNvSpPr txBox="1">
              <a:spLocks noChangeArrowheads="1"/>
            </p:cNvSpPr>
            <p:nvPr/>
          </p:nvSpPr>
          <p:spPr bwMode="auto">
            <a:xfrm>
              <a:off x="41" y="0"/>
              <a:ext cx="2035" cy="361"/>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zh-CN" altLang="en-US" sz="2000" b="1">
                  <a:solidFill>
                    <a:srgbClr val="0000FF"/>
                  </a:solidFill>
                  <a:latin typeface="楷体" panose="02010609060101010101" pitchFamily="49" charset="-122"/>
                  <a:ea typeface="楷体" panose="02010609060101010101" pitchFamily="49" charset="-122"/>
                </a:rPr>
                <a:t>补充：社会主义初级阶段的主要矛盾</a:t>
              </a:r>
            </a:p>
          </p:txBody>
        </p:sp>
      </p:grpSp>
      <p:pic>
        <p:nvPicPr>
          <p:cNvPr id="65549" name="图片 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893300" y="2854326"/>
            <a:ext cx="2298700" cy="1724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550" name="图片 1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185835" y="5381625"/>
            <a:ext cx="2212975" cy="147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5551" name="组合 16"/>
          <p:cNvGrpSpPr>
            <a:grpSpLocks/>
          </p:cNvGrpSpPr>
          <p:nvPr/>
        </p:nvGrpSpPr>
        <p:grpSpPr bwMode="auto">
          <a:xfrm>
            <a:off x="5906029" y="254530"/>
            <a:ext cx="4349750" cy="5900737"/>
            <a:chOff x="6595" y="416"/>
            <a:chExt cx="6850" cy="9294"/>
          </a:xfrm>
        </p:grpSpPr>
        <p:sp>
          <p:nvSpPr>
            <p:cNvPr id="65552" name="圆角矩形标注 5"/>
            <p:cNvSpPr>
              <a:spLocks noChangeArrowheads="1"/>
            </p:cNvSpPr>
            <p:nvPr/>
          </p:nvSpPr>
          <p:spPr bwMode="auto">
            <a:xfrm>
              <a:off x="8807" y="416"/>
              <a:ext cx="4639" cy="4323"/>
            </a:xfrm>
            <a:prstGeom prst="wedgeRoundRectCallout">
              <a:avLst>
                <a:gd name="adj1" fmla="val -74597"/>
                <a:gd name="adj2" fmla="val 43468"/>
                <a:gd name="adj3" fmla="val 16667"/>
              </a:avLst>
            </a:prstGeom>
            <a:blipFill dpi="0" rotWithShape="1">
              <a:blip r:embed="rId5"/>
              <a:srcRect/>
              <a:tile tx="0" ty="0" sx="100000" sy="100000" flip="none" algn="tl"/>
            </a:blipFill>
            <a:ln w="28575">
              <a:solidFill>
                <a:srgbClr val="8585E0"/>
              </a:solidFill>
              <a:bevel/>
              <a:headEnd/>
              <a:tailEnd/>
            </a:ln>
          </p:spPr>
          <p:txBody>
            <a:bodyPr/>
            <a:lstStyle/>
            <a:p>
              <a:pPr>
                <a:lnSpc>
                  <a:spcPct val="125000"/>
                </a:lnSpc>
              </a:pPr>
              <a:r>
                <a:rPr lang="zh-CN" altLang="en-US" sz="1600" b="1">
                  <a:solidFill>
                    <a:srgbClr val="663300"/>
                  </a:solidFill>
                  <a:latin typeface="楷体_GB2312" pitchFamily="49" charset="-122"/>
                  <a:ea typeface="楷体_GB2312" pitchFamily="49" charset="-122"/>
                </a:rPr>
                <a:t> </a:t>
              </a:r>
              <a:r>
                <a:rPr lang="zh-CN" altLang="en-US" b="1">
                  <a:solidFill>
                    <a:srgbClr val="663300"/>
                  </a:solidFill>
                  <a:latin typeface="楷体" panose="02010609060101010101" pitchFamily="49" charset="-122"/>
                  <a:ea typeface="楷体" panose="02010609060101010101" pitchFamily="49" charset="-122"/>
                </a:rPr>
                <a:t> </a:t>
              </a:r>
              <a:r>
                <a:rPr lang="zh-CN" altLang="en-US" sz="1600" b="1">
                  <a:solidFill>
                    <a:schemeClr val="accent2"/>
                  </a:solidFill>
                  <a:latin typeface="幼圆" panose="02010509060101010101" pitchFamily="49" charset="-122"/>
                </a:rPr>
                <a:t> 我们国内的主要矛盾，已经是</a:t>
              </a:r>
              <a:r>
                <a:rPr lang="zh-CN" altLang="en-US" sz="1600" b="1">
                  <a:solidFill>
                    <a:srgbClr val="FF0000"/>
                  </a:solidFill>
                  <a:latin typeface="幼圆" panose="02010509060101010101" pitchFamily="49" charset="-122"/>
                </a:rPr>
                <a:t>人民对于建立先进的工业国的要求同落后的农业国的现实之间的矛盾</a:t>
              </a:r>
              <a:r>
                <a:rPr lang="zh-CN" altLang="en-US" sz="1600" b="1">
                  <a:solidFill>
                    <a:schemeClr val="accent2"/>
                  </a:solidFill>
                  <a:latin typeface="幼圆" panose="02010509060101010101" pitchFamily="49" charset="-122"/>
                </a:rPr>
                <a:t>，已经是</a:t>
              </a:r>
              <a:r>
                <a:rPr lang="zh-CN" altLang="en-US" sz="1600" b="1">
                  <a:solidFill>
                    <a:srgbClr val="FF0000"/>
                  </a:solidFill>
                  <a:latin typeface="幼圆" panose="02010509060101010101" pitchFamily="49" charset="-122"/>
                </a:rPr>
                <a:t>经济文化迅速发展的需要同当前经济文化不能满足人民需要的状况之间的矛盾</a:t>
              </a:r>
              <a:r>
                <a:rPr lang="zh-CN" altLang="en-US" sz="1600" b="1">
                  <a:solidFill>
                    <a:schemeClr val="accent2"/>
                  </a:solidFill>
                  <a:latin typeface="幼圆" panose="02010509060101010101" pitchFamily="49" charset="-122"/>
                </a:rPr>
                <a:t>。</a:t>
              </a:r>
            </a:p>
            <a:p>
              <a:pPr>
                <a:lnSpc>
                  <a:spcPct val="125000"/>
                </a:lnSpc>
              </a:pPr>
              <a:r>
                <a:rPr lang="zh-CN" altLang="en-US" b="1">
                  <a:solidFill>
                    <a:schemeClr val="accent2"/>
                  </a:solidFill>
                  <a:latin typeface="楷体" panose="02010609060101010101" pitchFamily="49" charset="-122"/>
                  <a:ea typeface="楷体" panose="02010609060101010101" pitchFamily="49" charset="-122"/>
                </a:rPr>
                <a:t>        </a:t>
              </a:r>
              <a:r>
                <a:rPr lang="en-US" altLang="zh-CN" b="1">
                  <a:solidFill>
                    <a:schemeClr val="accent2"/>
                  </a:solidFill>
                  <a:latin typeface="幼圆" panose="02010509060101010101" pitchFamily="49" charset="-122"/>
                </a:rPr>
                <a:t>1956</a:t>
              </a:r>
              <a:r>
                <a:rPr lang="zh-CN" altLang="en-US" b="1">
                  <a:solidFill>
                    <a:schemeClr val="accent2"/>
                  </a:solidFill>
                  <a:latin typeface="幼圆" panose="02010509060101010101" pitchFamily="49" charset="-122"/>
                </a:rPr>
                <a:t>，八大</a:t>
              </a:r>
            </a:p>
          </p:txBody>
        </p:sp>
        <p:sp>
          <p:nvSpPr>
            <p:cNvPr id="65553" name="椭圆 2063"/>
            <p:cNvSpPr>
              <a:spLocks noChangeArrowheads="1"/>
            </p:cNvSpPr>
            <p:nvPr/>
          </p:nvSpPr>
          <p:spPr bwMode="auto">
            <a:xfrm>
              <a:off x="6595" y="3049"/>
              <a:ext cx="1123" cy="2515"/>
            </a:xfrm>
            <a:prstGeom prst="ellipse">
              <a:avLst/>
            </a:prstGeom>
            <a:solidFill>
              <a:srgbClr val="800000"/>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a14="http://schemas.microsoft.com/office/drawing/2010/main" xmlns="" w="9525">
                  <a:noFill/>
                  <a:round/>
                  <a:headEnd/>
                  <a:tailEnd/>
                </a14:hiddenLine>
              </a:ext>
            </a:extLst>
          </p:spPr>
          <p:txBody>
            <a:bodyPr vert="eaVert" wrap="none" anchor="ctr">
              <a:flatTx/>
            </a:bodyPr>
            <a:lstStyle/>
            <a:p>
              <a:pPr algn="ctr"/>
              <a:r>
                <a:rPr lang="zh-CN" altLang="en-US" sz="2400" b="1">
                  <a:solidFill>
                    <a:schemeClr val="bg1"/>
                  </a:solidFill>
                  <a:latin typeface="楷体" panose="02010609060101010101" pitchFamily="49" charset="-122"/>
                  <a:ea typeface="楷体" panose="02010609060101010101" pitchFamily="49" charset="-122"/>
                </a:rPr>
                <a:t>承  前</a:t>
              </a:r>
            </a:p>
          </p:txBody>
        </p:sp>
        <p:sp>
          <p:nvSpPr>
            <p:cNvPr id="65554" name="椭圆 2063"/>
            <p:cNvSpPr>
              <a:spLocks noChangeArrowheads="1"/>
            </p:cNvSpPr>
            <p:nvPr/>
          </p:nvSpPr>
          <p:spPr bwMode="auto">
            <a:xfrm>
              <a:off x="6595" y="5809"/>
              <a:ext cx="1123" cy="2515"/>
            </a:xfrm>
            <a:prstGeom prst="ellipse">
              <a:avLst/>
            </a:prstGeom>
            <a:solidFill>
              <a:srgbClr val="800000"/>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a14="http://schemas.microsoft.com/office/drawing/2010/main" xmlns="" w="9525">
                  <a:noFill/>
                  <a:round/>
                  <a:headEnd/>
                  <a:tailEnd/>
                </a14:hiddenLine>
              </a:ext>
            </a:extLst>
          </p:spPr>
          <p:txBody>
            <a:bodyPr vert="eaVert" wrap="none" anchor="ctr">
              <a:flatTx/>
            </a:bodyPr>
            <a:lstStyle/>
            <a:p>
              <a:pPr algn="ctr"/>
              <a:r>
                <a:rPr lang="zh-CN" altLang="en-US" sz="2400" b="1">
                  <a:solidFill>
                    <a:schemeClr val="bg1"/>
                  </a:solidFill>
                  <a:latin typeface="楷体" panose="02010609060101010101" pitchFamily="49" charset="-122"/>
                  <a:ea typeface="楷体" panose="02010609060101010101" pitchFamily="49" charset="-122"/>
                </a:rPr>
                <a:t>启  后</a:t>
              </a:r>
            </a:p>
          </p:txBody>
        </p:sp>
        <p:sp>
          <p:nvSpPr>
            <p:cNvPr id="65555" name="圆角矩形标注 5"/>
            <p:cNvSpPr>
              <a:spLocks noChangeArrowheads="1"/>
            </p:cNvSpPr>
            <p:nvPr/>
          </p:nvSpPr>
          <p:spPr bwMode="auto">
            <a:xfrm>
              <a:off x="8807" y="6840"/>
              <a:ext cx="4639" cy="2870"/>
            </a:xfrm>
            <a:prstGeom prst="wedgeRoundRectCallout">
              <a:avLst>
                <a:gd name="adj1" fmla="val -76449"/>
                <a:gd name="adj2" fmla="val -41185"/>
                <a:gd name="adj3" fmla="val 16667"/>
              </a:avLst>
            </a:prstGeom>
            <a:blipFill dpi="0" rotWithShape="1">
              <a:blip r:embed="rId5"/>
              <a:srcRect/>
              <a:tile tx="0" ty="0" sx="100000" sy="100000" flip="none" algn="tl"/>
            </a:blipFill>
            <a:ln w="28575">
              <a:solidFill>
                <a:srgbClr val="8585E0"/>
              </a:solidFill>
              <a:bevel/>
              <a:headEnd/>
              <a:tailEnd/>
            </a:ln>
          </p:spPr>
          <p:txBody>
            <a:bodyPr/>
            <a:lstStyle/>
            <a:p>
              <a:pPr>
                <a:lnSpc>
                  <a:spcPct val="125000"/>
                </a:lnSpc>
              </a:pPr>
              <a:r>
                <a:rPr lang="zh-CN" altLang="en-US" sz="1600" b="1">
                  <a:solidFill>
                    <a:srgbClr val="663300"/>
                  </a:solidFill>
                  <a:latin typeface="楷体_GB2312" pitchFamily="49" charset="-122"/>
                  <a:ea typeface="楷体_GB2312" pitchFamily="49" charset="-122"/>
                </a:rPr>
                <a:t> </a:t>
              </a:r>
              <a:r>
                <a:rPr lang="zh-CN" altLang="en-US" b="1">
                  <a:solidFill>
                    <a:srgbClr val="663300"/>
                  </a:solidFill>
                  <a:latin typeface="楷体" panose="02010609060101010101" pitchFamily="49" charset="-122"/>
                  <a:ea typeface="楷体" panose="02010609060101010101" pitchFamily="49" charset="-122"/>
                </a:rPr>
                <a:t> </a:t>
              </a:r>
              <a:r>
                <a:rPr lang="zh-CN" altLang="en-US" sz="1600" b="1">
                  <a:solidFill>
                    <a:schemeClr val="accent2"/>
                  </a:solidFill>
                  <a:latin typeface="幼圆" panose="02010509060101010101" pitchFamily="49" charset="-122"/>
                </a:rPr>
                <a:t> 我们社会主要矛盾已经转化为</a:t>
              </a:r>
              <a:r>
                <a:rPr lang="zh-CN" altLang="en-US" sz="1600" b="1">
                  <a:solidFill>
                    <a:srgbClr val="FF0000"/>
                  </a:solidFill>
                  <a:latin typeface="幼圆" panose="02010509060101010101" pitchFamily="49" charset="-122"/>
                </a:rPr>
                <a:t>人民日益增长的美好生活需要需要和不平衡不充分的发展之间的矛盾</a:t>
              </a:r>
              <a:r>
                <a:rPr lang="zh-CN" altLang="en-US" sz="1600" b="1">
                  <a:solidFill>
                    <a:schemeClr val="accent2"/>
                  </a:solidFill>
                  <a:latin typeface="幼圆" panose="02010509060101010101" pitchFamily="49" charset="-122"/>
                </a:rPr>
                <a:t>。</a:t>
              </a:r>
            </a:p>
            <a:p>
              <a:pPr>
                <a:lnSpc>
                  <a:spcPct val="125000"/>
                </a:lnSpc>
              </a:pPr>
              <a:r>
                <a:rPr lang="zh-CN" altLang="en-US" b="1">
                  <a:solidFill>
                    <a:schemeClr val="accent2"/>
                  </a:solidFill>
                  <a:latin typeface="楷体" panose="02010609060101010101" pitchFamily="49" charset="-122"/>
                  <a:ea typeface="楷体" panose="02010609060101010101" pitchFamily="49" charset="-122"/>
                </a:rPr>
                <a:t>        </a:t>
              </a:r>
              <a:r>
                <a:rPr lang="en-US" altLang="zh-CN" b="1">
                  <a:solidFill>
                    <a:schemeClr val="accent2"/>
                  </a:solidFill>
                  <a:latin typeface="幼圆" panose="02010509060101010101" pitchFamily="49" charset="-122"/>
                </a:rPr>
                <a:t>2017</a:t>
              </a:r>
              <a:r>
                <a:rPr lang="zh-CN" altLang="en-US" b="1">
                  <a:solidFill>
                    <a:schemeClr val="accent2"/>
                  </a:solidFill>
                  <a:latin typeface="幼圆" panose="02010509060101010101" pitchFamily="49" charset="-122"/>
                </a:rPr>
                <a:t>，十九大</a:t>
              </a:r>
            </a:p>
          </p:txBody>
        </p:sp>
      </p:grpSp>
    </p:spTree>
    <p:extLst>
      <p:ext uri="{BB962C8B-B14F-4D97-AF65-F5344CB8AC3E}">
        <p14:creationId xmlns:p14="http://schemas.microsoft.com/office/powerpoint/2010/main" xmlns="" val="519546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551"/>
                                        </p:tgtEl>
                                        <p:attrNameLst>
                                          <p:attrName>style.visibility</p:attrName>
                                        </p:attrNameLst>
                                      </p:cBhvr>
                                      <p:to>
                                        <p:strVal val="visible"/>
                                      </p:to>
                                    </p:set>
                                    <p:anim calcmode="lin" valueType="num">
                                      <p:cBhvr additive="base">
                                        <p:cTn id="7" dur="500" fill="hold"/>
                                        <p:tgtEl>
                                          <p:spTgt spid="65551"/>
                                        </p:tgtEl>
                                        <p:attrNameLst>
                                          <p:attrName>ppt_x</p:attrName>
                                        </p:attrNameLst>
                                      </p:cBhvr>
                                      <p:tavLst>
                                        <p:tav tm="0">
                                          <p:val>
                                            <p:strVal val="#ppt_x"/>
                                          </p:val>
                                        </p:tav>
                                        <p:tav tm="100000">
                                          <p:val>
                                            <p:strVal val="#ppt_x"/>
                                          </p:val>
                                        </p:tav>
                                      </p:tavLst>
                                    </p:anim>
                                    <p:anim calcmode="lin" valueType="num">
                                      <p:cBhvr additive="base">
                                        <p:cTn id="8" dur="500" fill="hold"/>
                                        <p:tgtEl>
                                          <p:spTgt spid="655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文本框 180226"/>
          <p:cNvSpPr txBox="1">
            <a:spLocks noChangeArrowheads="1"/>
          </p:cNvSpPr>
          <p:nvPr/>
        </p:nvSpPr>
        <p:spPr bwMode="auto">
          <a:xfrm>
            <a:off x="2874433" y="1752600"/>
            <a:ext cx="5976938" cy="2014538"/>
          </a:xfrm>
          <a:prstGeom prst="rect">
            <a:avLst/>
          </a:prstGeom>
          <a:solidFill>
            <a:srgbClr val="DCF0E2"/>
          </a:solidFill>
          <a:ln w="38100">
            <a:solidFill>
              <a:srgbClr val="FFCCFF"/>
            </a:solidFill>
            <a:miter lim="800000"/>
            <a:headEnd/>
            <a:tailEnd/>
          </a:ln>
        </p:spPr>
        <p:txBody>
          <a:bodyPr>
            <a:spAutoFit/>
          </a:bodyPr>
          <a:lstStyle/>
          <a:p>
            <a:pPr>
              <a:lnSpc>
                <a:spcPts val="3000"/>
              </a:lnSpc>
            </a:pPr>
            <a:r>
              <a:rPr lang="zh-CN" altLang="en-US" sz="2000" b="1" dirty="0">
                <a:solidFill>
                  <a:srgbClr val="FF0000"/>
                </a:solidFill>
                <a:latin typeface="幼圆" panose="02010509060101010101" pitchFamily="49" charset="-122"/>
              </a:rPr>
              <a:t>社会主义初级阶段：</a:t>
            </a:r>
            <a:r>
              <a:rPr lang="zh-CN" altLang="en-US" sz="2000" b="1" dirty="0">
                <a:solidFill>
                  <a:srgbClr val="0000FF"/>
                </a:solidFill>
                <a:latin typeface="楷体" panose="02010609060101010101" pitchFamily="49" charset="-122"/>
                <a:ea typeface="楷体" panose="02010609060101010101" pitchFamily="49" charset="-122"/>
              </a:rPr>
              <a:t>社会主义</a:t>
            </a:r>
            <a:r>
              <a:rPr lang="zh-CN" altLang="en-US" sz="2000" b="1" dirty="0">
                <a:solidFill>
                  <a:srgbClr val="FF0000"/>
                </a:solidFill>
                <a:latin typeface="楷体" panose="02010609060101010101" pitchFamily="49" charset="-122"/>
                <a:ea typeface="楷体" panose="02010609060101010101" pitchFamily="49" charset="-122"/>
              </a:rPr>
              <a:t>公有制</a:t>
            </a:r>
            <a:r>
              <a:rPr lang="zh-CN" altLang="en-US" sz="2000" b="1" dirty="0">
                <a:solidFill>
                  <a:srgbClr val="0000FF"/>
                </a:solidFill>
                <a:latin typeface="楷体" panose="02010609060101010101" pitchFamily="49" charset="-122"/>
                <a:ea typeface="楷体" panose="02010609060101010101" pitchFamily="49" charset="-122"/>
              </a:rPr>
              <a:t>经济成为社会经济的主体，从而整个经济社会生活牢牢建立在社会主义的经济基础之上。</a:t>
            </a:r>
          </a:p>
          <a:p>
            <a:pPr>
              <a:lnSpc>
                <a:spcPts val="3000"/>
              </a:lnSpc>
            </a:pPr>
            <a:r>
              <a:rPr lang="zh-CN" altLang="en-US" sz="2000" b="1" dirty="0">
                <a:solidFill>
                  <a:srgbClr val="FF0000"/>
                </a:solidFill>
                <a:latin typeface="幼圆" panose="02010509060101010101" pitchFamily="49" charset="-122"/>
              </a:rPr>
              <a:t>新民主主义社会：</a:t>
            </a:r>
            <a:r>
              <a:rPr lang="zh-CN" altLang="en-US" sz="2000" b="1" dirty="0">
                <a:solidFill>
                  <a:srgbClr val="0000FF"/>
                </a:solidFill>
                <a:latin typeface="楷体" panose="02010609060101010101" pitchFamily="49" charset="-122"/>
                <a:ea typeface="楷体" panose="02010609060101010101" pitchFamily="49" charset="-122"/>
              </a:rPr>
              <a:t>公有制经济虽然处于领导地位，但不是社会经济的主体。 </a:t>
            </a:r>
          </a:p>
        </p:txBody>
      </p:sp>
      <p:sp>
        <p:nvSpPr>
          <p:cNvPr id="66562" name="矩形 180229"/>
          <p:cNvSpPr>
            <a:spLocks noChangeArrowheads="1"/>
          </p:cNvSpPr>
          <p:nvPr/>
        </p:nvSpPr>
        <p:spPr bwMode="auto">
          <a:xfrm>
            <a:off x="1859492" y="1856848"/>
            <a:ext cx="623888" cy="1736725"/>
          </a:xfrm>
          <a:prstGeom prst="rect">
            <a:avLst/>
          </a:prstGeom>
          <a:solidFill>
            <a:srgbClr val="99FFCC"/>
          </a:solidFill>
          <a:ln w="38100">
            <a:solidFill>
              <a:srgbClr val="0066CC"/>
            </a:solidFill>
            <a:miter lim="800000"/>
            <a:headEnd/>
            <a:tailEnd/>
          </a:ln>
        </p:spPr>
        <p:txBody>
          <a:bodyPr>
            <a:spAutoFit/>
          </a:bodyPr>
          <a:lstStyle/>
          <a:p>
            <a:pPr>
              <a:lnSpc>
                <a:spcPct val="110000"/>
              </a:lnSpc>
            </a:pPr>
            <a:r>
              <a:rPr lang="zh-CN" altLang="en-US" sz="2400" b="1">
                <a:solidFill>
                  <a:srgbClr val="FF0000"/>
                </a:solidFill>
              </a:rPr>
              <a:t>经济基础</a:t>
            </a:r>
          </a:p>
        </p:txBody>
      </p:sp>
      <p:sp>
        <p:nvSpPr>
          <p:cNvPr id="66563" name="矩形 180230"/>
          <p:cNvSpPr>
            <a:spLocks noChangeArrowheads="1"/>
          </p:cNvSpPr>
          <p:nvPr/>
        </p:nvSpPr>
        <p:spPr bwMode="auto">
          <a:xfrm>
            <a:off x="8262558" y="4312181"/>
            <a:ext cx="590931" cy="1728787"/>
          </a:xfrm>
          <a:prstGeom prst="rect">
            <a:avLst/>
          </a:prstGeom>
          <a:solidFill>
            <a:srgbClr val="99FFCC"/>
          </a:solidFill>
          <a:ln w="38100">
            <a:solidFill>
              <a:srgbClr val="0066CC"/>
            </a:solidFill>
            <a:miter lim="800000"/>
            <a:headEnd/>
            <a:tailEnd/>
          </a:ln>
        </p:spPr>
        <p:txBody>
          <a:bodyPr vert="eaVert">
            <a:spAutoFit/>
          </a:bodyPr>
          <a:lstStyle/>
          <a:p>
            <a:pPr>
              <a:lnSpc>
                <a:spcPct val="110000"/>
              </a:lnSpc>
            </a:pPr>
            <a:r>
              <a:rPr lang="zh-CN" altLang="en-US" sz="2400" b="1">
                <a:solidFill>
                  <a:srgbClr val="FF0000"/>
                </a:solidFill>
              </a:rPr>
              <a:t>上 层 建 筑</a:t>
            </a:r>
          </a:p>
        </p:txBody>
      </p:sp>
      <p:sp>
        <p:nvSpPr>
          <p:cNvPr id="66568" name="文本框 180227"/>
          <p:cNvSpPr txBox="1">
            <a:spLocks noChangeArrowheads="1"/>
          </p:cNvSpPr>
          <p:nvPr/>
        </p:nvSpPr>
        <p:spPr bwMode="auto">
          <a:xfrm>
            <a:off x="1890184" y="4429126"/>
            <a:ext cx="6121400" cy="1630363"/>
          </a:xfrm>
          <a:prstGeom prst="rect">
            <a:avLst/>
          </a:prstGeom>
          <a:solidFill>
            <a:srgbClr val="DCF0E2"/>
          </a:solidFill>
          <a:ln w="38100">
            <a:solidFill>
              <a:srgbClr val="FFCCFF"/>
            </a:solidFill>
            <a:miter lim="800000"/>
            <a:headEnd/>
            <a:tailEnd/>
          </a:ln>
        </p:spPr>
        <p:txBody>
          <a:bodyPr>
            <a:spAutoFit/>
          </a:bodyPr>
          <a:lstStyle/>
          <a:p>
            <a:pPr>
              <a:lnSpc>
                <a:spcPct val="125000"/>
              </a:lnSpc>
              <a:buClr>
                <a:schemeClr val="bg1"/>
              </a:buClr>
            </a:pPr>
            <a:r>
              <a:rPr lang="zh-CN" altLang="en-US" sz="2000" b="1">
                <a:solidFill>
                  <a:srgbClr val="FF0000"/>
                </a:solidFill>
                <a:latin typeface="幼圆" panose="02010509060101010101" pitchFamily="49" charset="-122"/>
              </a:rPr>
              <a:t>社会主义初级阶段：</a:t>
            </a:r>
            <a:r>
              <a:rPr lang="zh-CN" altLang="en-US" sz="2000" b="1">
                <a:solidFill>
                  <a:srgbClr val="0000FF"/>
                </a:solidFill>
                <a:latin typeface="楷体" panose="02010609060101010101" pitchFamily="49" charset="-122"/>
                <a:ea typeface="楷体" panose="02010609060101010101" pitchFamily="49" charset="-122"/>
              </a:rPr>
              <a:t>虽然发展程度还比较低，但毕竟属于社会主义制度已经确立起来了的新社会的范畴。</a:t>
            </a:r>
          </a:p>
          <a:p>
            <a:pPr>
              <a:lnSpc>
                <a:spcPct val="125000"/>
              </a:lnSpc>
              <a:buClr>
                <a:schemeClr val="bg1"/>
              </a:buClr>
            </a:pPr>
            <a:r>
              <a:rPr lang="zh-CN" altLang="en-US" sz="2000" b="1">
                <a:solidFill>
                  <a:srgbClr val="FF0000"/>
                </a:solidFill>
                <a:latin typeface="幼圆" panose="02010509060101010101" pitchFamily="49" charset="-122"/>
              </a:rPr>
              <a:t>新民主主义社会：</a:t>
            </a:r>
            <a:r>
              <a:rPr lang="zh-CN" altLang="en-US" sz="2000" b="1">
                <a:solidFill>
                  <a:srgbClr val="0000FF"/>
                </a:solidFill>
                <a:latin typeface="楷体" panose="02010609060101010101" pitchFamily="49" charset="-122"/>
                <a:ea typeface="楷体" panose="02010609060101010101" pitchFamily="49" charset="-122"/>
              </a:rPr>
              <a:t>属于社会主义社会制度还没有建立、正在为进入社会主义社会而过渡的历史阶段。</a:t>
            </a:r>
            <a:r>
              <a:rPr lang="zh-CN" altLang="en-US" sz="2000" b="1">
                <a:solidFill>
                  <a:schemeClr val="accent2"/>
                </a:solidFill>
                <a:latin typeface="楷体" panose="02010609060101010101" pitchFamily="49" charset="-122"/>
                <a:ea typeface="楷体" panose="02010609060101010101" pitchFamily="49" charset="-122"/>
              </a:rPr>
              <a:t> </a:t>
            </a:r>
          </a:p>
        </p:txBody>
      </p:sp>
      <p:sp>
        <p:nvSpPr>
          <p:cNvPr id="66569" name="文本框 180228"/>
          <p:cNvSpPr txBox="1">
            <a:spLocks noChangeArrowheads="1"/>
          </p:cNvSpPr>
          <p:nvPr/>
        </p:nvSpPr>
        <p:spPr bwMode="auto">
          <a:xfrm>
            <a:off x="9953589" y="478367"/>
            <a:ext cx="1338828" cy="6000750"/>
          </a:xfrm>
          <a:prstGeom prst="rect">
            <a:avLst/>
          </a:prstGeom>
          <a:solidFill>
            <a:srgbClr val="FFCC99"/>
          </a:solidFill>
          <a:ln w="38100">
            <a:solidFill>
              <a:srgbClr val="00FF00"/>
            </a:solidFill>
            <a:miter lim="800000"/>
            <a:headEnd/>
            <a:tailEnd/>
          </a:ln>
        </p:spPr>
        <p:txBody>
          <a:bodyPr vert="eaVert">
            <a:spAutoFit/>
          </a:bodyPr>
          <a:lstStyle/>
          <a:p>
            <a:pPr>
              <a:lnSpc>
                <a:spcPct val="125000"/>
              </a:lnSpc>
              <a:spcBef>
                <a:spcPct val="50000"/>
              </a:spcBef>
              <a:buClr>
                <a:schemeClr val="bg1"/>
              </a:buClr>
            </a:pPr>
            <a:r>
              <a:rPr lang="en-US" altLang="zh-CN" sz="2000" b="1">
                <a:solidFill>
                  <a:srgbClr val="003300"/>
                </a:solidFill>
                <a:latin typeface="Times New Roman" panose="02020603050405020304" pitchFamily="18" charset="0"/>
                <a:ea typeface="华文隶书" panose="02010800040101010101" pitchFamily="2" charset="-122"/>
              </a:rPr>
              <a:t>   </a:t>
            </a:r>
            <a:r>
              <a:rPr lang="zh-CN" altLang="en-US" sz="2000" b="1">
                <a:solidFill>
                  <a:srgbClr val="003300"/>
                </a:solidFill>
                <a:latin typeface="Times New Roman" panose="02020603050405020304" pitchFamily="18" charset="0"/>
              </a:rPr>
              <a:t>社会主义初级阶段是继新民主主义社会后的一个新的历史发展时期。它同新民主主义社会在经济方面存在某些相似之处，但在社会性质上存在明显的区别。</a:t>
            </a:r>
          </a:p>
        </p:txBody>
      </p:sp>
      <p:grpSp>
        <p:nvGrpSpPr>
          <p:cNvPr id="66570" name="组合 2079"/>
          <p:cNvGrpSpPr>
            <a:grpSpLocks/>
          </p:cNvGrpSpPr>
          <p:nvPr/>
        </p:nvGrpSpPr>
        <p:grpSpPr bwMode="auto">
          <a:xfrm>
            <a:off x="5401734" y="0"/>
            <a:ext cx="1836738" cy="368300"/>
            <a:chOff x="0" y="0"/>
            <a:chExt cx="2085" cy="384"/>
          </a:xfrm>
        </p:grpSpPr>
        <p:sp>
          <p:nvSpPr>
            <p:cNvPr id="66571"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66572" name="文本框 2081"/>
            <p:cNvSpPr txBox="1">
              <a:spLocks noChangeArrowheads="1"/>
            </p:cNvSpPr>
            <p:nvPr/>
          </p:nvSpPr>
          <p:spPr bwMode="auto">
            <a:xfrm>
              <a:off x="50" y="28"/>
              <a:ext cx="2035" cy="342"/>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anose="02010509060101010101" pitchFamily="49" charset="-122"/>
                  <a:sym typeface="宋体" panose="02010600030101010101" pitchFamily="2" charset="-122"/>
                </a:rPr>
                <a:t>3</a:t>
              </a:r>
              <a:r>
                <a:rPr lang="zh-CN" altLang="en-US" sz="1400" b="1">
                  <a:solidFill>
                    <a:srgbClr val="0000FF"/>
                  </a:solidFill>
                  <a:latin typeface="幼圆" panose="02010509060101010101" pitchFamily="49" charset="-122"/>
                  <a:sym typeface="宋体" panose="02010600030101010101" pitchFamily="2" charset="-122"/>
                </a:rPr>
                <a:t>）理论的</a:t>
              </a:r>
              <a:r>
                <a:rPr lang="en-US" altLang="zh-CN" sz="1400" b="1">
                  <a:solidFill>
                    <a:srgbClr val="0000FF"/>
                  </a:solidFill>
                  <a:latin typeface="幼圆" panose="02010509060101010101" pitchFamily="49" charset="-122"/>
                  <a:sym typeface="宋体" panose="02010600030101010101" pitchFamily="2" charset="-122"/>
                </a:rPr>
                <a:t>科学</a:t>
              </a:r>
              <a:r>
                <a:rPr lang="zh-CN" altLang="en-US" sz="1400" b="1">
                  <a:solidFill>
                    <a:srgbClr val="0000FF"/>
                  </a:solidFill>
                  <a:latin typeface="幼圆" panose="02010509060101010101" pitchFamily="49" charset="-122"/>
                  <a:sym typeface="宋体" panose="02010600030101010101" pitchFamily="2" charset="-122"/>
                </a:rPr>
                <a:t>内涵</a:t>
              </a:r>
            </a:p>
          </p:txBody>
        </p:sp>
      </p:grpSp>
      <p:grpSp>
        <p:nvGrpSpPr>
          <p:cNvPr id="66573" name="组合 2069"/>
          <p:cNvGrpSpPr>
            <a:grpSpLocks/>
          </p:cNvGrpSpPr>
          <p:nvPr/>
        </p:nvGrpSpPr>
        <p:grpSpPr bwMode="auto">
          <a:xfrm>
            <a:off x="1628775" y="525464"/>
            <a:ext cx="1322388" cy="649287"/>
            <a:chOff x="-186" y="-287"/>
            <a:chExt cx="1048" cy="501"/>
          </a:xfrm>
        </p:grpSpPr>
        <p:pic>
          <p:nvPicPr>
            <p:cNvPr id="66574" name="图片 2070" descr="d0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6" y="-287"/>
              <a:ext cx="1048" cy="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575" name="矩形 2071"/>
            <p:cNvSpPr>
              <a:spLocks noChangeArrowheads="1"/>
            </p:cNvSpPr>
            <p:nvPr/>
          </p:nvSpPr>
          <p:spPr bwMode="auto">
            <a:xfrm>
              <a:off x="-13" y="-141"/>
              <a:ext cx="824" cy="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400" b="1">
                  <a:solidFill>
                    <a:srgbClr val="FF3300"/>
                  </a:solidFill>
                  <a:ea typeface="华文行楷" panose="02010800040101010101" pitchFamily="2" charset="-122"/>
                </a:rPr>
                <a:t>补 充</a:t>
              </a:r>
            </a:p>
          </p:txBody>
        </p:sp>
      </p:grpSp>
      <p:sp>
        <p:nvSpPr>
          <p:cNvPr id="66576" name="文本框 180225"/>
          <p:cNvSpPr txBox="1">
            <a:spLocks noChangeArrowheads="1"/>
          </p:cNvSpPr>
          <p:nvPr/>
        </p:nvSpPr>
        <p:spPr bwMode="auto">
          <a:xfrm>
            <a:off x="2951163" y="712789"/>
            <a:ext cx="6069012" cy="460375"/>
          </a:xfrm>
          <a:prstGeom prst="rect">
            <a:avLst/>
          </a:prstGeom>
          <a:solidFill>
            <a:srgbClr val="FF99FF"/>
          </a:solidFill>
          <a:ln w="38100">
            <a:solidFill>
              <a:srgbClr val="00FF00"/>
            </a:solidFill>
            <a:miter lim="800000"/>
            <a:headEnd/>
            <a:tailEnd/>
          </a:ln>
        </p:spPr>
        <p:txBody>
          <a:bodyPr>
            <a:spAutoFit/>
          </a:bodyPr>
          <a:lstStyle/>
          <a:p>
            <a:pPr>
              <a:spcBef>
                <a:spcPct val="50000"/>
              </a:spcBef>
            </a:pPr>
            <a:r>
              <a:rPr lang="zh-CN" altLang="en-US" sz="2400" b="1" i="1">
                <a:solidFill>
                  <a:srgbClr val="000099"/>
                </a:solidFill>
                <a:latin typeface="Times New Roman" panose="02020603050405020304" pitchFamily="18" charset="0"/>
              </a:rPr>
              <a:t>社会主义初级阶段同新民主主义社会的区别</a:t>
            </a:r>
          </a:p>
        </p:txBody>
      </p:sp>
    </p:spTree>
    <p:extLst>
      <p:ext uri="{BB962C8B-B14F-4D97-AF65-F5344CB8AC3E}">
        <p14:creationId xmlns:p14="http://schemas.microsoft.com/office/powerpoint/2010/main" xmlns="" val="406206996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矩形 1"/>
          <p:cNvSpPr>
            <a:spLocks noChangeArrowheads="1"/>
          </p:cNvSpPr>
          <p:nvPr/>
        </p:nvSpPr>
        <p:spPr bwMode="auto">
          <a:xfrm>
            <a:off x="1833563" y="1268414"/>
            <a:ext cx="2462212" cy="377825"/>
          </a:xfrm>
          <a:prstGeom prst="rect">
            <a:avLst/>
          </a:prstGeom>
          <a:solidFill>
            <a:srgbClr val="00CCFF"/>
          </a:solidFill>
          <a:ln w="9525">
            <a:solidFill>
              <a:schemeClr val="tx1"/>
            </a:solidFill>
            <a:miter lim="800000"/>
            <a:headEnd/>
            <a:tailEnd/>
          </a:ln>
        </p:spPr>
        <p:txBody>
          <a:bodyPr/>
          <a:lstStyle/>
          <a:p>
            <a:r>
              <a:rPr lang="en-US" altLang="zh-CN" sz="2000" b="1">
                <a:solidFill>
                  <a:srgbClr val="FF0000"/>
                </a:solidFill>
              </a:rPr>
              <a:t>1997</a:t>
            </a:r>
            <a:r>
              <a:rPr lang="zh-CN" altLang="en-US" sz="2000" b="1">
                <a:solidFill>
                  <a:srgbClr val="FF0000"/>
                </a:solidFill>
              </a:rPr>
              <a:t>，党的十五大</a:t>
            </a:r>
          </a:p>
        </p:txBody>
      </p:sp>
      <p:sp>
        <p:nvSpPr>
          <p:cNvPr id="33805" name="文本框 1"/>
          <p:cNvSpPr txBox="1"/>
          <p:nvPr/>
        </p:nvSpPr>
        <p:spPr>
          <a:xfrm>
            <a:off x="1620838" y="2011363"/>
            <a:ext cx="5088252" cy="400110"/>
          </a:xfrm>
          <a:prstGeom prst="rect">
            <a:avLst/>
          </a:prstGeom>
          <a:solidFill>
            <a:schemeClr val="accent3">
              <a:lumMod val="95000"/>
            </a:schemeClr>
          </a:solidFill>
          <a:ln w="9525">
            <a:noFill/>
          </a:ln>
        </p:spPr>
        <p:txBody>
          <a:bodyPr wrap="none">
            <a:spAutoFit/>
          </a:bodyPr>
          <a:lstStyle/>
          <a:p>
            <a:pPr>
              <a:defRPr/>
            </a:pPr>
            <a:r>
              <a:rPr lang="zh-CN" altLang="en-US" sz="2000" b="1" noProof="1">
                <a:solidFill>
                  <a:srgbClr val="FFFF00"/>
                </a:solidFill>
                <a:latin typeface="楷体" panose="02010609060101010101" pitchFamily="49" charset="-122"/>
                <a:ea typeface="楷体" panose="02010609060101010101" pitchFamily="49" charset="-122"/>
              </a:rPr>
              <a:t>进一步阐述了社会主义初级阶段的基本特征</a:t>
            </a:r>
          </a:p>
        </p:txBody>
      </p:sp>
      <p:grpSp>
        <p:nvGrpSpPr>
          <p:cNvPr id="67591" name="组合 2053"/>
          <p:cNvGrpSpPr>
            <a:grpSpLocks/>
          </p:cNvGrpSpPr>
          <p:nvPr/>
        </p:nvGrpSpPr>
        <p:grpSpPr bwMode="auto">
          <a:xfrm>
            <a:off x="1524000" y="11114"/>
            <a:ext cx="2444750" cy="415925"/>
            <a:chOff x="1338" y="1109"/>
            <a:chExt cx="3696" cy="384"/>
          </a:xfrm>
        </p:grpSpPr>
        <p:sp>
          <p:nvSpPr>
            <p:cNvPr id="67592"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67593"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grpSp>
        <p:nvGrpSpPr>
          <p:cNvPr id="67594" name="组合 2079"/>
          <p:cNvGrpSpPr>
            <a:grpSpLocks/>
          </p:cNvGrpSpPr>
          <p:nvPr/>
        </p:nvGrpSpPr>
        <p:grpSpPr bwMode="auto">
          <a:xfrm>
            <a:off x="2027239" y="593725"/>
            <a:ext cx="3963987" cy="509588"/>
            <a:chOff x="0" y="0"/>
            <a:chExt cx="2085" cy="384"/>
          </a:xfrm>
        </p:grpSpPr>
        <p:sp>
          <p:nvSpPr>
            <p:cNvPr id="67595"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67596" name="文本框 2081"/>
            <p:cNvSpPr txBox="1">
              <a:spLocks noChangeArrowheads="1"/>
            </p:cNvSpPr>
            <p:nvPr/>
          </p:nvSpPr>
          <p:spPr bwMode="auto">
            <a:xfrm>
              <a:off x="25" y="28"/>
              <a:ext cx="2035" cy="32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4</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）十五大：理论的进一步阐述</a:t>
              </a:r>
              <a:endParaRPr lang="en-US" altLang="zh-CN" sz="2000" b="1">
                <a:solidFill>
                  <a:srgbClr val="0000FF"/>
                </a:solidFill>
                <a:latin typeface="楷体" panose="02010609060101010101" pitchFamily="49" charset="-122"/>
                <a:ea typeface="楷体" panose="02010609060101010101" pitchFamily="49" charset="-122"/>
              </a:endParaRPr>
            </a:p>
          </p:txBody>
        </p:sp>
      </p:grpSp>
      <p:pic>
        <p:nvPicPr>
          <p:cNvPr id="67597" name="图片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46950" y="517526"/>
            <a:ext cx="3049588" cy="2263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98" name="文本框 265264"/>
          <p:cNvSpPr txBox="1">
            <a:spLocks noChangeArrowheads="1"/>
          </p:cNvSpPr>
          <p:nvPr/>
        </p:nvSpPr>
        <p:spPr bwMode="auto">
          <a:xfrm>
            <a:off x="1103843" y="2772305"/>
            <a:ext cx="6157913" cy="3206750"/>
          </a:xfrm>
          <a:prstGeom prst="rect">
            <a:avLst/>
          </a:prstGeom>
          <a:solidFill>
            <a:srgbClr val="FFFF99"/>
          </a:solidFill>
          <a:ln w="38100">
            <a:solidFill>
              <a:srgbClr val="00FF00"/>
            </a:solidFill>
            <a:miter lim="800000"/>
            <a:headEnd/>
            <a:tailEnd/>
          </a:ln>
        </p:spPr>
        <p:txBody>
          <a:bodyPr>
            <a:spAutoFit/>
          </a:bodyPr>
          <a:lstStyle/>
          <a:p>
            <a:pPr>
              <a:lnSpc>
                <a:spcPct val="125000"/>
              </a:lnSpc>
              <a:buClr>
                <a:schemeClr val="bg1"/>
              </a:buClr>
            </a:pPr>
            <a:r>
              <a:rPr lang="en-US" altLang="zh-CN" b="1">
                <a:solidFill>
                  <a:schemeClr val="accent2"/>
                </a:solidFill>
                <a:latin typeface="幼圆" panose="02010509060101010101" pitchFamily="49" charset="-122"/>
              </a:rPr>
              <a:t>1</a:t>
            </a:r>
            <a:r>
              <a:rPr lang="zh-CN" altLang="en-US" b="1">
                <a:solidFill>
                  <a:schemeClr val="accent2"/>
                </a:solidFill>
                <a:latin typeface="幼圆" panose="02010509060101010101" pitchFamily="49" charset="-122"/>
              </a:rPr>
              <a:t>、</a:t>
            </a:r>
            <a:r>
              <a:rPr lang="zh-CN" altLang="en-US" b="1">
                <a:solidFill>
                  <a:srgbClr val="FF0000"/>
                </a:solidFill>
                <a:latin typeface="幼圆" panose="02010509060101010101" pitchFamily="49" charset="-122"/>
              </a:rPr>
              <a:t>基本特点：</a:t>
            </a:r>
            <a:r>
              <a:rPr lang="zh-CN" altLang="en-US" b="1">
                <a:solidFill>
                  <a:schemeClr val="accent2"/>
                </a:solidFill>
                <a:latin typeface="幼圆" panose="02010509060101010101" pitchFamily="49" charset="-122"/>
              </a:rPr>
              <a:t>逐步摆脱不发达，基本实现社会主义现代化</a:t>
            </a:r>
          </a:p>
          <a:p>
            <a:pPr>
              <a:lnSpc>
                <a:spcPct val="125000"/>
              </a:lnSpc>
              <a:buClr>
                <a:schemeClr val="bg1"/>
              </a:buClr>
            </a:pPr>
            <a:r>
              <a:rPr lang="en-US" altLang="zh-CN" b="1">
                <a:solidFill>
                  <a:schemeClr val="accent2"/>
                </a:solidFill>
                <a:latin typeface="幼圆" panose="02010509060101010101" pitchFamily="49" charset="-122"/>
              </a:rPr>
              <a:t>2</a:t>
            </a:r>
            <a:r>
              <a:rPr lang="zh-CN" altLang="en-US" b="1">
                <a:solidFill>
                  <a:schemeClr val="accent2"/>
                </a:solidFill>
                <a:latin typeface="幼圆" panose="02010509060101010101" pitchFamily="49" charset="-122"/>
              </a:rPr>
              <a:t>、</a:t>
            </a:r>
            <a:r>
              <a:rPr lang="zh-CN" altLang="en-US" b="1">
                <a:solidFill>
                  <a:srgbClr val="FF0000"/>
                </a:solidFill>
                <a:latin typeface="幼圆" panose="02010509060101010101" pitchFamily="49" charset="-122"/>
              </a:rPr>
              <a:t>产业结构：</a:t>
            </a:r>
            <a:r>
              <a:rPr lang="zh-CN" altLang="en-US" b="1">
                <a:solidFill>
                  <a:schemeClr val="accent2"/>
                </a:solidFill>
                <a:latin typeface="幼圆" panose="02010509060101010101" pitchFamily="49" charset="-122"/>
              </a:rPr>
              <a:t>农业国</a:t>
            </a:r>
            <a:r>
              <a:rPr lang="en-US" altLang="zh-CN" b="1">
                <a:solidFill>
                  <a:schemeClr val="accent2"/>
                </a:solidFill>
                <a:latin typeface="幼圆" panose="02010509060101010101" pitchFamily="49" charset="-122"/>
              </a:rPr>
              <a:t>—</a:t>
            </a:r>
            <a:r>
              <a:rPr lang="zh-CN" altLang="en-US" b="1">
                <a:solidFill>
                  <a:schemeClr val="accent2"/>
                </a:solidFill>
                <a:latin typeface="幼圆" panose="02010509060101010101" pitchFamily="49" charset="-122"/>
              </a:rPr>
              <a:t>工业化国家</a:t>
            </a:r>
          </a:p>
          <a:p>
            <a:pPr>
              <a:lnSpc>
                <a:spcPct val="125000"/>
              </a:lnSpc>
              <a:buClr>
                <a:schemeClr val="bg1"/>
              </a:buClr>
            </a:pPr>
            <a:r>
              <a:rPr lang="en-US" altLang="zh-CN" b="1">
                <a:solidFill>
                  <a:schemeClr val="accent2"/>
                </a:solidFill>
                <a:latin typeface="幼圆" panose="02010509060101010101" pitchFamily="49" charset="-122"/>
              </a:rPr>
              <a:t>3</a:t>
            </a:r>
            <a:r>
              <a:rPr lang="zh-CN" altLang="en-US" b="1">
                <a:solidFill>
                  <a:schemeClr val="accent2"/>
                </a:solidFill>
                <a:latin typeface="幼圆" panose="02010509060101010101" pitchFamily="49" charset="-122"/>
              </a:rPr>
              <a:t>、</a:t>
            </a:r>
            <a:r>
              <a:rPr lang="zh-CN" altLang="en-US" b="1">
                <a:solidFill>
                  <a:srgbClr val="FF0000"/>
                </a:solidFill>
                <a:latin typeface="幼圆" panose="02010509060101010101" pitchFamily="49" charset="-122"/>
              </a:rPr>
              <a:t>经济运行：</a:t>
            </a:r>
            <a:r>
              <a:rPr lang="zh-CN" altLang="en-US" b="1">
                <a:solidFill>
                  <a:schemeClr val="accent2"/>
                </a:solidFill>
                <a:latin typeface="幼圆" panose="02010509060101010101" pitchFamily="49" charset="-122"/>
              </a:rPr>
              <a:t>自然、半自然经济</a:t>
            </a:r>
            <a:r>
              <a:rPr lang="en-US" altLang="zh-CN" b="1">
                <a:solidFill>
                  <a:schemeClr val="accent2"/>
                </a:solidFill>
                <a:latin typeface="幼圆" panose="02010509060101010101" pitchFamily="49" charset="-122"/>
              </a:rPr>
              <a:t>—</a:t>
            </a:r>
            <a:r>
              <a:rPr lang="zh-CN" altLang="en-US" b="1">
                <a:solidFill>
                  <a:schemeClr val="accent2"/>
                </a:solidFill>
                <a:latin typeface="幼圆" panose="02010509060101010101" pitchFamily="49" charset="-122"/>
              </a:rPr>
              <a:t>经济市场化程度较高</a:t>
            </a:r>
          </a:p>
          <a:p>
            <a:pPr>
              <a:lnSpc>
                <a:spcPct val="125000"/>
              </a:lnSpc>
              <a:buClr>
                <a:schemeClr val="bg1"/>
              </a:buClr>
            </a:pPr>
            <a:r>
              <a:rPr lang="en-US" altLang="zh-CN" b="1">
                <a:solidFill>
                  <a:schemeClr val="accent2"/>
                </a:solidFill>
                <a:latin typeface="幼圆" panose="02010509060101010101" pitchFamily="49" charset="-122"/>
              </a:rPr>
              <a:t>4</a:t>
            </a:r>
            <a:r>
              <a:rPr lang="zh-CN" altLang="en-US" b="1">
                <a:solidFill>
                  <a:schemeClr val="accent2"/>
                </a:solidFill>
                <a:latin typeface="幼圆" panose="02010509060101010101" pitchFamily="49" charset="-122"/>
              </a:rPr>
              <a:t>、</a:t>
            </a:r>
            <a:r>
              <a:rPr lang="zh-CN" altLang="en-US" b="1">
                <a:solidFill>
                  <a:srgbClr val="FF0000"/>
                </a:solidFill>
                <a:latin typeface="幼圆" panose="02010509060101010101" pitchFamily="49" charset="-122"/>
              </a:rPr>
              <a:t>科教水平：</a:t>
            </a:r>
            <a:r>
              <a:rPr lang="zh-CN" altLang="en-US" b="1">
                <a:solidFill>
                  <a:schemeClr val="accent2"/>
                </a:solidFill>
                <a:latin typeface="幼圆" panose="02010509060101010101" pitchFamily="49" charset="-122"/>
              </a:rPr>
              <a:t>科教文落后</a:t>
            </a:r>
            <a:r>
              <a:rPr lang="en-US" altLang="zh-CN" b="1">
                <a:solidFill>
                  <a:schemeClr val="accent2"/>
                </a:solidFill>
                <a:latin typeface="幼圆" panose="02010509060101010101" pitchFamily="49" charset="-122"/>
              </a:rPr>
              <a:t>—</a:t>
            </a:r>
            <a:r>
              <a:rPr lang="zh-CN" altLang="en-US" b="1">
                <a:solidFill>
                  <a:schemeClr val="accent2"/>
                </a:solidFill>
                <a:latin typeface="幼圆" panose="02010509060101010101" pitchFamily="49" charset="-122"/>
              </a:rPr>
              <a:t>科教文比较发达</a:t>
            </a:r>
          </a:p>
          <a:p>
            <a:pPr>
              <a:lnSpc>
                <a:spcPct val="125000"/>
              </a:lnSpc>
              <a:buClr>
                <a:schemeClr val="bg1"/>
              </a:buClr>
            </a:pPr>
            <a:r>
              <a:rPr lang="en-US" altLang="zh-CN" b="1">
                <a:solidFill>
                  <a:schemeClr val="accent2"/>
                </a:solidFill>
                <a:latin typeface="幼圆" panose="02010509060101010101" pitchFamily="49" charset="-122"/>
              </a:rPr>
              <a:t>5</a:t>
            </a:r>
            <a:r>
              <a:rPr lang="zh-CN" altLang="en-US" b="1">
                <a:solidFill>
                  <a:schemeClr val="accent2"/>
                </a:solidFill>
                <a:latin typeface="幼圆" panose="02010509060101010101" pitchFamily="49" charset="-122"/>
              </a:rPr>
              <a:t>、</a:t>
            </a:r>
            <a:r>
              <a:rPr lang="zh-CN" altLang="en-US" b="1">
                <a:solidFill>
                  <a:srgbClr val="FF0000"/>
                </a:solidFill>
                <a:latin typeface="幼圆" panose="02010509060101010101" pitchFamily="49" charset="-122"/>
              </a:rPr>
              <a:t>富裕程度：</a:t>
            </a:r>
            <a:r>
              <a:rPr lang="zh-CN" altLang="en-US" b="1">
                <a:solidFill>
                  <a:schemeClr val="accent2"/>
                </a:solidFill>
                <a:latin typeface="幼圆" panose="02010509060101010101" pitchFamily="49" charset="-122"/>
              </a:rPr>
              <a:t>贫穷</a:t>
            </a:r>
            <a:r>
              <a:rPr lang="en-US" altLang="zh-CN" b="1">
                <a:solidFill>
                  <a:schemeClr val="accent2"/>
                </a:solidFill>
                <a:latin typeface="幼圆" panose="02010509060101010101" pitchFamily="49" charset="-122"/>
              </a:rPr>
              <a:t>—</a:t>
            </a:r>
            <a:r>
              <a:rPr lang="zh-CN" altLang="en-US" b="1">
                <a:solidFill>
                  <a:schemeClr val="accent2"/>
                </a:solidFill>
                <a:latin typeface="幼圆" panose="02010509060101010101" pitchFamily="49" charset="-122"/>
              </a:rPr>
              <a:t>比较富裕</a:t>
            </a:r>
          </a:p>
          <a:p>
            <a:pPr>
              <a:lnSpc>
                <a:spcPct val="125000"/>
              </a:lnSpc>
              <a:buClr>
                <a:schemeClr val="bg1"/>
              </a:buClr>
            </a:pPr>
            <a:r>
              <a:rPr lang="en-US" altLang="zh-CN" b="1">
                <a:solidFill>
                  <a:schemeClr val="accent2"/>
                </a:solidFill>
                <a:latin typeface="幼圆" panose="02010509060101010101" pitchFamily="49" charset="-122"/>
              </a:rPr>
              <a:t>6</a:t>
            </a:r>
            <a:r>
              <a:rPr lang="zh-CN" altLang="en-US" b="1">
                <a:solidFill>
                  <a:schemeClr val="accent2"/>
                </a:solidFill>
                <a:latin typeface="幼圆" panose="02010509060101010101" pitchFamily="49" charset="-122"/>
              </a:rPr>
              <a:t>、</a:t>
            </a:r>
            <a:r>
              <a:rPr lang="zh-CN" altLang="en-US" b="1">
                <a:solidFill>
                  <a:srgbClr val="FF0000"/>
                </a:solidFill>
                <a:latin typeface="幼圆" panose="02010509060101010101" pitchFamily="49" charset="-122"/>
              </a:rPr>
              <a:t>地区差别：</a:t>
            </a:r>
            <a:r>
              <a:rPr lang="zh-CN" altLang="en-US" b="1">
                <a:solidFill>
                  <a:schemeClr val="accent2"/>
                </a:solidFill>
                <a:latin typeface="幼圆" panose="02010509060101010101" pitchFamily="49" charset="-122"/>
              </a:rPr>
              <a:t>地区经济文化不平衡</a:t>
            </a:r>
            <a:r>
              <a:rPr lang="en-US" altLang="zh-CN" b="1">
                <a:solidFill>
                  <a:schemeClr val="accent2"/>
                </a:solidFill>
                <a:latin typeface="幼圆" panose="02010509060101010101" pitchFamily="49" charset="-122"/>
              </a:rPr>
              <a:t>—</a:t>
            </a:r>
            <a:r>
              <a:rPr lang="zh-CN" altLang="en-US" b="1">
                <a:solidFill>
                  <a:schemeClr val="accent2"/>
                </a:solidFill>
                <a:latin typeface="幼圆" panose="02010509060101010101" pitchFamily="49" charset="-122"/>
              </a:rPr>
              <a:t>缩小差距</a:t>
            </a:r>
          </a:p>
          <a:p>
            <a:pPr>
              <a:lnSpc>
                <a:spcPct val="125000"/>
              </a:lnSpc>
              <a:buClr>
                <a:schemeClr val="bg1"/>
              </a:buClr>
            </a:pPr>
            <a:r>
              <a:rPr lang="en-US" altLang="zh-CN" b="1">
                <a:solidFill>
                  <a:schemeClr val="accent2"/>
                </a:solidFill>
                <a:latin typeface="幼圆" panose="02010509060101010101" pitchFamily="49" charset="-122"/>
              </a:rPr>
              <a:t>7</a:t>
            </a:r>
            <a:r>
              <a:rPr lang="zh-CN" altLang="en-US" b="1">
                <a:solidFill>
                  <a:schemeClr val="accent2"/>
                </a:solidFill>
                <a:latin typeface="幼圆" panose="02010509060101010101" pitchFamily="49" charset="-122"/>
              </a:rPr>
              <a:t>、</a:t>
            </a:r>
            <a:r>
              <a:rPr lang="zh-CN" altLang="en-US" b="1">
                <a:solidFill>
                  <a:srgbClr val="FF0000"/>
                </a:solidFill>
                <a:latin typeface="幼圆" panose="02010509060101010101" pitchFamily="49" charset="-122"/>
              </a:rPr>
              <a:t>改革进程：</a:t>
            </a:r>
            <a:r>
              <a:rPr lang="zh-CN" altLang="en-US" b="1">
                <a:solidFill>
                  <a:schemeClr val="accent2"/>
                </a:solidFill>
                <a:latin typeface="幼圆" panose="02010509060101010101" pitchFamily="49" charset="-122"/>
              </a:rPr>
              <a:t>建立完善市场经济、民主政治体制</a:t>
            </a:r>
          </a:p>
          <a:p>
            <a:pPr>
              <a:lnSpc>
                <a:spcPct val="125000"/>
              </a:lnSpc>
              <a:buClr>
                <a:schemeClr val="bg1"/>
              </a:buClr>
            </a:pPr>
            <a:r>
              <a:rPr lang="en-US" altLang="zh-CN" b="1">
                <a:solidFill>
                  <a:schemeClr val="accent2"/>
                </a:solidFill>
                <a:latin typeface="幼圆" panose="02010509060101010101" pitchFamily="49" charset="-122"/>
              </a:rPr>
              <a:t>8</a:t>
            </a:r>
            <a:r>
              <a:rPr lang="zh-CN" altLang="en-US" b="1">
                <a:solidFill>
                  <a:schemeClr val="accent2"/>
                </a:solidFill>
                <a:latin typeface="幼圆" panose="02010509060101010101" pitchFamily="49" charset="-122"/>
              </a:rPr>
              <a:t>、</a:t>
            </a:r>
            <a:r>
              <a:rPr lang="zh-CN" altLang="en-US" b="1">
                <a:solidFill>
                  <a:srgbClr val="FF0000"/>
                </a:solidFill>
                <a:latin typeface="幼圆" panose="02010509060101010101" pitchFamily="49" charset="-122"/>
              </a:rPr>
              <a:t>精神文明：</a:t>
            </a:r>
            <a:r>
              <a:rPr lang="zh-CN" altLang="en-US" b="1">
                <a:solidFill>
                  <a:schemeClr val="accent2"/>
                </a:solidFill>
                <a:latin typeface="幼圆" panose="02010509060101010101" pitchFamily="49" charset="-122"/>
              </a:rPr>
              <a:t>努力建设精神文明</a:t>
            </a:r>
          </a:p>
          <a:p>
            <a:pPr>
              <a:lnSpc>
                <a:spcPct val="125000"/>
              </a:lnSpc>
              <a:buClr>
                <a:schemeClr val="bg1"/>
              </a:buClr>
            </a:pPr>
            <a:r>
              <a:rPr lang="en-US" altLang="zh-CN" b="1">
                <a:solidFill>
                  <a:schemeClr val="accent2"/>
                </a:solidFill>
                <a:latin typeface="幼圆" panose="02010509060101010101" pitchFamily="49" charset="-122"/>
              </a:rPr>
              <a:t>9</a:t>
            </a:r>
            <a:r>
              <a:rPr lang="zh-CN" altLang="en-US" b="1">
                <a:solidFill>
                  <a:schemeClr val="accent2"/>
                </a:solidFill>
                <a:latin typeface="幼圆" panose="02010509060101010101" pitchFamily="49" charset="-122"/>
              </a:rPr>
              <a:t>、</a:t>
            </a:r>
            <a:r>
              <a:rPr lang="zh-CN" altLang="en-US" b="1">
                <a:solidFill>
                  <a:srgbClr val="FF0000"/>
                </a:solidFill>
                <a:latin typeface="幼圆" panose="02010509060101010101" pitchFamily="49" charset="-122"/>
              </a:rPr>
              <a:t>目标、历史任务：</a:t>
            </a:r>
            <a:r>
              <a:rPr lang="zh-CN" altLang="en-US" b="1">
                <a:solidFill>
                  <a:schemeClr val="accent2"/>
                </a:solidFill>
                <a:latin typeface="幼圆" panose="02010509060101010101" pitchFamily="49" charset="-122"/>
              </a:rPr>
              <a:t>实现中华民族伟大复兴</a:t>
            </a:r>
          </a:p>
        </p:txBody>
      </p:sp>
      <p:pic>
        <p:nvPicPr>
          <p:cNvPr id="67599" name="图片 265230" descr="2008082016080938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324764">
            <a:off x="7334250" y="3541714"/>
            <a:ext cx="3238500" cy="218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3994452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文本框 265232"/>
          <p:cNvSpPr txBox="1">
            <a:spLocks noChangeArrowheads="1"/>
          </p:cNvSpPr>
          <p:nvPr/>
        </p:nvSpPr>
        <p:spPr bwMode="auto">
          <a:xfrm>
            <a:off x="6496581" y="5680075"/>
            <a:ext cx="4992687" cy="476250"/>
          </a:xfrm>
          <a:prstGeom prst="rect">
            <a:avLst/>
          </a:prstGeom>
          <a:solidFill>
            <a:srgbClr val="99FF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spcBef>
                <a:spcPct val="50000"/>
              </a:spcBef>
            </a:pPr>
            <a:r>
              <a:rPr lang="zh-CN" altLang="en-US" sz="2000" b="1">
                <a:solidFill>
                  <a:srgbClr val="FF0000"/>
                </a:solidFill>
                <a:ea typeface="黑体" panose="02010609060101010101" pitchFamily="49" charset="-122"/>
              </a:rPr>
              <a:t>社会主义初级阶段历史发展的过程性特征</a:t>
            </a:r>
            <a:endParaRPr lang="zh-CN" altLang="en-US" sz="2000" b="1">
              <a:solidFill>
                <a:srgbClr val="0000FF"/>
              </a:solidFill>
              <a:ea typeface="黑体" panose="02010609060101010101" pitchFamily="49" charset="-122"/>
            </a:endParaRPr>
          </a:p>
        </p:txBody>
      </p:sp>
      <p:sp>
        <p:nvSpPr>
          <p:cNvPr id="68610" name="矩形 265234"/>
          <p:cNvSpPr>
            <a:spLocks noChangeAspect="1" noChangeArrowheads="1" noTextEdit="1"/>
          </p:cNvSpPr>
          <p:nvPr/>
        </p:nvSpPr>
        <p:spPr bwMode="auto">
          <a:xfrm>
            <a:off x="2176464" y="571500"/>
            <a:ext cx="7837487" cy="548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endParaRPr lang="zh-CN" altLang="en-US"/>
          </a:p>
        </p:txBody>
      </p:sp>
      <p:sp>
        <p:nvSpPr>
          <p:cNvPr id="68615" name="矩形 1"/>
          <p:cNvSpPr>
            <a:spLocks noChangeArrowheads="1"/>
          </p:cNvSpPr>
          <p:nvPr/>
        </p:nvSpPr>
        <p:spPr bwMode="auto">
          <a:xfrm>
            <a:off x="1992313" y="628651"/>
            <a:ext cx="952500" cy="377825"/>
          </a:xfrm>
          <a:prstGeom prst="rect">
            <a:avLst/>
          </a:prstGeom>
          <a:solidFill>
            <a:srgbClr val="00CCFF"/>
          </a:solidFill>
          <a:ln w="9525">
            <a:solidFill>
              <a:schemeClr val="tx1"/>
            </a:solidFill>
            <a:miter lim="800000"/>
            <a:headEnd/>
            <a:tailEnd/>
          </a:ln>
        </p:spPr>
        <p:txBody>
          <a:bodyPr/>
          <a:lstStyle/>
          <a:p>
            <a:r>
              <a:rPr lang="zh-CN" altLang="en-US" sz="2000" b="1">
                <a:solidFill>
                  <a:srgbClr val="FF0000"/>
                </a:solidFill>
              </a:rPr>
              <a:t>图  示</a:t>
            </a:r>
          </a:p>
        </p:txBody>
      </p:sp>
      <p:grpSp>
        <p:nvGrpSpPr>
          <p:cNvPr id="68616" name="组合 2079"/>
          <p:cNvGrpSpPr>
            <a:grpSpLocks/>
          </p:cNvGrpSpPr>
          <p:nvPr/>
        </p:nvGrpSpPr>
        <p:grpSpPr bwMode="auto">
          <a:xfrm>
            <a:off x="1516062" y="-4763"/>
            <a:ext cx="3240088" cy="401638"/>
            <a:chOff x="0" y="0"/>
            <a:chExt cx="2085" cy="384"/>
          </a:xfrm>
        </p:grpSpPr>
        <p:sp>
          <p:nvSpPr>
            <p:cNvPr id="68617"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68618" name="文本框 2081"/>
            <p:cNvSpPr txBox="1">
              <a:spLocks noChangeArrowheads="1"/>
            </p:cNvSpPr>
            <p:nvPr/>
          </p:nvSpPr>
          <p:spPr bwMode="auto">
            <a:xfrm>
              <a:off x="25" y="28"/>
              <a:ext cx="2035" cy="347"/>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600" b="1">
                  <a:solidFill>
                    <a:srgbClr val="0000FF"/>
                  </a:solidFill>
                  <a:latin typeface="幼圆" panose="02010509060101010101" pitchFamily="49" charset="-122"/>
                  <a:sym typeface="宋体" panose="02010600030101010101" pitchFamily="2" charset="-122"/>
                </a:rPr>
                <a:t>4</a:t>
              </a:r>
              <a:r>
                <a:rPr lang="zh-CN" altLang="en-US" sz="1600" b="1">
                  <a:solidFill>
                    <a:srgbClr val="0000FF"/>
                  </a:solidFill>
                  <a:latin typeface="幼圆" panose="02010509060101010101" pitchFamily="49" charset="-122"/>
                  <a:sym typeface="宋体" panose="02010600030101010101" pitchFamily="2" charset="-122"/>
                </a:rPr>
                <a:t>）十五大：理论的进一步阐述</a:t>
              </a:r>
              <a:endParaRPr lang="en-US" altLang="zh-CN" sz="1600" b="1">
                <a:solidFill>
                  <a:srgbClr val="0000FF"/>
                </a:solidFill>
                <a:latin typeface="幼圆" panose="02010509060101010101" pitchFamily="49" charset="-122"/>
              </a:endParaRPr>
            </a:p>
          </p:txBody>
        </p:sp>
      </p:grpSp>
      <p:grpSp>
        <p:nvGrpSpPr>
          <p:cNvPr id="68619" name="组合 4"/>
          <p:cNvGrpSpPr>
            <a:grpSpLocks/>
          </p:cNvGrpSpPr>
          <p:nvPr/>
        </p:nvGrpSpPr>
        <p:grpSpPr bwMode="auto">
          <a:xfrm>
            <a:off x="914930" y="1404939"/>
            <a:ext cx="5815012" cy="4587875"/>
            <a:chOff x="2666" y="568"/>
            <a:chExt cx="9158" cy="7225"/>
          </a:xfrm>
        </p:grpSpPr>
        <p:sp>
          <p:nvSpPr>
            <p:cNvPr id="68620" name="_s265236"/>
            <p:cNvSpPr>
              <a:spLocks noChangeShapeType="1"/>
            </p:cNvSpPr>
            <p:nvPr/>
          </p:nvSpPr>
          <p:spPr bwMode="auto">
            <a:xfrm flipH="1" flipV="1">
              <a:off x="4857" y="2462"/>
              <a:ext cx="5025" cy="3364"/>
            </a:xfrm>
            <a:prstGeom prst="line">
              <a:avLst/>
            </a:prstGeom>
            <a:noFill/>
            <a:ln w="28575">
              <a:solidFill>
                <a:srgbClr val="FF99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68621" name="_s265237"/>
            <p:cNvSpPr>
              <a:spLocks noChangeArrowheads="1"/>
            </p:cNvSpPr>
            <p:nvPr/>
          </p:nvSpPr>
          <p:spPr bwMode="auto">
            <a:xfrm>
              <a:off x="6025" y="568"/>
              <a:ext cx="2884" cy="1818"/>
            </a:xfrm>
            <a:prstGeom prst="ellipse">
              <a:avLst/>
            </a:prstGeom>
            <a:solidFill>
              <a:schemeClr val="accent1"/>
            </a:solidFill>
            <a:ln w="19050">
              <a:solidFill>
                <a:srgbClr val="FF9900"/>
              </a:solidFill>
              <a:round/>
              <a:headEnd/>
              <a:tailEnd/>
            </a:ln>
          </p:spPr>
          <p:txBody>
            <a:bodyPr wrap="none" lIns="0" tIns="0" rIns="0" bIns="0" anchor="ctr"/>
            <a:lstStyle/>
            <a:p>
              <a:pPr algn="ctr"/>
              <a:r>
                <a:rPr lang="zh-CN" altLang="en-US" b="1">
                  <a:solidFill>
                    <a:srgbClr val="FF0000"/>
                  </a:solidFill>
                  <a:latin typeface="幼圆" panose="02010509060101010101" pitchFamily="49" charset="-122"/>
                </a:rPr>
                <a:t>产业结构状况</a:t>
              </a:r>
            </a:p>
            <a:p>
              <a:pPr algn="ctr"/>
              <a:r>
                <a:rPr lang="zh-CN" altLang="en-US" sz="1400" b="1">
                  <a:solidFill>
                    <a:schemeClr val="accent2"/>
                  </a:solidFill>
                  <a:latin typeface="楷体" panose="02010609060101010101" pitchFamily="49" charset="-122"/>
                  <a:ea typeface="楷体" panose="02010609060101010101" pitchFamily="49" charset="-122"/>
                </a:rPr>
                <a:t>农业国</a:t>
              </a:r>
              <a:r>
                <a:rPr lang="en-US" altLang="zh-CN" sz="1400" b="1">
                  <a:solidFill>
                    <a:schemeClr val="accent2"/>
                  </a:solidFill>
                  <a:latin typeface="楷体" panose="02010609060101010101" pitchFamily="49" charset="-122"/>
                  <a:ea typeface="楷体" panose="02010609060101010101" pitchFamily="49" charset="-122"/>
                </a:rPr>
                <a:t>-</a:t>
              </a:r>
              <a:r>
                <a:rPr lang="zh-CN" altLang="en-US" sz="1400" b="1">
                  <a:solidFill>
                    <a:schemeClr val="accent2"/>
                  </a:solidFill>
                  <a:latin typeface="楷体" panose="02010609060101010101" pitchFamily="49" charset="-122"/>
                  <a:ea typeface="楷体" panose="02010609060101010101" pitchFamily="49" charset="-122"/>
                </a:rPr>
                <a:t>工业化国家</a:t>
              </a:r>
            </a:p>
          </p:txBody>
        </p:sp>
        <p:sp>
          <p:nvSpPr>
            <p:cNvPr id="68622" name="_s265238"/>
            <p:cNvSpPr>
              <a:spLocks noChangeShapeType="1"/>
            </p:cNvSpPr>
            <p:nvPr/>
          </p:nvSpPr>
          <p:spPr bwMode="auto">
            <a:xfrm rot="-480000" flipH="1" flipV="1">
              <a:off x="4026" y="3788"/>
              <a:ext cx="6644" cy="1017"/>
            </a:xfrm>
            <a:prstGeom prst="line">
              <a:avLst/>
            </a:prstGeom>
            <a:noFill/>
            <a:ln w="28575">
              <a:solidFill>
                <a:srgbClr val="FF99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68623" name="_s265239"/>
            <p:cNvSpPr>
              <a:spLocks noChangeArrowheads="1"/>
            </p:cNvSpPr>
            <p:nvPr/>
          </p:nvSpPr>
          <p:spPr bwMode="auto">
            <a:xfrm>
              <a:off x="2666" y="3229"/>
              <a:ext cx="2424" cy="1818"/>
            </a:xfrm>
            <a:prstGeom prst="ellipse">
              <a:avLst/>
            </a:prstGeom>
            <a:solidFill>
              <a:srgbClr val="FFCC99"/>
            </a:solidFill>
            <a:ln w="19050">
              <a:solidFill>
                <a:srgbClr val="FF9900"/>
              </a:solidFill>
              <a:round/>
              <a:headEnd/>
              <a:tailEnd/>
            </a:ln>
          </p:spPr>
          <p:txBody>
            <a:bodyPr wrap="none" lIns="0" tIns="0" rIns="0" bIns="0" anchor="ctr"/>
            <a:lstStyle/>
            <a:p>
              <a:pPr algn="ctr"/>
              <a:r>
                <a:rPr lang="zh-CN" altLang="en-US" b="1">
                  <a:solidFill>
                    <a:srgbClr val="FF0000"/>
                  </a:solidFill>
                  <a:latin typeface="幼圆" panose="02010509060101010101" pitchFamily="49" charset="-122"/>
                </a:rPr>
                <a:t>科技教育</a:t>
              </a:r>
            </a:p>
            <a:p>
              <a:pPr algn="ctr"/>
              <a:r>
                <a:rPr lang="zh-CN" altLang="en-US" sz="1400" b="1">
                  <a:solidFill>
                    <a:schemeClr val="accent2"/>
                  </a:solidFill>
                  <a:latin typeface="楷体" panose="02010609060101010101" pitchFamily="49" charset="-122"/>
                  <a:ea typeface="楷体" panose="02010609060101010101" pitchFamily="49" charset="-122"/>
                </a:rPr>
                <a:t>落后</a:t>
              </a:r>
              <a:r>
                <a:rPr lang="en-US" altLang="zh-CN" sz="1400" b="1">
                  <a:solidFill>
                    <a:schemeClr val="accent2"/>
                  </a:solidFill>
                  <a:latin typeface="楷体" panose="02010609060101010101" pitchFamily="49" charset="-122"/>
                  <a:ea typeface="楷体" panose="02010609060101010101" pitchFamily="49" charset="-122"/>
                </a:rPr>
                <a:t>-</a:t>
              </a:r>
              <a:r>
                <a:rPr lang="zh-CN" altLang="en-US" sz="1400" b="1">
                  <a:solidFill>
                    <a:schemeClr val="accent2"/>
                  </a:solidFill>
                  <a:latin typeface="楷体" panose="02010609060101010101" pitchFamily="49" charset="-122"/>
                  <a:ea typeface="楷体" panose="02010609060101010101" pitchFamily="49" charset="-122"/>
                </a:rPr>
                <a:t>比较发达</a:t>
              </a:r>
            </a:p>
          </p:txBody>
        </p:sp>
        <p:sp>
          <p:nvSpPr>
            <p:cNvPr id="68624" name="_s265241"/>
            <p:cNvSpPr>
              <a:spLocks noChangeArrowheads="1"/>
            </p:cNvSpPr>
            <p:nvPr/>
          </p:nvSpPr>
          <p:spPr bwMode="auto">
            <a:xfrm>
              <a:off x="3183" y="1212"/>
              <a:ext cx="2601" cy="1818"/>
            </a:xfrm>
            <a:prstGeom prst="ellipse">
              <a:avLst/>
            </a:prstGeom>
            <a:solidFill>
              <a:srgbClr val="99CC00"/>
            </a:solidFill>
            <a:ln w="19050">
              <a:solidFill>
                <a:srgbClr val="FF9900"/>
              </a:solidFill>
              <a:round/>
              <a:headEnd/>
              <a:tailEnd/>
            </a:ln>
          </p:spPr>
          <p:txBody>
            <a:bodyPr wrap="none" lIns="0" tIns="0" rIns="0" bIns="0" anchor="ctr"/>
            <a:lstStyle/>
            <a:p>
              <a:pPr algn="ctr"/>
              <a:r>
                <a:rPr lang="zh-CN" altLang="en-US" b="1">
                  <a:solidFill>
                    <a:srgbClr val="FF0000"/>
                  </a:solidFill>
                  <a:latin typeface="幼圆" panose="02010509060101010101" pitchFamily="49" charset="-122"/>
                </a:rPr>
                <a:t>地区发展</a:t>
              </a:r>
            </a:p>
            <a:p>
              <a:pPr algn="ctr"/>
              <a:r>
                <a:rPr lang="zh-CN" altLang="en-US" sz="1400" b="1">
                  <a:solidFill>
                    <a:schemeClr val="accent2"/>
                  </a:solidFill>
                  <a:latin typeface="楷体" panose="02010609060101010101" pitchFamily="49" charset="-122"/>
                  <a:ea typeface="楷体" panose="02010609060101010101" pitchFamily="49" charset="-122"/>
                </a:rPr>
                <a:t>不平衡</a:t>
              </a:r>
              <a:r>
                <a:rPr lang="en-US" altLang="zh-CN" sz="1400" b="1">
                  <a:solidFill>
                    <a:schemeClr val="accent2"/>
                  </a:solidFill>
                  <a:latin typeface="楷体" panose="02010609060101010101" pitchFamily="49" charset="-122"/>
                  <a:ea typeface="楷体" panose="02010609060101010101" pitchFamily="49" charset="-122"/>
                </a:rPr>
                <a:t>-</a:t>
              </a:r>
              <a:r>
                <a:rPr lang="zh-CN" altLang="en-US" sz="1400" b="1">
                  <a:solidFill>
                    <a:schemeClr val="accent2"/>
                  </a:solidFill>
                  <a:latin typeface="楷体" panose="02010609060101010101" pitchFamily="49" charset="-122"/>
                  <a:ea typeface="楷体" panose="02010609060101010101" pitchFamily="49" charset="-122"/>
                </a:rPr>
                <a:t>缩小差距</a:t>
              </a:r>
            </a:p>
          </p:txBody>
        </p:sp>
        <p:sp>
          <p:nvSpPr>
            <p:cNvPr id="68625" name="_s265247"/>
            <p:cNvSpPr>
              <a:spLocks noChangeArrowheads="1"/>
            </p:cNvSpPr>
            <p:nvPr/>
          </p:nvSpPr>
          <p:spPr bwMode="auto">
            <a:xfrm>
              <a:off x="9223" y="5263"/>
              <a:ext cx="2601" cy="1818"/>
            </a:xfrm>
            <a:prstGeom prst="ellipse">
              <a:avLst/>
            </a:prstGeom>
            <a:solidFill>
              <a:srgbClr val="CCFFCC"/>
            </a:solidFill>
            <a:ln w="19050">
              <a:solidFill>
                <a:srgbClr val="FF9900"/>
              </a:solidFill>
              <a:round/>
              <a:headEnd/>
              <a:tailEnd/>
            </a:ln>
          </p:spPr>
          <p:txBody>
            <a:bodyPr wrap="none" lIns="0" tIns="0" rIns="0" bIns="0" anchor="ctr"/>
            <a:lstStyle/>
            <a:p>
              <a:pPr algn="ctr"/>
              <a:r>
                <a:rPr lang="zh-CN" altLang="en-US" b="1">
                  <a:solidFill>
                    <a:srgbClr val="CC3300"/>
                  </a:solidFill>
                  <a:latin typeface="幼圆" panose="02010509060101010101" pitchFamily="49" charset="-122"/>
                </a:rPr>
                <a:t>经济体制</a:t>
              </a:r>
            </a:p>
            <a:p>
              <a:pPr algn="ctr"/>
              <a:r>
                <a:rPr lang="zh-CN" altLang="en-US" sz="1400" b="1">
                  <a:solidFill>
                    <a:schemeClr val="accent2"/>
                  </a:solidFill>
                  <a:latin typeface="楷体" panose="02010609060101010101" pitchFamily="49" charset="-122"/>
                  <a:ea typeface="楷体" panose="02010609060101010101" pitchFamily="49" charset="-122"/>
                </a:rPr>
                <a:t>计划经济</a:t>
              </a:r>
              <a:r>
                <a:rPr lang="en-US" altLang="zh-CN" sz="1400" b="1">
                  <a:solidFill>
                    <a:schemeClr val="accent2"/>
                  </a:solidFill>
                  <a:latin typeface="楷体" panose="02010609060101010101" pitchFamily="49" charset="-122"/>
                  <a:ea typeface="楷体" panose="02010609060101010101" pitchFamily="49" charset="-122"/>
                </a:rPr>
                <a:t>-</a:t>
              </a:r>
              <a:r>
                <a:rPr lang="zh-CN" altLang="en-US" sz="1400" b="1">
                  <a:solidFill>
                    <a:schemeClr val="accent2"/>
                  </a:solidFill>
                  <a:latin typeface="楷体" panose="02010609060101010101" pitchFamily="49" charset="-122"/>
                  <a:ea typeface="楷体" panose="02010609060101010101" pitchFamily="49" charset="-122"/>
                </a:rPr>
                <a:t>市场经济</a:t>
              </a:r>
            </a:p>
          </p:txBody>
        </p:sp>
        <p:sp>
          <p:nvSpPr>
            <p:cNvPr id="68626" name="_s265250"/>
            <p:cNvSpPr>
              <a:spLocks noChangeShapeType="1"/>
            </p:cNvSpPr>
            <p:nvPr/>
          </p:nvSpPr>
          <p:spPr bwMode="auto">
            <a:xfrm flipV="1">
              <a:off x="4929" y="2148"/>
              <a:ext cx="5320" cy="4298"/>
            </a:xfrm>
            <a:prstGeom prst="line">
              <a:avLst/>
            </a:prstGeom>
            <a:noFill/>
            <a:ln w="28575">
              <a:solidFill>
                <a:srgbClr val="FF99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68627" name="_s265252"/>
            <p:cNvSpPr>
              <a:spLocks noChangeShapeType="1"/>
            </p:cNvSpPr>
            <p:nvPr/>
          </p:nvSpPr>
          <p:spPr bwMode="auto">
            <a:xfrm flipV="1">
              <a:off x="7585" y="2386"/>
              <a:ext cx="9" cy="4489"/>
            </a:xfrm>
            <a:prstGeom prst="line">
              <a:avLst/>
            </a:prstGeom>
            <a:noFill/>
            <a:ln w="28575">
              <a:solidFill>
                <a:srgbClr val="FF99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68628" name="_s265253"/>
            <p:cNvSpPr>
              <a:spLocks noChangeArrowheads="1"/>
            </p:cNvSpPr>
            <p:nvPr/>
          </p:nvSpPr>
          <p:spPr bwMode="auto">
            <a:xfrm>
              <a:off x="3239" y="5263"/>
              <a:ext cx="2601" cy="1818"/>
            </a:xfrm>
            <a:prstGeom prst="ellipse">
              <a:avLst/>
            </a:prstGeom>
            <a:solidFill>
              <a:srgbClr val="F0E8AE"/>
            </a:solidFill>
            <a:ln w="19050">
              <a:solidFill>
                <a:srgbClr val="FF9900"/>
              </a:solidFill>
              <a:round/>
              <a:headEnd/>
              <a:tailEnd/>
            </a:ln>
          </p:spPr>
          <p:txBody>
            <a:bodyPr wrap="none" lIns="0" tIns="0" rIns="0" bIns="0" anchor="ctr"/>
            <a:lstStyle/>
            <a:p>
              <a:pPr algn="ctr"/>
              <a:r>
                <a:rPr lang="zh-CN" altLang="en-US" b="1">
                  <a:solidFill>
                    <a:srgbClr val="FF0000"/>
                  </a:solidFill>
                  <a:latin typeface="幼圆" panose="02010509060101010101" pitchFamily="49" charset="-122"/>
                </a:rPr>
                <a:t>历史使命</a:t>
              </a:r>
              <a:endParaRPr lang="zh-CN" altLang="en-US" b="1">
                <a:latin typeface="幼圆" panose="02010509060101010101" pitchFamily="49" charset="-122"/>
              </a:endParaRPr>
            </a:p>
            <a:p>
              <a:pPr algn="ctr"/>
              <a:r>
                <a:rPr lang="zh-CN" altLang="en-US" sz="1400" b="1">
                  <a:solidFill>
                    <a:schemeClr val="accent2"/>
                  </a:solidFill>
                  <a:latin typeface="楷体" panose="02010609060101010101" pitchFamily="49" charset="-122"/>
                  <a:ea typeface="楷体" panose="02010609060101010101" pitchFamily="49" charset="-122"/>
                </a:rPr>
                <a:t>中华民族伟大复兴</a:t>
              </a:r>
            </a:p>
          </p:txBody>
        </p:sp>
        <p:sp>
          <p:nvSpPr>
            <p:cNvPr id="68629" name="_s265245"/>
            <p:cNvSpPr>
              <a:spLocks noChangeArrowheads="1"/>
            </p:cNvSpPr>
            <p:nvPr/>
          </p:nvSpPr>
          <p:spPr bwMode="auto">
            <a:xfrm>
              <a:off x="5783" y="3242"/>
              <a:ext cx="3611" cy="2021"/>
            </a:xfrm>
            <a:prstGeom prst="ellipse">
              <a:avLst/>
            </a:prstGeom>
            <a:solidFill>
              <a:srgbClr val="FF99CC"/>
            </a:solidFill>
            <a:ln w="19050">
              <a:solidFill>
                <a:srgbClr val="FF9900"/>
              </a:solidFill>
              <a:round/>
              <a:headEnd/>
              <a:tailEnd/>
            </a:ln>
          </p:spPr>
          <p:txBody>
            <a:bodyPr wrap="none" lIns="0" tIns="0" rIns="0" bIns="0" anchor="ctr"/>
            <a:lstStyle/>
            <a:p>
              <a:pPr algn="ctr"/>
              <a:r>
                <a:rPr lang="zh-CN" altLang="en-US" b="1" dirty="0">
                  <a:solidFill>
                    <a:srgbClr val="FF0000"/>
                  </a:solidFill>
                  <a:latin typeface="幼圆" panose="02010509060101010101" pitchFamily="49" charset="-122"/>
                </a:rPr>
                <a:t>目标任务</a:t>
              </a:r>
              <a:endParaRPr lang="zh-CN" altLang="en-US" b="1" dirty="0">
                <a:latin typeface="幼圆" panose="02010509060101010101" pitchFamily="49" charset="-122"/>
              </a:endParaRPr>
            </a:p>
            <a:p>
              <a:pPr algn="ctr"/>
              <a:r>
                <a:rPr lang="zh-CN" altLang="en-US" sz="1400" b="1" dirty="0">
                  <a:solidFill>
                    <a:schemeClr val="accent2"/>
                  </a:solidFill>
                  <a:latin typeface="楷体" panose="02010609060101010101" pitchFamily="49" charset="-122"/>
                  <a:ea typeface="楷体" panose="02010609060101010101" pitchFamily="49" charset="-122"/>
                </a:rPr>
                <a:t>逐步摆脱不发达状态，</a:t>
              </a:r>
            </a:p>
            <a:p>
              <a:pPr algn="ctr"/>
              <a:r>
                <a:rPr lang="zh-CN" altLang="en-US" sz="1400" b="1" dirty="0">
                  <a:solidFill>
                    <a:schemeClr val="accent2"/>
                  </a:solidFill>
                  <a:latin typeface="楷体" panose="02010609060101010101" pitchFamily="49" charset="-122"/>
                  <a:ea typeface="楷体" panose="02010609060101010101" pitchFamily="49" charset="-122"/>
                </a:rPr>
                <a:t>基本实现社会主义现代化</a:t>
              </a:r>
            </a:p>
          </p:txBody>
        </p:sp>
        <p:sp>
          <p:nvSpPr>
            <p:cNvPr id="68630" name="_s265251"/>
            <p:cNvSpPr>
              <a:spLocks noChangeArrowheads="1"/>
            </p:cNvSpPr>
            <p:nvPr/>
          </p:nvSpPr>
          <p:spPr bwMode="auto">
            <a:xfrm>
              <a:off x="6096" y="5975"/>
              <a:ext cx="2813" cy="1818"/>
            </a:xfrm>
            <a:prstGeom prst="ellipse">
              <a:avLst/>
            </a:prstGeom>
            <a:solidFill>
              <a:srgbClr val="FFFF66"/>
            </a:solidFill>
            <a:ln w="19050">
              <a:solidFill>
                <a:srgbClr val="FF9900"/>
              </a:solidFill>
              <a:round/>
              <a:headEnd/>
              <a:tailEnd/>
            </a:ln>
          </p:spPr>
          <p:txBody>
            <a:bodyPr wrap="none" lIns="0" tIns="0" rIns="0" bIns="0" anchor="ctr"/>
            <a:lstStyle/>
            <a:p>
              <a:pPr algn="ctr"/>
              <a:r>
                <a:rPr lang="zh-CN" altLang="en-US" b="1">
                  <a:solidFill>
                    <a:srgbClr val="FF0000"/>
                  </a:solidFill>
                  <a:latin typeface="幼圆" panose="02010509060101010101" pitchFamily="49" charset="-122"/>
                </a:rPr>
                <a:t>经济运行</a:t>
              </a:r>
              <a:endParaRPr lang="zh-CN" altLang="en-US" b="1">
                <a:solidFill>
                  <a:srgbClr val="CC3300"/>
                </a:solidFill>
                <a:latin typeface="幼圆" panose="02010509060101010101" pitchFamily="49" charset="-122"/>
              </a:endParaRPr>
            </a:p>
            <a:p>
              <a:pPr algn="ctr"/>
              <a:r>
                <a:rPr lang="zh-CN" altLang="en-US" sz="1400" b="1">
                  <a:solidFill>
                    <a:schemeClr val="accent2"/>
                  </a:solidFill>
                  <a:latin typeface="楷体" panose="02010609060101010101" pitchFamily="49" charset="-122"/>
                  <a:ea typeface="楷体" panose="02010609060101010101" pitchFamily="49" charset="-122"/>
                </a:rPr>
                <a:t>自然半自然经济</a:t>
              </a:r>
            </a:p>
            <a:p>
              <a:pPr algn="ctr"/>
              <a:r>
                <a:rPr lang="en-US" altLang="zh-CN" sz="1400" b="1">
                  <a:solidFill>
                    <a:schemeClr val="accent2"/>
                  </a:solidFill>
                  <a:latin typeface="楷体" panose="02010609060101010101" pitchFamily="49" charset="-122"/>
                  <a:ea typeface="楷体" panose="02010609060101010101" pitchFamily="49" charset="-122"/>
                </a:rPr>
                <a:t>-</a:t>
              </a:r>
              <a:r>
                <a:rPr lang="zh-CN" altLang="en-US" sz="1400" b="1">
                  <a:solidFill>
                    <a:schemeClr val="accent2"/>
                  </a:solidFill>
                  <a:latin typeface="楷体" panose="02010609060101010101" pitchFamily="49" charset="-122"/>
                  <a:ea typeface="楷体" panose="02010609060101010101" pitchFamily="49" charset="-122"/>
                </a:rPr>
                <a:t>经济市场化</a:t>
              </a:r>
            </a:p>
          </p:txBody>
        </p:sp>
        <p:sp>
          <p:nvSpPr>
            <p:cNvPr id="68631" name="_s265243"/>
            <p:cNvSpPr>
              <a:spLocks noChangeArrowheads="1"/>
            </p:cNvSpPr>
            <p:nvPr/>
          </p:nvSpPr>
          <p:spPr bwMode="auto">
            <a:xfrm>
              <a:off x="9223" y="990"/>
              <a:ext cx="2601" cy="1818"/>
            </a:xfrm>
            <a:prstGeom prst="ellipse">
              <a:avLst/>
            </a:prstGeom>
            <a:solidFill>
              <a:srgbClr val="E8F5A9"/>
            </a:solidFill>
            <a:ln w="19050">
              <a:solidFill>
                <a:srgbClr val="FF9900"/>
              </a:solidFill>
              <a:round/>
              <a:headEnd/>
              <a:tailEnd/>
            </a:ln>
          </p:spPr>
          <p:txBody>
            <a:bodyPr wrap="none" lIns="0" tIns="0" rIns="0" bIns="0" anchor="ctr"/>
            <a:lstStyle/>
            <a:p>
              <a:pPr algn="ctr"/>
              <a:r>
                <a:rPr lang="zh-CN" altLang="en-US" b="1">
                  <a:solidFill>
                    <a:srgbClr val="FF0000"/>
                  </a:solidFill>
                  <a:latin typeface="幼圆" panose="02010509060101010101" pitchFamily="49" charset="-122"/>
                </a:rPr>
                <a:t>思想文化</a:t>
              </a:r>
            </a:p>
            <a:p>
              <a:pPr algn="ctr"/>
              <a:r>
                <a:rPr lang="zh-CN" altLang="en-US" sz="1400" b="1">
                  <a:solidFill>
                    <a:schemeClr val="accent2"/>
                  </a:solidFill>
                  <a:latin typeface="楷体" panose="02010609060101010101" pitchFamily="49" charset="-122"/>
                  <a:ea typeface="楷体" panose="02010609060101010101" pitchFamily="49" charset="-122"/>
                </a:rPr>
                <a:t>物质文明</a:t>
              </a:r>
              <a:r>
                <a:rPr lang="en-US" altLang="zh-CN" sz="1400" b="1">
                  <a:solidFill>
                    <a:schemeClr val="accent2"/>
                  </a:solidFill>
                  <a:latin typeface="楷体" panose="02010609060101010101" pitchFamily="49" charset="-122"/>
                  <a:ea typeface="楷体" panose="02010609060101010101" pitchFamily="49" charset="-122"/>
                </a:rPr>
                <a:t>-</a:t>
              </a:r>
              <a:r>
                <a:rPr lang="zh-CN" altLang="en-US" sz="1400" b="1">
                  <a:solidFill>
                    <a:schemeClr val="accent2"/>
                  </a:solidFill>
                  <a:latin typeface="楷体" panose="02010609060101010101" pitchFamily="49" charset="-122"/>
                  <a:ea typeface="楷体" panose="02010609060101010101" pitchFamily="49" charset="-122"/>
                </a:rPr>
                <a:t>精神文明</a:t>
              </a:r>
            </a:p>
          </p:txBody>
        </p:sp>
      </p:grpSp>
      <p:sp>
        <p:nvSpPr>
          <p:cNvPr id="74756" name="矩形 784388" descr="白色大理石"/>
          <p:cNvSpPr>
            <a:spLocks noChangeArrowheads="1" noChangeShapeType="1" noTextEdit="1"/>
          </p:cNvSpPr>
          <p:nvPr/>
        </p:nvSpPr>
        <p:spPr bwMode="auto">
          <a:xfrm>
            <a:off x="3403600" y="571500"/>
            <a:ext cx="3797300" cy="319088"/>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b="1">
                <a:solidFill>
                  <a:srgbClr val="FF0000"/>
                </a:solidFill>
                <a:latin typeface="幼圆" panose="02010509060101010101" pitchFamily="49" charset="-122"/>
              </a:rPr>
              <a:t>由</a:t>
            </a:r>
            <a:r>
              <a:rPr lang="en-US" altLang="zh-CN" sz="3600" b="1">
                <a:solidFill>
                  <a:srgbClr val="FF0000"/>
                </a:solidFill>
                <a:latin typeface="幼圆" panose="02010509060101010101" pitchFamily="49" charset="-122"/>
              </a:rPr>
              <a:t>……</a:t>
            </a:r>
            <a:r>
              <a:rPr lang="zh-CN" altLang="en-US" sz="3600" b="1">
                <a:solidFill>
                  <a:srgbClr val="FF0000"/>
                </a:solidFill>
                <a:latin typeface="幼圆" panose="02010509060101010101" pitchFamily="49" charset="-122"/>
              </a:rPr>
              <a:t>，逐步转变为</a:t>
            </a:r>
            <a:r>
              <a:rPr lang="en-US" altLang="zh-CN" sz="3600" b="1">
                <a:solidFill>
                  <a:srgbClr val="FF0000"/>
                </a:solidFill>
                <a:latin typeface="幼圆" panose="02010509060101010101" pitchFamily="49" charset="-122"/>
              </a:rPr>
              <a:t>……</a:t>
            </a:r>
            <a:endParaRPr lang="zh-CN" altLang="en-US" sz="3600" b="1">
              <a:solidFill>
                <a:srgbClr val="FF0000"/>
              </a:solidFill>
              <a:latin typeface="幼圆" panose="02010509060101010101" pitchFamily="49" charset="-122"/>
            </a:endParaRPr>
          </a:p>
        </p:txBody>
      </p:sp>
      <p:pic>
        <p:nvPicPr>
          <p:cNvPr id="68633" name="图片 5"/>
          <p:cNvPicPr>
            <a:picLocks noChangeAspect="1" noChangeArrowheads="1"/>
          </p:cNvPicPr>
          <p:nvPr/>
        </p:nvPicPr>
        <p:blipFill>
          <a:blip r:embed="rId2">
            <a:extLst>
              <a:ext uri="{28A0092B-C50C-407E-A947-70E740481C1C}">
                <a14:useLocalDpi xmlns:a14="http://schemas.microsoft.com/office/drawing/2010/main" xmlns="" val="0"/>
              </a:ext>
            </a:extLst>
          </a:blip>
          <a:srcRect t="17105" b="21983"/>
          <a:stretch>
            <a:fillRect/>
          </a:stretch>
        </p:blipFill>
        <p:spPr bwMode="auto">
          <a:xfrm>
            <a:off x="8013700" y="1960563"/>
            <a:ext cx="3111500" cy="3217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8634" name="_s265249"/>
          <p:cNvSpPr>
            <a:spLocks noChangeArrowheads="1"/>
          </p:cNvSpPr>
          <p:nvPr/>
        </p:nvSpPr>
        <p:spPr bwMode="auto">
          <a:xfrm>
            <a:off x="6226175" y="2760663"/>
            <a:ext cx="1652588" cy="1154112"/>
          </a:xfrm>
          <a:prstGeom prst="ellipse">
            <a:avLst/>
          </a:prstGeom>
          <a:solidFill>
            <a:srgbClr val="CC99FF"/>
          </a:solidFill>
          <a:ln w="19050">
            <a:solidFill>
              <a:srgbClr val="FF9900"/>
            </a:solidFill>
            <a:round/>
            <a:headEnd/>
            <a:tailEnd/>
          </a:ln>
        </p:spPr>
        <p:txBody>
          <a:bodyPr wrap="none" lIns="0" tIns="0" rIns="0" bIns="0" anchor="ctr"/>
          <a:lstStyle/>
          <a:p>
            <a:pPr algn="ctr"/>
            <a:r>
              <a:rPr lang="zh-CN" altLang="en-US" b="1">
                <a:solidFill>
                  <a:srgbClr val="FF0000"/>
                </a:solidFill>
                <a:latin typeface="幼圆" panose="02010509060101010101" pitchFamily="49" charset="-122"/>
              </a:rPr>
              <a:t>人民富裕程度</a:t>
            </a:r>
            <a:endParaRPr lang="zh-CN" altLang="en-US" b="1">
              <a:latin typeface="幼圆" panose="02010509060101010101" pitchFamily="49" charset="-122"/>
            </a:endParaRPr>
          </a:p>
          <a:p>
            <a:pPr algn="ctr"/>
            <a:r>
              <a:rPr lang="zh-CN" altLang="en-US" sz="1400" b="1">
                <a:solidFill>
                  <a:schemeClr val="accent2"/>
                </a:solidFill>
                <a:latin typeface="楷体" panose="02010609060101010101" pitchFamily="49" charset="-122"/>
                <a:ea typeface="楷体" panose="02010609060101010101" pitchFamily="49" charset="-122"/>
              </a:rPr>
              <a:t>贫困</a:t>
            </a:r>
            <a:r>
              <a:rPr lang="en-US" altLang="zh-CN" sz="1400" b="1">
                <a:solidFill>
                  <a:schemeClr val="accent2"/>
                </a:solidFill>
                <a:latin typeface="楷体" panose="02010609060101010101" pitchFamily="49" charset="-122"/>
                <a:ea typeface="楷体" panose="02010609060101010101" pitchFamily="49" charset="-122"/>
              </a:rPr>
              <a:t>-</a:t>
            </a:r>
            <a:r>
              <a:rPr lang="zh-CN" altLang="en-US" sz="1400" b="1">
                <a:solidFill>
                  <a:schemeClr val="accent2"/>
                </a:solidFill>
                <a:latin typeface="楷体" panose="02010609060101010101" pitchFamily="49" charset="-122"/>
                <a:ea typeface="楷体" panose="02010609060101010101" pitchFamily="49" charset="-122"/>
              </a:rPr>
              <a:t>比较富裕</a:t>
            </a:r>
          </a:p>
        </p:txBody>
      </p:sp>
    </p:spTree>
    <p:extLst>
      <p:ext uri="{BB962C8B-B14F-4D97-AF65-F5344CB8AC3E}">
        <p14:creationId xmlns:p14="http://schemas.microsoft.com/office/powerpoint/2010/main" xmlns="" val="294699956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7" name="组合 2053"/>
          <p:cNvGrpSpPr>
            <a:grpSpLocks/>
          </p:cNvGrpSpPr>
          <p:nvPr/>
        </p:nvGrpSpPr>
        <p:grpSpPr bwMode="auto">
          <a:xfrm>
            <a:off x="1524000" y="11114"/>
            <a:ext cx="2444750" cy="415925"/>
            <a:chOff x="1338" y="1109"/>
            <a:chExt cx="3696" cy="384"/>
          </a:xfrm>
        </p:grpSpPr>
        <p:sp>
          <p:nvSpPr>
            <p:cNvPr id="69638"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69639"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pic>
        <p:nvPicPr>
          <p:cNvPr id="69640" name="图片 1"/>
          <p:cNvPicPr>
            <a:picLocks noChangeAspect="1" noChangeArrowheads="1"/>
          </p:cNvPicPr>
          <p:nvPr/>
        </p:nvPicPr>
        <p:blipFill>
          <a:blip r:embed="rId2">
            <a:clrChange>
              <a:clrFrom>
                <a:srgbClr val="F8EEEC"/>
              </a:clrFrom>
              <a:clrTo>
                <a:srgbClr val="F8EEEC">
                  <a:alpha val="0"/>
                </a:srgbClr>
              </a:clrTo>
            </a:clrChange>
            <a:extLst>
              <a:ext uri="{28A0092B-C50C-407E-A947-70E740481C1C}">
                <a14:useLocalDpi xmlns:a14="http://schemas.microsoft.com/office/drawing/2010/main" xmlns="" val="0"/>
              </a:ext>
            </a:extLst>
          </a:blip>
          <a:srcRect/>
          <a:stretch>
            <a:fillRect/>
          </a:stretch>
        </p:blipFill>
        <p:spPr bwMode="auto">
          <a:xfrm>
            <a:off x="6496579" y="1105958"/>
            <a:ext cx="3549650" cy="278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41" name="圆角矩形标注 5"/>
          <p:cNvSpPr>
            <a:spLocks noChangeArrowheads="1"/>
          </p:cNvSpPr>
          <p:nvPr/>
        </p:nvSpPr>
        <p:spPr bwMode="auto">
          <a:xfrm>
            <a:off x="6403975" y="4537076"/>
            <a:ext cx="4908550" cy="2200275"/>
          </a:xfrm>
          <a:prstGeom prst="wedgeRoundRectCallout">
            <a:avLst>
              <a:gd name="adj1" fmla="val -4318"/>
              <a:gd name="adj2" fmla="val -78388"/>
              <a:gd name="adj3" fmla="val 16667"/>
            </a:avLst>
          </a:prstGeom>
          <a:blipFill dpi="0" rotWithShape="1">
            <a:blip r:embed="rId3"/>
            <a:srcRect/>
            <a:tile tx="0" ty="0" sx="100000" sy="100000" flip="none" algn="tl"/>
          </a:blipFill>
          <a:ln w="12700">
            <a:solidFill>
              <a:srgbClr val="FF0000"/>
            </a:solidFill>
            <a:bevel/>
            <a:headEnd/>
            <a:tailEnd/>
          </a:ln>
        </p:spPr>
        <p:txBody>
          <a:bodyPr/>
          <a:lstStyle/>
          <a:p>
            <a:pPr>
              <a:lnSpc>
                <a:spcPct val="125000"/>
              </a:lnSpc>
              <a:buClr>
                <a:schemeClr val="bg1"/>
              </a:buClr>
            </a:pPr>
            <a:r>
              <a:rPr lang="en-US" altLang="zh-CN" sz="2000" b="1" i="1">
                <a:solidFill>
                  <a:srgbClr val="993300"/>
                </a:solidFill>
              </a:rPr>
              <a:t>  </a:t>
            </a:r>
            <a:r>
              <a:rPr lang="en-US" altLang="zh-CN" sz="2000" b="1">
                <a:solidFill>
                  <a:srgbClr val="0000FF"/>
                </a:solidFill>
                <a:latin typeface="Times New Roman" panose="02020603050405020304" pitchFamily="18" charset="0"/>
                <a:ea typeface="华文隶书" panose="02010800040101010101" pitchFamily="2" charset="-122"/>
              </a:rPr>
              <a:t> </a:t>
            </a:r>
            <a:r>
              <a:rPr lang="zh-CN" altLang="en-US" sz="2000" b="1">
                <a:solidFill>
                  <a:srgbClr val="993300"/>
                </a:solidFill>
                <a:latin typeface="楷体" panose="02010609060101010101" pitchFamily="49" charset="-122"/>
                <a:ea typeface="楷体" panose="02010609060101010101" pitchFamily="49" charset="-122"/>
              </a:rPr>
              <a:t> 我们搞社会主义才几十年，还处在初级阶段。巩固和发展社会主义制度，还需要一个很长的历史阶段，需要我们</a:t>
            </a:r>
            <a:r>
              <a:rPr lang="zh-CN" altLang="en-US" sz="2000" b="1">
                <a:solidFill>
                  <a:srgbClr val="FF0000"/>
                </a:solidFill>
                <a:latin typeface="幼圆" panose="02010509060101010101" pitchFamily="49" charset="-122"/>
              </a:rPr>
              <a:t>几代人、十几代人，甚至几十代人</a:t>
            </a:r>
            <a:r>
              <a:rPr lang="zh-CN" altLang="en-US" sz="2000" b="1">
                <a:solidFill>
                  <a:srgbClr val="993300"/>
                </a:solidFill>
                <a:latin typeface="楷体" panose="02010609060101010101" pitchFamily="49" charset="-122"/>
                <a:ea typeface="楷体" panose="02010609060101010101" pitchFamily="49" charset="-122"/>
              </a:rPr>
              <a:t>坚持不懈地努力奋斗。</a:t>
            </a:r>
            <a:r>
              <a:rPr lang="zh-CN" altLang="en-US" sz="2000" b="1">
                <a:solidFill>
                  <a:schemeClr val="accent2"/>
                </a:solidFill>
                <a:latin typeface="幼圆" panose="02010509060101010101" pitchFamily="49" charset="-122"/>
              </a:rPr>
              <a:t>（</a:t>
            </a:r>
            <a:r>
              <a:rPr lang="en-US" altLang="zh-CN" sz="2000" b="1">
                <a:solidFill>
                  <a:schemeClr val="accent2"/>
                </a:solidFill>
                <a:latin typeface="幼圆" panose="02010509060101010101" pitchFamily="49" charset="-122"/>
              </a:rPr>
              <a:t>92</a:t>
            </a:r>
            <a:r>
              <a:rPr lang="zh-CN" altLang="en-US" sz="2000" b="1">
                <a:solidFill>
                  <a:schemeClr val="accent2"/>
                </a:solidFill>
                <a:latin typeface="幼圆" panose="02010509060101010101" pitchFamily="49" charset="-122"/>
              </a:rPr>
              <a:t>南方谈话）</a:t>
            </a:r>
          </a:p>
        </p:txBody>
      </p:sp>
      <p:grpSp>
        <p:nvGrpSpPr>
          <p:cNvPr id="69642" name="组合 2079"/>
          <p:cNvGrpSpPr>
            <a:grpSpLocks/>
          </p:cNvGrpSpPr>
          <p:nvPr/>
        </p:nvGrpSpPr>
        <p:grpSpPr bwMode="auto">
          <a:xfrm>
            <a:off x="2201863" y="615951"/>
            <a:ext cx="2938462" cy="511175"/>
            <a:chOff x="0" y="0"/>
            <a:chExt cx="2085" cy="384"/>
          </a:xfrm>
        </p:grpSpPr>
        <p:sp>
          <p:nvSpPr>
            <p:cNvPr id="69643"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69644" name="文本框 2081"/>
            <p:cNvSpPr txBox="1">
              <a:spLocks noChangeArrowheads="1"/>
            </p:cNvSpPr>
            <p:nvPr/>
          </p:nvSpPr>
          <p:spPr bwMode="auto">
            <a:xfrm>
              <a:off x="50" y="28"/>
              <a:ext cx="2035" cy="32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5</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）理论</a:t>
              </a: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的</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重大意义</a:t>
              </a:r>
            </a:p>
          </p:txBody>
        </p:sp>
      </p:grpSp>
      <p:sp>
        <p:nvSpPr>
          <p:cNvPr id="69645" name="圆角矩形 2"/>
          <p:cNvSpPr>
            <a:spLocks noChangeArrowheads="1"/>
          </p:cNvSpPr>
          <p:nvPr/>
        </p:nvSpPr>
        <p:spPr bwMode="auto">
          <a:xfrm>
            <a:off x="1809750" y="1355726"/>
            <a:ext cx="3422650" cy="3808941"/>
          </a:xfrm>
          <a:prstGeom prst="roundRect">
            <a:avLst>
              <a:gd name="adj" fmla="val 21477"/>
            </a:avLst>
          </a:prstGeom>
          <a:solidFill>
            <a:srgbClr val="FFFED5"/>
          </a:solidFill>
          <a:ln w="19050">
            <a:solidFill>
              <a:srgbClr val="FF00FF"/>
            </a:solidFill>
            <a:round/>
            <a:headEnd/>
            <a:tailEnd/>
          </a:ln>
        </p:spPr>
        <p:txBody>
          <a:bodyPr/>
          <a:lstStyle/>
          <a:p>
            <a:pPr>
              <a:lnSpc>
                <a:spcPct val="125000"/>
              </a:lnSpc>
            </a:pPr>
            <a:r>
              <a:rPr lang="en-US" altLang="zh-CN" b="1" dirty="0">
                <a:solidFill>
                  <a:srgbClr val="0000FF"/>
                </a:solidFill>
                <a:latin typeface="幼圆" panose="02010509060101010101" pitchFamily="49" charset="-122"/>
              </a:rPr>
              <a:t>    </a:t>
            </a:r>
            <a:r>
              <a:rPr lang="zh-CN" altLang="en-US" sz="2000" b="1" dirty="0">
                <a:solidFill>
                  <a:srgbClr val="0000FF"/>
                </a:solidFill>
                <a:latin typeface="楷体" panose="02010609060101010101" pitchFamily="49" charset="-122"/>
                <a:ea typeface="楷体" panose="02010609060101010101" pitchFamily="49" charset="-122"/>
              </a:rPr>
              <a:t>社会主义初级阶段理论基于对中国国情的准确把握，揭示了当代中国的历史方位，是建设中国特色社会主义的</a:t>
            </a:r>
            <a:r>
              <a:rPr lang="zh-CN" altLang="en-US" sz="2000" b="1" dirty="0">
                <a:solidFill>
                  <a:srgbClr val="FF0000"/>
                </a:solidFill>
                <a:latin typeface="幼圆" panose="02010509060101010101" pitchFamily="49" charset="-122"/>
              </a:rPr>
              <a:t>总依据</a:t>
            </a:r>
            <a:r>
              <a:rPr lang="zh-CN" altLang="en-US" sz="2000" b="1" dirty="0">
                <a:solidFill>
                  <a:srgbClr val="0000FF"/>
                </a:solidFill>
                <a:latin typeface="楷体" panose="02010609060101010101" pitchFamily="49" charset="-122"/>
                <a:ea typeface="楷体" panose="02010609060101010101" pitchFamily="49" charset="-122"/>
              </a:rPr>
              <a:t>，是对马克思主义关于社会主义发展阶段理论的</a:t>
            </a:r>
            <a:r>
              <a:rPr lang="zh-CN" altLang="en-US" sz="2000" b="1" dirty="0">
                <a:solidFill>
                  <a:srgbClr val="FF0000"/>
                </a:solidFill>
                <a:latin typeface="幼圆" panose="02010509060101010101" pitchFamily="49" charset="-122"/>
              </a:rPr>
              <a:t>重大发展和重大突破</a:t>
            </a:r>
            <a:r>
              <a:rPr lang="zh-CN" altLang="en-US" sz="2000" b="1" dirty="0">
                <a:solidFill>
                  <a:srgbClr val="0000FF"/>
                </a:solidFill>
                <a:latin typeface="楷体" panose="02010609060101010101" pitchFamily="49" charset="-122"/>
                <a:ea typeface="楷体" panose="02010609060101010101" pitchFamily="49" charset="-122"/>
              </a:rPr>
              <a:t>。</a:t>
            </a:r>
            <a:endParaRPr lang="zh-CN" altLang="en-US" sz="2000" b="1" dirty="0">
              <a:solidFill>
                <a:srgbClr val="0000FF"/>
              </a:solidFill>
              <a:latin typeface="幼圆" panose="02010509060101010101" pitchFamily="49" charset="-122"/>
            </a:endParaRPr>
          </a:p>
        </p:txBody>
      </p:sp>
      <p:grpSp>
        <p:nvGrpSpPr>
          <p:cNvPr id="69646" name="组合 2"/>
          <p:cNvGrpSpPr>
            <a:grpSpLocks/>
          </p:cNvGrpSpPr>
          <p:nvPr/>
        </p:nvGrpSpPr>
        <p:grpSpPr bwMode="auto">
          <a:xfrm>
            <a:off x="1668464" y="5230814"/>
            <a:ext cx="3419475" cy="1482725"/>
            <a:chOff x="228" y="7638"/>
            <a:chExt cx="5384" cy="2334"/>
          </a:xfrm>
        </p:grpSpPr>
        <p:sp>
          <p:nvSpPr>
            <p:cNvPr id="69647" name="椭圆 2063"/>
            <p:cNvSpPr>
              <a:spLocks noChangeArrowheads="1"/>
            </p:cNvSpPr>
            <p:nvPr/>
          </p:nvSpPr>
          <p:spPr bwMode="auto">
            <a:xfrm rot="780000">
              <a:off x="228" y="7638"/>
              <a:ext cx="1212" cy="2155"/>
            </a:xfrm>
            <a:prstGeom prst="ellipse">
              <a:avLst/>
            </a:prstGeom>
            <a:solidFill>
              <a:srgbClr val="800000"/>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a14="http://schemas.microsoft.com/office/drawing/2010/main" xmlns="" w="9525">
                  <a:noFill/>
                  <a:round/>
                  <a:headEnd/>
                  <a:tailEnd/>
                </a14:hiddenLine>
              </a:ext>
            </a:extLst>
          </p:spPr>
          <p:txBody>
            <a:bodyPr vert="eaVert" wrap="none" anchor="ctr">
              <a:flatTx/>
            </a:bodyPr>
            <a:lstStyle/>
            <a:p>
              <a:pPr algn="ctr"/>
              <a:r>
                <a:rPr lang="zh-CN" altLang="en-US" sz="2400" b="1">
                  <a:solidFill>
                    <a:schemeClr val="bg1"/>
                  </a:solidFill>
                  <a:latin typeface="楷体" panose="02010609060101010101" pitchFamily="49" charset="-122"/>
                  <a:ea typeface="楷体" panose="02010609060101010101" pitchFamily="49" charset="-122"/>
                </a:rPr>
                <a:t>长期性</a:t>
              </a:r>
            </a:p>
          </p:txBody>
        </p:sp>
        <p:sp>
          <p:nvSpPr>
            <p:cNvPr id="69648" name="椭圆 2063"/>
            <p:cNvSpPr>
              <a:spLocks noChangeArrowheads="1"/>
            </p:cNvSpPr>
            <p:nvPr/>
          </p:nvSpPr>
          <p:spPr bwMode="auto">
            <a:xfrm rot="780000">
              <a:off x="2410" y="7818"/>
              <a:ext cx="1213" cy="2155"/>
            </a:xfrm>
            <a:prstGeom prst="ellipse">
              <a:avLst/>
            </a:prstGeom>
            <a:solidFill>
              <a:srgbClr val="800000"/>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a14="http://schemas.microsoft.com/office/drawing/2010/main" xmlns="" w="9525">
                  <a:noFill/>
                  <a:round/>
                  <a:headEnd/>
                  <a:tailEnd/>
                </a14:hiddenLine>
              </a:ext>
            </a:extLst>
          </p:spPr>
          <p:txBody>
            <a:bodyPr vert="eaVert" wrap="none" anchor="ctr">
              <a:flatTx/>
            </a:bodyPr>
            <a:lstStyle/>
            <a:p>
              <a:pPr algn="ctr"/>
              <a:r>
                <a:rPr lang="zh-CN" altLang="en-US" sz="2400" b="1">
                  <a:solidFill>
                    <a:schemeClr val="bg1"/>
                  </a:solidFill>
                  <a:latin typeface="楷体" panose="02010609060101010101" pitchFamily="49" charset="-122"/>
                  <a:ea typeface="楷体" panose="02010609060101010101" pitchFamily="49" charset="-122"/>
                </a:rPr>
                <a:t>复杂性</a:t>
              </a:r>
            </a:p>
          </p:txBody>
        </p:sp>
        <p:sp>
          <p:nvSpPr>
            <p:cNvPr id="69649" name="椭圆 2063"/>
            <p:cNvSpPr>
              <a:spLocks noChangeArrowheads="1"/>
            </p:cNvSpPr>
            <p:nvPr/>
          </p:nvSpPr>
          <p:spPr bwMode="auto">
            <a:xfrm rot="780000">
              <a:off x="4400" y="7818"/>
              <a:ext cx="1213" cy="2155"/>
            </a:xfrm>
            <a:prstGeom prst="ellipse">
              <a:avLst/>
            </a:prstGeom>
            <a:solidFill>
              <a:srgbClr val="800000"/>
            </a:solidFill>
            <a:ln>
              <a:noFill/>
            </a:ln>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contourClr>
                <a:srgbClr val="800000"/>
              </a:contourClr>
            </a:sp3d>
            <a:extLst>
              <a:ext uri="{91240B29-F687-4F45-9708-019B960494DF}">
                <a14:hiddenLine xmlns:a14="http://schemas.microsoft.com/office/drawing/2010/main" xmlns="" w="9525">
                  <a:noFill/>
                  <a:round/>
                  <a:headEnd/>
                  <a:tailEnd/>
                </a14:hiddenLine>
              </a:ext>
            </a:extLst>
          </p:spPr>
          <p:txBody>
            <a:bodyPr vert="eaVert" wrap="none" anchor="ctr">
              <a:flatTx/>
            </a:bodyPr>
            <a:lstStyle/>
            <a:p>
              <a:pPr algn="ctr"/>
              <a:r>
                <a:rPr lang="zh-CN" altLang="en-US" sz="2400" b="1">
                  <a:solidFill>
                    <a:schemeClr val="bg1"/>
                  </a:solidFill>
                  <a:latin typeface="楷体" panose="02010609060101010101" pitchFamily="49" charset="-122"/>
                  <a:ea typeface="楷体" panose="02010609060101010101" pitchFamily="49" charset="-122"/>
                </a:rPr>
                <a:t>艰巨性</a:t>
              </a:r>
            </a:p>
          </p:txBody>
        </p:sp>
      </p:grpSp>
    </p:spTree>
    <p:extLst>
      <p:ext uri="{BB962C8B-B14F-4D97-AF65-F5344CB8AC3E}">
        <p14:creationId xmlns:p14="http://schemas.microsoft.com/office/powerpoint/2010/main" xmlns="" val="2646970557"/>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图片 280584" descr="11225374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040688" y="333375"/>
            <a:ext cx="2343150" cy="25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58" name="图片 280593" descr="10723KQsRPD_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535845">
            <a:off x="6376989" y="1935163"/>
            <a:ext cx="1671637" cy="208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659" name="矩形 280595"/>
          <p:cNvSpPr>
            <a:spLocks noChangeArrowheads="1"/>
          </p:cNvSpPr>
          <p:nvPr/>
        </p:nvSpPr>
        <p:spPr bwMode="auto">
          <a:xfrm>
            <a:off x="1638301" y="1676400"/>
            <a:ext cx="6048375" cy="863600"/>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nSpc>
                <a:spcPct val="125000"/>
              </a:lnSpc>
              <a:spcBef>
                <a:spcPct val="20000"/>
              </a:spcBef>
            </a:pPr>
            <a:r>
              <a:rPr lang="zh-CN" altLang="en-US" b="1">
                <a:solidFill>
                  <a:srgbClr val="000099"/>
                </a:solidFill>
                <a:latin typeface="幼圆" panose="02010509060101010101" pitchFamily="49" charset="-122"/>
              </a:rPr>
              <a:t>在物质基础上存在很大差距</a:t>
            </a:r>
          </a:p>
          <a:p>
            <a:pPr>
              <a:lnSpc>
                <a:spcPct val="125000"/>
              </a:lnSpc>
              <a:spcBef>
                <a:spcPct val="20000"/>
              </a:spcBef>
            </a:pPr>
            <a:r>
              <a:rPr lang="zh-CN" altLang="en-US" b="1">
                <a:solidFill>
                  <a:srgbClr val="000099"/>
                </a:solidFill>
                <a:latin typeface="幼圆" panose="02010509060101010101" pitchFamily="49" charset="-122"/>
              </a:rPr>
              <a:t>社会主义发展程度（社会经济制度、上层建筑）不够格</a:t>
            </a:r>
          </a:p>
        </p:txBody>
      </p:sp>
      <p:sp>
        <p:nvSpPr>
          <p:cNvPr id="70660" name="文本框 280596" descr="花束"/>
          <p:cNvSpPr txBox="1">
            <a:spLocks noChangeArrowheads="1"/>
          </p:cNvSpPr>
          <p:nvPr/>
        </p:nvSpPr>
        <p:spPr bwMode="auto">
          <a:xfrm>
            <a:off x="1626129" y="3298296"/>
            <a:ext cx="3167062" cy="2552700"/>
          </a:xfrm>
          <a:prstGeom prst="rect">
            <a:avLst/>
          </a:prstGeom>
          <a:blipFill dpi="0" rotWithShape="1">
            <a:blip r:embed="rId4"/>
            <a:srcRect/>
            <a:tile tx="0" ty="0" sx="100000" sy="100000" flip="none" algn="tl"/>
          </a:blipFill>
          <a:ln w="38100">
            <a:solidFill>
              <a:srgbClr val="FFCCFF"/>
            </a:solidFill>
            <a:miter lim="800000"/>
            <a:headEnd/>
            <a:tailEnd/>
          </a:ln>
        </p:spPr>
        <p:txBody>
          <a:bodyPr>
            <a:spAutoFit/>
          </a:bodyPr>
          <a:lstStyle/>
          <a:p>
            <a:pPr>
              <a:lnSpc>
                <a:spcPct val="125000"/>
              </a:lnSpc>
            </a:pPr>
            <a:r>
              <a:rPr lang="en-US" altLang="zh-CN" sz="2000" b="1">
                <a:solidFill>
                  <a:srgbClr val="0000FF"/>
                </a:solidFill>
                <a:latin typeface="黑体" panose="02010609060101010101" pitchFamily="49" charset="-122"/>
                <a:ea typeface="黑体" panose="02010609060101010101" pitchFamily="49" charset="-122"/>
              </a:rPr>
              <a:t>  </a:t>
            </a:r>
            <a:r>
              <a:rPr lang="en-US" altLang="zh-CN" sz="2000" b="1">
                <a:solidFill>
                  <a:srgbClr val="0000FF"/>
                </a:solidFill>
                <a:latin typeface="幼圆" panose="02010509060101010101" pitchFamily="49" charset="-122"/>
              </a:rPr>
              <a:t> </a:t>
            </a:r>
            <a:r>
              <a:rPr lang="zh-CN" altLang="en-US" b="1">
                <a:solidFill>
                  <a:srgbClr val="FF0000"/>
                </a:solidFill>
                <a:latin typeface="幼圆" panose="02010509060101010101" pitchFamily="49" charset="-122"/>
              </a:rPr>
              <a:t>我们搞社会主义才几十年，还处在初级阶段。巩固和发展社会主义制度，还需要一个很长的历史阶段，需要几代人、十几代人，甚至几十代人坚持不懈的努力奋斗，绝不能掉以轻心。</a:t>
            </a:r>
            <a:endParaRPr lang="zh-CN" altLang="en-US" b="1">
              <a:solidFill>
                <a:srgbClr val="0000FF"/>
              </a:solidFill>
              <a:latin typeface="幼圆" panose="02010509060101010101" pitchFamily="49" charset="-122"/>
            </a:endParaRPr>
          </a:p>
        </p:txBody>
      </p:sp>
      <p:sp>
        <p:nvSpPr>
          <p:cNvPr id="70661" name="矩形 280597"/>
          <p:cNvSpPr>
            <a:spLocks noChangeArrowheads="1"/>
          </p:cNvSpPr>
          <p:nvPr/>
        </p:nvSpPr>
        <p:spPr bwMode="auto">
          <a:xfrm>
            <a:off x="5375276" y="3357563"/>
            <a:ext cx="2665413" cy="360362"/>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r>
              <a:rPr lang="zh-CN" altLang="en-US" sz="2000" b="1">
                <a:solidFill>
                  <a:srgbClr val="0000FF"/>
                </a:solidFill>
              </a:rPr>
              <a:t>我国进入社会主义的</a:t>
            </a:r>
          </a:p>
        </p:txBody>
      </p:sp>
      <p:sp>
        <p:nvSpPr>
          <p:cNvPr id="70662" name="矩形 280598"/>
          <p:cNvSpPr>
            <a:spLocks noChangeArrowheads="1" noChangeShapeType="1" noTextEdit="1"/>
          </p:cNvSpPr>
          <p:nvPr/>
        </p:nvSpPr>
        <p:spPr bwMode="auto">
          <a:xfrm>
            <a:off x="8040689" y="3068638"/>
            <a:ext cx="2232025" cy="576262"/>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58125"/>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历史前提</a:t>
            </a:r>
          </a:p>
        </p:txBody>
      </p:sp>
      <p:sp>
        <p:nvSpPr>
          <p:cNvPr id="70663" name="矩形 280599"/>
          <p:cNvSpPr>
            <a:spLocks noChangeArrowheads="1"/>
          </p:cNvSpPr>
          <p:nvPr/>
        </p:nvSpPr>
        <p:spPr bwMode="auto">
          <a:xfrm>
            <a:off x="5232401" y="3933825"/>
            <a:ext cx="5040313" cy="935038"/>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spcBef>
                <a:spcPct val="20000"/>
              </a:spcBef>
            </a:pPr>
            <a:r>
              <a:rPr lang="en-US" altLang="zh-CN" sz="2000" b="1">
                <a:solidFill>
                  <a:schemeClr val="tx2"/>
                </a:solidFill>
                <a:latin typeface="华文行楷" panose="02010800040101010101" pitchFamily="2" charset="-122"/>
                <a:ea typeface="华文行楷" panose="02010800040101010101" pitchFamily="2" charset="-122"/>
              </a:rPr>
              <a:t> </a:t>
            </a:r>
            <a:r>
              <a:rPr lang="en-US" altLang="zh-CN" sz="2000" b="1">
                <a:solidFill>
                  <a:schemeClr val="tx2"/>
                </a:solidFill>
                <a:latin typeface="楷体" panose="02010609060101010101" pitchFamily="49" charset="-122"/>
                <a:ea typeface="楷体" panose="02010609060101010101" pitchFamily="49" charset="-122"/>
              </a:rPr>
              <a:t> </a:t>
            </a:r>
            <a:r>
              <a:rPr lang="zh-CN" altLang="en-US" sz="2000" b="1">
                <a:solidFill>
                  <a:schemeClr val="tx2"/>
                </a:solidFill>
                <a:latin typeface="楷体" panose="02010609060101010101" pitchFamily="49" charset="-122"/>
                <a:ea typeface="楷体" panose="02010609060101010101" pitchFamily="49" charset="-122"/>
              </a:rPr>
              <a:t>我们超越了资本主义历史阶段，但是，生产力和商品经济的充分发展却是无法逾越的。</a:t>
            </a:r>
          </a:p>
        </p:txBody>
      </p:sp>
      <p:sp>
        <p:nvSpPr>
          <p:cNvPr id="70668" name="矩形 280605"/>
          <p:cNvSpPr>
            <a:spLocks noChangeArrowheads="1"/>
          </p:cNvSpPr>
          <p:nvPr/>
        </p:nvSpPr>
        <p:spPr bwMode="auto">
          <a:xfrm>
            <a:off x="5232401" y="4941889"/>
            <a:ext cx="4968875" cy="1252537"/>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25000"/>
              </a:lnSpc>
              <a:spcBef>
                <a:spcPct val="20000"/>
              </a:spcBef>
            </a:pPr>
            <a:r>
              <a:rPr lang="en-US" altLang="zh-CN" sz="2000" b="1">
                <a:solidFill>
                  <a:schemeClr val="tx2"/>
                </a:solidFill>
                <a:latin typeface="华文行楷" panose="02010800040101010101" pitchFamily="2" charset="-122"/>
                <a:ea typeface="华文行楷" panose="02010800040101010101" pitchFamily="2" charset="-122"/>
              </a:rPr>
              <a:t>   </a:t>
            </a:r>
            <a:r>
              <a:rPr lang="zh-CN" altLang="en-US" sz="2000" b="1">
                <a:solidFill>
                  <a:schemeClr val="tx2"/>
                </a:solidFill>
                <a:latin typeface="楷体" panose="02010609060101010101" pitchFamily="49" charset="-122"/>
                <a:ea typeface="楷体" panose="02010609060101010101" pitchFamily="49" charset="-122"/>
              </a:rPr>
              <a:t>近代中国特殊的历史条件，决定了我国只能从半殖民地半封建的旧中国，经过新民主主义革命走向社会主义。</a:t>
            </a:r>
          </a:p>
        </p:txBody>
      </p:sp>
      <p:grpSp>
        <p:nvGrpSpPr>
          <p:cNvPr id="70669" name="组合 2069"/>
          <p:cNvGrpSpPr>
            <a:grpSpLocks/>
          </p:cNvGrpSpPr>
          <p:nvPr/>
        </p:nvGrpSpPr>
        <p:grpSpPr bwMode="auto">
          <a:xfrm>
            <a:off x="1770064" y="490538"/>
            <a:ext cx="1660525" cy="647700"/>
            <a:chOff x="-186" y="-287"/>
            <a:chExt cx="1314" cy="500"/>
          </a:xfrm>
        </p:grpSpPr>
        <p:pic>
          <p:nvPicPr>
            <p:cNvPr id="70670" name="图片 2070" descr="d0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86" y="-287"/>
              <a:ext cx="1048" cy="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671" name="矩形 2071"/>
            <p:cNvSpPr>
              <a:spLocks noChangeArrowheads="1"/>
            </p:cNvSpPr>
            <p:nvPr/>
          </p:nvSpPr>
          <p:spPr bwMode="auto">
            <a:xfrm>
              <a:off x="-63" y="-145"/>
              <a:ext cx="1191" cy="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400" b="1">
                  <a:solidFill>
                    <a:srgbClr val="FF3300"/>
                  </a:solidFill>
                  <a:ea typeface="华文行楷" panose="02010800040101010101" pitchFamily="2" charset="-122"/>
                </a:rPr>
                <a:t>补 充</a:t>
              </a:r>
            </a:p>
          </p:txBody>
        </p:sp>
      </p:grpSp>
      <p:sp>
        <p:nvSpPr>
          <p:cNvPr id="70672" name="圆角矩形标注 5"/>
          <p:cNvSpPr>
            <a:spLocks noChangeArrowheads="1"/>
          </p:cNvSpPr>
          <p:nvPr/>
        </p:nvSpPr>
        <p:spPr bwMode="auto">
          <a:xfrm>
            <a:off x="5014914" y="1193801"/>
            <a:ext cx="2897187" cy="900113"/>
          </a:xfrm>
          <a:prstGeom prst="wedgeRoundRectCallout">
            <a:avLst>
              <a:gd name="adj1" fmla="val 67343"/>
              <a:gd name="adj2" fmla="val 12995"/>
              <a:gd name="adj3" fmla="val 16667"/>
            </a:avLst>
          </a:prstGeom>
          <a:blipFill dpi="0" rotWithShape="1">
            <a:blip r:embed="rId6"/>
            <a:srcRect/>
            <a:tile tx="0" ty="0" sx="100000" sy="100000" flip="none" algn="tl"/>
          </a:blipFill>
          <a:ln w="12700">
            <a:solidFill>
              <a:srgbClr val="FF0000"/>
            </a:solidFill>
            <a:bevel/>
            <a:headEnd/>
            <a:tailEnd/>
          </a:ln>
        </p:spPr>
        <p:txBody>
          <a:bodyPr/>
          <a:lstStyle/>
          <a:p>
            <a:pPr>
              <a:lnSpc>
                <a:spcPct val="125000"/>
              </a:lnSpc>
            </a:pPr>
            <a:r>
              <a:rPr lang="en-US" altLang="zh-CN" b="1">
                <a:solidFill>
                  <a:srgbClr val="0000CC"/>
                </a:solidFill>
                <a:latin typeface="楷体" panose="02010609060101010101" pitchFamily="49" charset="-122"/>
                <a:ea typeface="楷体" panose="02010609060101010101" pitchFamily="49" charset="-122"/>
              </a:rPr>
              <a:t> </a:t>
            </a:r>
            <a:r>
              <a:rPr lang="zh-CN" altLang="en-US" b="1">
                <a:solidFill>
                  <a:srgbClr val="0000CC"/>
                </a:solidFill>
                <a:latin typeface="楷体" panose="02010609060101010101" pitchFamily="49" charset="-122"/>
                <a:ea typeface="楷体" panose="02010609060101010101" pitchFamily="49" charset="-122"/>
              </a:rPr>
              <a:t>现在虽说我们也在搞社会主义，但事实上</a:t>
            </a:r>
            <a:r>
              <a:rPr lang="zh-CN" altLang="en-US" b="1">
                <a:solidFill>
                  <a:srgbClr val="FF0000"/>
                </a:solidFill>
                <a:latin typeface="楷体" panose="02010609060101010101" pitchFamily="49" charset="-122"/>
                <a:ea typeface="楷体" panose="02010609060101010101" pitchFamily="49" charset="-122"/>
              </a:rPr>
              <a:t>不够格</a:t>
            </a:r>
            <a:r>
              <a:rPr lang="zh-CN" altLang="en-US" b="1">
                <a:solidFill>
                  <a:srgbClr val="0000CC"/>
                </a:solidFill>
                <a:latin typeface="楷体" panose="02010609060101010101" pitchFamily="49" charset="-122"/>
                <a:ea typeface="楷体" panose="02010609060101010101" pitchFamily="49" charset="-122"/>
              </a:rPr>
              <a:t>。</a:t>
            </a:r>
          </a:p>
        </p:txBody>
      </p:sp>
      <p:grpSp>
        <p:nvGrpSpPr>
          <p:cNvPr id="70673" name="组合 913413"/>
          <p:cNvGrpSpPr>
            <a:grpSpLocks/>
          </p:cNvGrpSpPr>
          <p:nvPr/>
        </p:nvGrpSpPr>
        <p:grpSpPr bwMode="auto">
          <a:xfrm>
            <a:off x="3190876" y="517526"/>
            <a:ext cx="4468813" cy="576263"/>
            <a:chOff x="1338" y="1109"/>
            <a:chExt cx="3696" cy="384"/>
          </a:xfrm>
        </p:grpSpPr>
        <p:sp>
          <p:nvSpPr>
            <p:cNvPr id="70674" name="圆角矩形 91341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70675" name="文本框 913415"/>
            <p:cNvSpPr txBox="1">
              <a:spLocks noChangeArrowheads="1"/>
            </p:cNvSpPr>
            <p:nvPr/>
          </p:nvSpPr>
          <p:spPr bwMode="auto">
            <a:xfrm>
              <a:off x="1439" y="1122"/>
              <a:ext cx="3550" cy="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zh-CN" altLang="en-US" sz="2400" b="1" dirty="0">
                  <a:solidFill>
                    <a:schemeClr val="bg1"/>
                  </a:solidFill>
                  <a:latin typeface="楷体" panose="02010609060101010101" pitchFamily="49" charset="-122"/>
                  <a:ea typeface="楷体" panose="02010609060101010101" pitchFamily="49" charset="-122"/>
                </a:rPr>
                <a:t>补充：跨越</a:t>
              </a:r>
              <a:r>
                <a:rPr lang="en-US" altLang="zh-CN" sz="2400" b="1" dirty="0">
                  <a:solidFill>
                    <a:schemeClr val="bg1"/>
                  </a:solidFill>
                  <a:latin typeface="楷体" panose="02010609060101010101" pitchFamily="49" charset="-122"/>
                  <a:ea typeface="楷体" panose="02010609060101010101" pitchFamily="49" charset="-122"/>
                </a:rPr>
                <a:t>“</a:t>
              </a:r>
              <a:r>
                <a:rPr lang="zh-CN" altLang="en-US" sz="2400" b="1" dirty="0">
                  <a:solidFill>
                    <a:schemeClr val="bg1"/>
                  </a:solidFill>
                  <a:latin typeface="楷体" panose="02010609060101010101" pitchFamily="49" charset="-122"/>
                  <a:ea typeface="楷体" panose="02010609060101010101" pitchFamily="49" charset="-122"/>
                </a:rPr>
                <a:t>卡夫丁峡谷</a:t>
              </a:r>
              <a:r>
                <a:rPr lang="en-US" altLang="zh-CN" sz="2400" b="1" dirty="0">
                  <a:solidFill>
                    <a:schemeClr val="bg1"/>
                  </a:solidFill>
                  <a:latin typeface="楷体" panose="02010609060101010101" pitchFamily="49" charset="-122"/>
                  <a:ea typeface="楷体" panose="02010609060101010101" pitchFamily="49" charset="-122"/>
                </a:rPr>
                <a:t>”</a:t>
              </a:r>
            </a:p>
          </p:txBody>
        </p:sp>
      </p:grpSp>
      <p:grpSp>
        <p:nvGrpSpPr>
          <p:cNvPr id="70676" name="组合 2053"/>
          <p:cNvGrpSpPr>
            <a:grpSpLocks/>
          </p:cNvGrpSpPr>
          <p:nvPr/>
        </p:nvGrpSpPr>
        <p:grpSpPr bwMode="auto">
          <a:xfrm>
            <a:off x="1524000" y="11114"/>
            <a:ext cx="2444750" cy="415925"/>
            <a:chOff x="1338" y="1109"/>
            <a:chExt cx="3696" cy="384"/>
          </a:xfrm>
        </p:grpSpPr>
        <p:sp>
          <p:nvSpPr>
            <p:cNvPr id="70677"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70678"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spTree>
    <p:extLst>
      <p:ext uri="{BB962C8B-B14F-4D97-AF65-F5344CB8AC3E}">
        <p14:creationId xmlns:p14="http://schemas.microsoft.com/office/powerpoint/2010/main" xmlns="" val="34016769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1" name="组合 345097"/>
          <p:cNvGrpSpPr>
            <a:grpSpLocks/>
          </p:cNvGrpSpPr>
          <p:nvPr/>
        </p:nvGrpSpPr>
        <p:grpSpPr bwMode="auto">
          <a:xfrm>
            <a:off x="3227389" y="565150"/>
            <a:ext cx="4459287" cy="706438"/>
            <a:chOff x="288" y="854"/>
            <a:chExt cx="2783" cy="490"/>
          </a:xfrm>
        </p:grpSpPr>
        <p:sp>
          <p:nvSpPr>
            <p:cNvPr id="71682" name="矩形 345098"/>
            <p:cNvSpPr>
              <a:spLocks noChangeArrowheads="1"/>
            </p:cNvSpPr>
            <p:nvPr/>
          </p:nvSpPr>
          <p:spPr bwMode="auto">
            <a:xfrm>
              <a:off x="288" y="854"/>
              <a:ext cx="2783" cy="490"/>
            </a:xfrm>
            <a:prstGeom prst="rect">
              <a:avLst/>
            </a:prstGeom>
            <a:gradFill rotWithShape="0">
              <a:gsLst>
                <a:gs pos="0">
                  <a:srgbClr val="FFFFCC"/>
                </a:gs>
                <a:gs pos="100000">
                  <a:srgbClr val="FFCC99"/>
                </a:gs>
              </a:gsLst>
              <a:path path="shape">
                <a:fillToRect l="50000" t="50000" r="50000" b="50000"/>
              </a:path>
            </a:gradFill>
            <a:ln>
              <a:noFill/>
            </a:ln>
            <a:effectLst>
              <a:outerShdw dist="35921" dir="2700000" algn="ctr" rotWithShape="0">
                <a:srgbClr val="C0C0C0"/>
              </a:outerShdw>
            </a:effectLst>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sp>
          <p:nvSpPr>
            <p:cNvPr id="71683" name="文本框 345099"/>
            <p:cNvSpPr txBox="1">
              <a:spLocks noChangeArrowheads="1"/>
            </p:cNvSpPr>
            <p:nvPr/>
          </p:nvSpPr>
          <p:spPr bwMode="auto">
            <a:xfrm rot="-41221">
              <a:off x="334" y="924"/>
              <a:ext cx="2661" cy="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zh-CN" altLang="en-US" sz="2400" b="1">
                  <a:solidFill>
                    <a:srgbClr val="FF0000"/>
                  </a:solidFill>
                  <a:latin typeface="Times New Roman" panose="02020603050405020304" pitchFamily="18" charset="0"/>
                  <a:ea typeface="黑体" panose="02010609060101010101" pitchFamily="49" charset="-122"/>
                </a:rPr>
                <a:t>我国进入社会主义的历史条件</a:t>
              </a:r>
            </a:p>
          </p:txBody>
        </p:sp>
      </p:grpSp>
      <p:grpSp>
        <p:nvGrpSpPr>
          <p:cNvPr id="71684" name="组合 1"/>
          <p:cNvGrpSpPr>
            <a:grpSpLocks/>
          </p:cNvGrpSpPr>
          <p:nvPr/>
        </p:nvGrpSpPr>
        <p:grpSpPr bwMode="auto">
          <a:xfrm>
            <a:off x="4724400" y="441325"/>
            <a:ext cx="5753100" cy="5060950"/>
            <a:chOff x="4603" y="638"/>
            <a:chExt cx="9060" cy="7969"/>
          </a:xfrm>
        </p:grpSpPr>
        <p:grpSp>
          <p:nvGrpSpPr>
            <p:cNvPr id="71685" name="组合 345089"/>
            <p:cNvGrpSpPr>
              <a:grpSpLocks/>
            </p:cNvGrpSpPr>
            <p:nvPr/>
          </p:nvGrpSpPr>
          <p:grpSpPr bwMode="auto">
            <a:xfrm>
              <a:off x="9050" y="4192"/>
              <a:ext cx="3565" cy="1620"/>
              <a:chOff x="3477" y="1752"/>
              <a:chExt cx="1152" cy="864"/>
            </a:xfrm>
          </p:grpSpPr>
          <p:sp>
            <p:nvSpPr>
              <p:cNvPr id="71686" name="八边形 345090"/>
              <p:cNvSpPr>
                <a:spLocks noChangeArrowheads="1"/>
              </p:cNvSpPr>
              <p:nvPr/>
            </p:nvSpPr>
            <p:spPr bwMode="auto">
              <a:xfrm>
                <a:off x="3477" y="1752"/>
                <a:ext cx="1152" cy="864"/>
              </a:xfrm>
              <a:prstGeom prst="octagon">
                <a:avLst>
                  <a:gd name="adj" fmla="val 29287"/>
                </a:avLst>
              </a:prstGeom>
              <a:gradFill rotWithShape="0">
                <a:gsLst>
                  <a:gs pos="0">
                    <a:srgbClr val="CCFFCC"/>
                  </a:gs>
                  <a:gs pos="100000">
                    <a:srgbClr val="33CCFF"/>
                  </a:gs>
                </a:gsLst>
                <a:path path="shape">
                  <a:fillToRect l="50000" t="50000" r="50000" b="50000"/>
                </a:path>
              </a:gradFill>
              <a:ln>
                <a:noFill/>
              </a:ln>
              <a:scene3d>
                <a:camera prst="legacyPerspectiveBottom"/>
                <a:lightRig rig="legacyFlat3" dir="t"/>
              </a:scene3d>
              <a:sp3d extrusionH="430200" prstMaterial="legacyMatte">
                <a:bevelT w="13500" h="13500" prst="angle"/>
                <a:bevelB w="13500" h="13500" prst="angle"/>
                <a:extrusionClr>
                  <a:srgbClr val="33CCFF"/>
                </a:extrusionClr>
                <a:contourClr>
                  <a:srgbClr val="CCFFCC"/>
                </a:contourClr>
              </a:sp3d>
              <a:extLst>
                <a:ext uri="{91240B29-F687-4F45-9708-019B960494DF}">
                  <a14:hiddenLine xmlns:a14="http://schemas.microsoft.com/office/drawing/2010/main" xmlns="" w="9525">
                    <a:noFill/>
                    <a:miter lim="800000"/>
                    <a:headEnd/>
                    <a:tailEnd/>
                  </a14:hiddenLine>
                </a:ext>
              </a:extLst>
            </p:spPr>
            <p:txBody>
              <a:bodyPr>
                <a:flatTx/>
              </a:bodyPr>
              <a:lstStyle/>
              <a:p>
                <a:endParaRPr lang="zh-CN" altLang="en-US"/>
              </a:p>
            </p:txBody>
          </p:sp>
          <p:sp>
            <p:nvSpPr>
              <p:cNvPr id="71687" name="矩形 345091"/>
              <p:cNvSpPr>
                <a:spLocks noChangeArrowheads="1" noChangeShapeType="1" noTextEdit="1"/>
              </p:cNvSpPr>
              <p:nvPr/>
            </p:nvSpPr>
            <p:spPr bwMode="auto">
              <a:xfrm>
                <a:off x="3552" y="2016"/>
                <a:ext cx="912" cy="336"/>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0000"/>
                      </a:solidFill>
                      <a:round/>
                      <a:headEnd/>
                      <a:tailEnd/>
                    </a:ln>
                    <a:solidFill>
                      <a:srgbClr val="FFFFFF"/>
                    </a:solidFill>
                    <a:latin typeface="幼圆" panose="02010509060101010101" pitchFamily="49" charset="-122"/>
                  </a:rPr>
                  <a:t>新民主主义</a:t>
                </a:r>
              </a:p>
            </p:txBody>
          </p:sp>
        </p:grpSp>
        <p:sp>
          <p:nvSpPr>
            <p:cNvPr id="71688" name="上弧形箭头 345092"/>
            <p:cNvSpPr>
              <a:spLocks noChangeArrowheads="1"/>
            </p:cNvSpPr>
            <p:nvPr/>
          </p:nvSpPr>
          <p:spPr bwMode="auto">
            <a:xfrm rot="-1402891">
              <a:off x="5540" y="5595"/>
              <a:ext cx="3932" cy="680"/>
            </a:xfrm>
            <a:prstGeom prst="curvedDownArrow">
              <a:avLst>
                <a:gd name="adj1" fmla="val 169803"/>
                <a:gd name="adj2" fmla="val 180511"/>
                <a:gd name="adj3" fmla="val 15875"/>
              </a:avLst>
            </a:prstGeom>
            <a:gradFill rotWithShape="0">
              <a:gsLst>
                <a:gs pos="0">
                  <a:srgbClr val="66FF99"/>
                </a:gs>
                <a:gs pos="100000">
                  <a:srgbClr val="CCFFCC"/>
                </a:gs>
              </a:gsLst>
              <a:path path="rect">
                <a:fillToRect l="50000" t="50000" r="50000" b="50000"/>
              </a:path>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grpSp>
          <p:nvGrpSpPr>
            <p:cNvPr id="71689" name="组合 345093"/>
            <p:cNvGrpSpPr>
              <a:grpSpLocks/>
            </p:cNvGrpSpPr>
            <p:nvPr/>
          </p:nvGrpSpPr>
          <p:grpSpPr bwMode="auto">
            <a:xfrm>
              <a:off x="8570" y="6872"/>
              <a:ext cx="4247" cy="1735"/>
              <a:chOff x="2208" y="2688"/>
              <a:chExt cx="1680" cy="960"/>
            </a:xfrm>
          </p:grpSpPr>
          <p:sp>
            <p:nvSpPr>
              <p:cNvPr id="71690" name="圆角矩形 345094"/>
              <p:cNvSpPr>
                <a:spLocks noChangeArrowheads="1"/>
              </p:cNvSpPr>
              <p:nvPr/>
            </p:nvSpPr>
            <p:spPr bwMode="auto">
              <a:xfrm>
                <a:off x="2208" y="2688"/>
                <a:ext cx="1680" cy="960"/>
              </a:xfrm>
              <a:prstGeom prst="roundRect">
                <a:avLst>
                  <a:gd name="adj" fmla="val 16667"/>
                </a:avLst>
              </a:prstGeom>
              <a:gradFill rotWithShape="0">
                <a:gsLst>
                  <a:gs pos="0">
                    <a:srgbClr val="33CCFF"/>
                  </a:gs>
                  <a:gs pos="100000">
                    <a:srgbClr val="99CCFF"/>
                  </a:gs>
                </a:gsLst>
                <a:path path="shape">
                  <a:fillToRect l="50000" t="50000" r="50000" b="50000"/>
                </a:path>
              </a:gradFill>
              <a:ln>
                <a:noFill/>
              </a:ln>
              <a:scene3d>
                <a:camera prst="legacyPerspectiveBottom"/>
                <a:lightRig rig="legacyFlat3" dir="t"/>
              </a:scene3d>
              <a:sp3d extrusionH="430200" prstMaterial="legacyMatte">
                <a:bevelT w="13500" h="13500" prst="angle"/>
                <a:bevelB w="13500" h="13500" prst="angle"/>
                <a:extrusionClr>
                  <a:srgbClr val="33CCFF"/>
                </a:extrusionClr>
                <a:contourClr>
                  <a:srgbClr val="33CCFF"/>
                </a:contourClr>
              </a:sp3d>
              <a:extLst>
                <a:ext uri="{91240B29-F687-4F45-9708-019B960494DF}">
                  <a14:hiddenLine xmlns:a14="http://schemas.microsoft.com/office/drawing/2010/main" xmlns="" w="9525">
                    <a:noFill/>
                    <a:round/>
                    <a:headEnd/>
                    <a:tailEnd/>
                  </a14:hiddenLine>
                </a:ext>
              </a:extLst>
            </p:spPr>
            <p:txBody>
              <a:bodyPr>
                <a:flatTx/>
              </a:bodyPr>
              <a:lstStyle/>
              <a:p>
                <a:endParaRPr lang="zh-CN" altLang="en-US"/>
              </a:p>
            </p:txBody>
          </p:sp>
          <p:sp>
            <p:nvSpPr>
              <p:cNvPr id="71691" name="矩形 345095"/>
              <p:cNvSpPr>
                <a:spLocks noChangeArrowheads="1" noChangeShapeType="1" noTextEdit="1"/>
              </p:cNvSpPr>
              <p:nvPr/>
            </p:nvSpPr>
            <p:spPr bwMode="auto">
              <a:xfrm>
                <a:off x="2418" y="2848"/>
                <a:ext cx="1260" cy="267"/>
              </a:xfrm>
              <a:prstGeom prst="rect">
                <a:avLst/>
              </a:prstGeom>
            </p:spPr>
            <p:txBody>
              <a:bodyPr wrap="none" fromWordArt="1">
                <a:prstTxWarp prst="textPlain">
                  <a:avLst>
                    <a:gd name="adj" fmla="val 50000"/>
                  </a:avLst>
                </a:prstTxWarp>
              </a:bodyPr>
              <a:lstStyle/>
              <a:p>
                <a:pPr algn="ctr"/>
                <a:r>
                  <a:rPr lang="zh-CN" altLang="en-US" sz="3600" b="1" kern="10">
                    <a:ln w="12700">
                      <a:solidFill>
                        <a:srgbClr val="000000"/>
                      </a:solidFill>
                      <a:round/>
                      <a:headEnd/>
                      <a:tailEnd/>
                    </a:ln>
                    <a:solidFill>
                      <a:schemeClr val="bg1"/>
                    </a:solidFill>
                    <a:latin typeface="幼圆" panose="02010509060101010101" pitchFamily="49" charset="-122"/>
                  </a:rPr>
                  <a:t>充分发展的</a:t>
                </a:r>
              </a:p>
            </p:txBody>
          </p:sp>
          <p:sp>
            <p:nvSpPr>
              <p:cNvPr id="71692" name="矩形 345096"/>
              <p:cNvSpPr>
                <a:spLocks noChangeArrowheads="1" noChangeShapeType="1" noTextEdit="1"/>
              </p:cNvSpPr>
              <p:nvPr/>
            </p:nvSpPr>
            <p:spPr bwMode="auto">
              <a:xfrm>
                <a:off x="2418" y="3168"/>
                <a:ext cx="1260" cy="267"/>
              </a:xfrm>
              <a:prstGeom prst="rect">
                <a:avLst/>
              </a:prstGeom>
            </p:spPr>
            <p:txBody>
              <a:bodyPr wrap="none" fromWordArt="1">
                <a:prstTxWarp prst="textPlain">
                  <a:avLst>
                    <a:gd name="adj" fmla="val 50000"/>
                  </a:avLst>
                </a:prstTxWarp>
              </a:bodyPr>
              <a:lstStyle/>
              <a:p>
                <a:pPr algn="ctr"/>
                <a:r>
                  <a:rPr lang="zh-CN" altLang="en-US" sz="2800" b="1" kern="10">
                    <a:ln w="12700">
                      <a:solidFill>
                        <a:srgbClr val="000000"/>
                      </a:solidFill>
                      <a:round/>
                      <a:headEnd/>
                      <a:tailEnd/>
                    </a:ln>
                    <a:solidFill>
                      <a:schemeClr val="bg1"/>
                    </a:solidFill>
                    <a:latin typeface="幼圆" panose="02010509060101010101" pitchFamily="49" charset="-122"/>
                  </a:rPr>
                  <a:t>资本主义</a:t>
                </a:r>
              </a:p>
            </p:txBody>
          </p:sp>
        </p:grpSp>
        <p:grpSp>
          <p:nvGrpSpPr>
            <p:cNvPr id="71693" name="组合 345100"/>
            <p:cNvGrpSpPr>
              <a:grpSpLocks/>
            </p:cNvGrpSpPr>
            <p:nvPr/>
          </p:nvGrpSpPr>
          <p:grpSpPr bwMode="auto">
            <a:xfrm>
              <a:off x="4617" y="7027"/>
              <a:ext cx="3080" cy="1425"/>
              <a:chOff x="336" y="2880"/>
              <a:chExt cx="1536" cy="912"/>
            </a:xfrm>
          </p:grpSpPr>
          <p:sp>
            <p:nvSpPr>
              <p:cNvPr id="71694" name="矩形 345101"/>
              <p:cNvSpPr>
                <a:spLocks noChangeArrowheads="1"/>
              </p:cNvSpPr>
              <p:nvPr/>
            </p:nvSpPr>
            <p:spPr bwMode="auto">
              <a:xfrm>
                <a:off x="336" y="2880"/>
                <a:ext cx="1536" cy="912"/>
              </a:xfrm>
              <a:prstGeom prst="rect">
                <a:avLst/>
              </a:prstGeom>
              <a:solidFill>
                <a:schemeClr val="bg1"/>
              </a:solidFill>
              <a:ln>
                <a:noFill/>
              </a:ln>
              <a:scene3d>
                <a:camera prst="legacyPerspectiveBottom"/>
                <a:lightRig rig="legacyFlat3" dir="t"/>
              </a:scene3d>
              <a:sp3d extrusionH="887400" prstMaterial="legacyMatte">
                <a:bevelT w="13500" h="13500" prst="angle"/>
                <a:bevelB w="13500" h="13500" prst="angle"/>
                <a:extrusionClr>
                  <a:schemeClr val="bg1"/>
                </a:extrusionClr>
                <a:contourClr>
                  <a:schemeClr val="bg1"/>
                </a:contourClr>
              </a:sp3d>
              <a:extLst>
                <a:ext uri="{91240B29-F687-4F45-9708-019B960494DF}">
                  <a14:hiddenLine xmlns:a14="http://schemas.microsoft.com/office/drawing/2010/main" xmlns="" w="9525">
                    <a:noFill/>
                    <a:miter lim="800000"/>
                    <a:headEnd/>
                    <a:tailEnd/>
                  </a14:hiddenLine>
                </a:ext>
              </a:extLst>
            </p:spPr>
            <p:txBody>
              <a:bodyPr>
                <a:flatTx/>
              </a:bodyPr>
              <a:lstStyle/>
              <a:p>
                <a:endParaRPr lang="zh-CN" altLang="en-US"/>
              </a:p>
            </p:txBody>
          </p:sp>
          <p:sp>
            <p:nvSpPr>
              <p:cNvPr id="71695" name="矩形 345102"/>
              <p:cNvSpPr>
                <a:spLocks noChangeArrowheads="1" noChangeShapeType="1" noTextEdit="1"/>
              </p:cNvSpPr>
              <p:nvPr/>
            </p:nvSpPr>
            <p:spPr bwMode="auto">
              <a:xfrm>
                <a:off x="528" y="3072"/>
                <a:ext cx="1188" cy="240"/>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solidFill>
                      <a:schemeClr val="bg1"/>
                    </a:solidFill>
                    <a:latin typeface="幼圆" panose="02010509060101010101" pitchFamily="49" charset="-122"/>
                  </a:rPr>
                  <a:t>半殖民地半</a:t>
                </a:r>
              </a:p>
            </p:txBody>
          </p:sp>
          <p:sp>
            <p:nvSpPr>
              <p:cNvPr id="71696" name="矩形 345103"/>
              <p:cNvSpPr>
                <a:spLocks noChangeArrowheads="1" noChangeShapeType="1" noTextEdit="1"/>
              </p:cNvSpPr>
              <p:nvPr/>
            </p:nvSpPr>
            <p:spPr bwMode="auto">
              <a:xfrm>
                <a:off x="528" y="3408"/>
                <a:ext cx="1182" cy="240"/>
              </a:xfrm>
              <a:prstGeom prst="rect">
                <a:avLst/>
              </a:prstGeom>
            </p:spPr>
            <p:txBody>
              <a:bodyPr wrap="none" fromWordArt="1">
                <a:prstTxWarp prst="textPlain">
                  <a:avLst>
                    <a:gd name="adj" fmla="val 50000"/>
                  </a:avLst>
                </a:prstTxWarp>
              </a:bodyPr>
              <a:lstStyle/>
              <a:p>
                <a:pPr algn="ctr"/>
                <a:r>
                  <a:rPr lang="zh-CN" altLang="en-US" sz="3600" kern="10">
                    <a:ln w="9525">
                      <a:solidFill>
                        <a:srgbClr val="000000"/>
                      </a:solidFill>
                      <a:round/>
                      <a:headEnd/>
                      <a:tailEnd/>
                    </a:ln>
                    <a:solidFill>
                      <a:schemeClr val="hlink"/>
                    </a:solidFill>
                    <a:latin typeface="幼圆" panose="02010509060101010101" pitchFamily="49" charset="-122"/>
                  </a:rPr>
                  <a:t>封建社会</a:t>
                </a:r>
              </a:p>
            </p:txBody>
          </p:sp>
        </p:grpSp>
        <p:grpSp>
          <p:nvGrpSpPr>
            <p:cNvPr id="71697" name="组合 345104"/>
            <p:cNvGrpSpPr>
              <a:grpSpLocks/>
            </p:cNvGrpSpPr>
            <p:nvPr/>
          </p:nvGrpSpPr>
          <p:grpSpPr bwMode="auto">
            <a:xfrm>
              <a:off x="9582" y="637"/>
              <a:ext cx="4080" cy="1617"/>
              <a:chOff x="3744" y="864"/>
              <a:chExt cx="1632" cy="864"/>
            </a:xfrm>
          </p:grpSpPr>
          <p:sp>
            <p:nvSpPr>
              <p:cNvPr id="71698" name="椭圆 345105"/>
              <p:cNvSpPr>
                <a:spLocks noChangeArrowheads="1"/>
              </p:cNvSpPr>
              <p:nvPr/>
            </p:nvSpPr>
            <p:spPr bwMode="auto">
              <a:xfrm>
                <a:off x="3744" y="864"/>
                <a:ext cx="1632" cy="864"/>
              </a:xfrm>
              <a:prstGeom prst="ellipse">
                <a:avLst/>
              </a:prstGeom>
              <a:gradFill rotWithShape="0">
                <a:gsLst>
                  <a:gs pos="0">
                    <a:srgbClr val="FFFFCC"/>
                  </a:gs>
                  <a:gs pos="100000">
                    <a:srgbClr val="FF7C80"/>
                  </a:gs>
                </a:gsLst>
                <a:path path="shape">
                  <a:fillToRect l="50000" t="50000" r="50000" b="50000"/>
                </a:path>
              </a:gradFill>
              <a:ln>
                <a:noFill/>
              </a:ln>
              <a:scene3d>
                <a:camera prst="legacyPerspectiveBottom"/>
                <a:lightRig rig="legacyFlat3" dir="t"/>
              </a:scene3d>
              <a:sp3d extrusionH="430200" prstMaterial="legacyMatte">
                <a:bevelT w="13500" h="13500" prst="angle"/>
                <a:bevelB w="13500" h="13500" prst="angle"/>
                <a:extrusionClr>
                  <a:srgbClr val="FF7C80"/>
                </a:extrusionClr>
                <a:contourClr>
                  <a:srgbClr val="FFFFCC"/>
                </a:contourClr>
              </a:sp3d>
              <a:extLst>
                <a:ext uri="{91240B29-F687-4F45-9708-019B960494DF}">
                  <a14:hiddenLine xmlns:a14="http://schemas.microsoft.com/office/drawing/2010/main" xmlns="" w="9525">
                    <a:noFill/>
                    <a:round/>
                    <a:headEnd/>
                    <a:tailEnd/>
                  </a14:hiddenLine>
                </a:ext>
              </a:extLst>
            </p:spPr>
            <p:txBody>
              <a:bodyPr>
                <a:flatTx/>
              </a:bodyPr>
              <a:lstStyle/>
              <a:p>
                <a:endParaRPr lang="zh-CN" altLang="en-US"/>
              </a:p>
            </p:txBody>
          </p:sp>
          <p:sp>
            <p:nvSpPr>
              <p:cNvPr id="71699" name="矩形 345106"/>
              <p:cNvSpPr>
                <a:spLocks noChangeArrowheads="1" noChangeShapeType="1" noTextEdit="1"/>
              </p:cNvSpPr>
              <p:nvPr/>
            </p:nvSpPr>
            <p:spPr bwMode="auto">
              <a:xfrm>
                <a:off x="3948" y="1152"/>
                <a:ext cx="1224" cy="288"/>
              </a:xfrm>
              <a:prstGeom prst="rect">
                <a:avLst/>
              </a:prstGeom>
            </p:spPr>
            <p:txBody>
              <a:bodyPr wrap="none" fromWordArt="1">
                <a:prstTxWarp prst="textPlain">
                  <a:avLst>
                    <a:gd name="adj" fmla="val 50000"/>
                  </a:avLst>
                </a:prstTxWarp>
              </a:bodyPr>
              <a:lstStyle/>
              <a:p>
                <a:pPr algn="ctr"/>
                <a:r>
                  <a:rPr lang="zh-CN" altLang="en-US" sz="3200" b="1" kern="10">
                    <a:ln w="12700">
                      <a:solidFill>
                        <a:srgbClr val="000000"/>
                      </a:solidFill>
                      <a:round/>
                      <a:headEnd/>
                      <a:tailEnd/>
                    </a:ln>
                    <a:solidFill>
                      <a:srgbClr val="FFFFFF"/>
                    </a:solidFill>
                    <a:latin typeface="幼圆" panose="02010509060101010101" pitchFamily="49" charset="-122"/>
                  </a:rPr>
                  <a:t>社会主义</a:t>
                </a:r>
              </a:p>
            </p:txBody>
          </p:sp>
        </p:grpSp>
        <p:sp>
          <p:nvSpPr>
            <p:cNvPr id="71700" name="下弧形箭头 345107"/>
            <p:cNvSpPr>
              <a:spLocks noChangeArrowheads="1"/>
            </p:cNvSpPr>
            <p:nvPr/>
          </p:nvSpPr>
          <p:spPr bwMode="auto">
            <a:xfrm rot="-3656532">
              <a:off x="11155" y="2387"/>
              <a:ext cx="3005" cy="1307"/>
            </a:xfrm>
            <a:prstGeom prst="curvedUpArrow">
              <a:avLst>
                <a:gd name="adj1" fmla="val 57341"/>
                <a:gd name="adj2" fmla="val 114649"/>
                <a:gd name="adj3" fmla="val 33250"/>
              </a:avLst>
            </a:prstGeom>
            <a:gradFill rotWithShape="0">
              <a:gsLst>
                <a:gs pos="0">
                  <a:srgbClr val="CCFFCC"/>
                </a:gs>
                <a:gs pos="100000">
                  <a:srgbClr val="99FFCC"/>
                </a:gs>
              </a:gsLst>
              <a:path path="rect">
                <a:fillToRect l="50000" t="50000" r="50000" b="50000"/>
              </a:path>
            </a:gradFill>
            <a:ln>
              <a:noFill/>
            </a:ln>
            <a:extLst>
              <a:ext uri="{91240B29-F687-4F45-9708-019B960494DF}">
                <a14:hiddenLine xmlns:a14="http://schemas.microsoft.com/office/drawing/2010/main" xmlns="" w="76200">
                  <a:solidFill>
                    <a:srgbClr val="000000"/>
                  </a:solidFill>
                  <a:miter lim="800000"/>
                  <a:headEnd/>
                  <a:tailEnd/>
                </a14:hiddenLine>
              </a:ext>
            </a:extLst>
          </p:spPr>
          <p:txBody>
            <a:bodyPr/>
            <a:lstStyle/>
            <a:p>
              <a:endParaRPr lang="zh-CN" altLang="en-US"/>
            </a:p>
          </p:txBody>
        </p:sp>
        <p:sp>
          <p:nvSpPr>
            <p:cNvPr id="71701" name="矩形 345108"/>
            <p:cNvSpPr>
              <a:spLocks noChangeArrowheads="1" noChangeShapeType="1" noTextEdit="1"/>
            </p:cNvSpPr>
            <p:nvPr/>
          </p:nvSpPr>
          <p:spPr bwMode="auto">
            <a:xfrm>
              <a:off x="11130" y="6542"/>
              <a:ext cx="2160" cy="1102"/>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a:t>
              </a:r>
            </a:p>
          </p:txBody>
        </p:sp>
        <p:sp>
          <p:nvSpPr>
            <p:cNvPr id="71702" name="矩形 345110"/>
            <p:cNvSpPr>
              <a:spLocks noChangeArrowheads="1" noChangeShapeType="1" noTextEdit="1"/>
            </p:cNvSpPr>
            <p:nvPr/>
          </p:nvSpPr>
          <p:spPr bwMode="auto">
            <a:xfrm>
              <a:off x="4602" y="2515"/>
              <a:ext cx="4307" cy="1247"/>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能否跨越？</a:t>
              </a:r>
            </a:p>
          </p:txBody>
        </p:sp>
      </p:grpSp>
      <p:grpSp>
        <p:nvGrpSpPr>
          <p:cNvPr id="71707" name="组合 2069"/>
          <p:cNvGrpSpPr>
            <a:grpSpLocks/>
          </p:cNvGrpSpPr>
          <p:nvPr/>
        </p:nvGrpSpPr>
        <p:grpSpPr bwMode="auto">
          <a:xfrm>
            <a:off x="1890714" y="563563"/>
            <a:ext cx="1660525" cy="647700"/>
            <a:chOff x="-186" y="-287"/>
            <a:chExt cx="1314" cy="500"/>
          </a:xfrm>
        </p:grpSpPr>
        <p:pic>
          <p:nvPicPr>
            <p:cNvPr id="71708" name="图片 2070" descr="d0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6" y="-287"/>
              <a:ext cx="1048" cy="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09" name="矩形 2071"/>
            <p:cNvSpPr>
              <a:spLocks noChangeArrowheads="1"/>
            </p:cNvSpPr>
            <p:nvPr/>
          </p:nvSpPr>
          <p:spPr bwMode="auto">
            <a:xfrm>
              <a:off x="-12" y="-215"/>
              <a:ext cx="1140" cy="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400" b="1">
                  <a:solidFill>
                    <a:srgbClr val="FF3300"/>
                  </a:solidFill>
                  <a:ea typeface="华文行楷" panose="02010800040101010101" pitchFamily="2" charset="-122"/>
                </a:rPr>
                <a:t>补 充</a:t>
              </a:r>
            </a:p>
          </p:txBody>
        </p:sp>
      </p:grpSp>
      <p:sp>
        <p:nvSpPr>
          <p:cNvPr id="68638" name="文本框 280596" descr="花束"/>
          <p:cNvSpPr txBox="1"/>
          <p:nvPr/>
        </p:nvSpPr>
        <p:spPr>
          <a:xfrm>
            <a:off x="1717675" y="1619251"/>
            <a:ext cx="2922588" cy="4092575"/>
          </a:xfrm>
          <a:prstGeom prst="rect">
            <a:avLst/>
          </a:prstGeom>
          <a:solidFill>
            <a:schemeClr val="accent3">
              <a:lumMod val="95000"/>
            </a:schemeClr>
          </a:solidFill>
          <a:ln w="38100" cap="flat" cmpd="sng">
            <a:solidFill>
              <a:srgbClr val="FFCCFF"/>
            </a:solidFill>
            <a:prstDash val="solid"/>
            <a:miter/>
            <a:headEnd type="none" w="med" len="med"/>
            <a:tailEnd type="none" w="med" len="med"/>
          </a:ln>
        </p:spPr>
        <p:txBody>
          <a:bodyPr>
            <a:spAutoFit/>
          </a:bodyPr>
          <a:lstStyle/>
          <a:p>
            <a:pPr>
              <a:lnSpc>
                <a:spcPct val="125000"/>
              </a:lnSpc>
              <a:buClr>
                <a:schemeClr val="bg1"/>
              </a:buClr>
            </a:pPr>
            <a:r>
              <a:rPr lang="en-US" altLang="zh-CN" sz="1600" b="1" noProof="1">
                <a:solidFill>
                  <a:srgbClr val="FFFF00"/>
                </a:solidFill>
                <a:latin typeface="楷体" panose="02010609060101010101" pitchFamily="49" charset="-122"/>
                <a:ea typeface="楷体" panose="02010609060101010101" pitchFamily="49" charset="-122"/>
              </a:rPr>
              <a:t>“</a:t>
            </a:r>
            <a:r>
              <a:rPr lang="zh-CN" altLang="en-US" sz="1600" b="1" noProof="1">
                <a:solidFill>
                  <a:srgbClr val="FFFF00"/>
                </a:solidFill>
                <a:latin typeface="楷体" panose="02010609060101010101" pitchFamily="49" charset="-122"/>
                <a:ea typeface="楷体" panose="02010609060101010101" pitchFamily="49" charset="-122"/>
              </a:rPr>
              <a:t>卡夫丁峡谷”（Caudine Forks）典故出自古罗马史。公元前 321年，萨姆尼特人在古罗马卡夫丁城附近卡夫丁峡谷击败了罗马军队，并迫使罗马战俘从峡谷中用长矛架起的形似城门的“牛轭”下通过，借以羞辱战败军队。后来，人们就以“卡夫丁峡谷”比喻灾难性的历史经历，卡夫丁峡谷成为“耻辱之谷”的代名词，并引申为人们在谋求发展时所遇到的极大的困难和挑战。</a:t>
            </a:r>
          </a:p>
        </p:txBody>
      </p:sp>
      <p:grpSp>
        <p:nvGrpSpPr>
          <p:cNvPr id="71711" name="组合 2053"/>
          <p:cNvGrpSpPr>
            <a:grpSpLocks/>
          </p:cNvGrpSpPr>
          <p:nvPr/>
        </p:nvGrpSpPr>
        <p:grpSpPr bwMode="auto">
          <a:xfrm>
            <a:off x="1524000" y="11114"/>
            <a:ext cx="2444750" cy="415925"/>
            <a:chOff x="1338" y="1109"/>
            <a:chExt cx="3696" cy="384"/>
          </a:xfrm>
        </p:grpSpPr>
        <p:sp>
          <p:nvSpPr>
            <p:cNvPr id="71712"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71713"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sp>
        <p:nvSpPr>
          <p:cNvPr id="3" name="矩形 345109" descr="白色大理石"/>
          <p:cNvSpPr>
            <a:spLocks noChangeArrowheads="1" noChangeShapeType="1" noTextEdit="1"/>
          </p:cNvSpPr>
          <p:nvPr/>
        </p:nvSpPr>
        <p:spPr bwMode="auto">
          <a:xfrm rot="5400000">
            <a:off x="5846763" y="3068638"/>
            <a:ext cx="2363788" cy="468313"/>
          </a:xfrm>
          <a:prstGeom prst="rect">
            <a:avLst/>
          </a:prstGeom>
          <a:extLst>
            <a:ext uri="{91240B29-F687-4F45-9708-019B960494DF}">
              <a14:hiddenLine xmlns:a14="http://schemas.microsoft.com/office/drawing/2010/main" xmlns="" w="9525">
                <a:noFill/>
                <a:round/>
                <a:headEnd/>
                <a:tailEnd/>
              </a14:hiddenLine>
            </a:ext>
          </a:extLst>
        </p:spPr>
        <p:txBody>
          <a:bodyPr vert="eaVert"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fontAlgn="auto"/>
            <a:r>
              <a:rPr lang="zh-CN" altLang="en-US" sz="3600">
                <a:solidFill>
                  <a:srgbClr val="FF0000"/>
                </a:solidFill>
                <a:latin typeface="宋体" panose="02010600030101010101" pitchFamily="2" charset="-122"/>
                <a:ea typeface="宋体" panose="02010600030101010101" pitchFamily="2" charset="-122"/>
              </a:rPr>
              <a:t>“卡夫丁峡谷”</a:t>
            </a:r>
          </a:p>
        </p:txBody>
      </p:sp>
      <p:sp>
        <p:nvSpPr>
          <p:cNvPr id="71715" name="下弧形箭头 3"/>
          <p:cNvSpPr>
            <a:spLocks noChangeArrowheads="1"/>
          </p:cNvSpPr>
          <p:nvPr/>
        </p:nvSpPr>
        <p:spPr bwMode="auto">
          <a:xfrm rot="-5400000">
            <a:off x="8266113" y="2789238"/>
            <a:ext cx="4049712" cy="703262"/>
          </a:xfrm>
          <a:prstGeom prst="curvedUpArrow">
            <a:avLst>
              <a:gd name="adj1" fmla="val 2666"/>
              <a:gd name="adj2" fmla="val 13330"/>
              <a:gd name="adj3" fmla="val 0"/>
            </a:avLst>
          </a:prstGeom>
          <a:gradFill rotWithShape="0">
            <a:gsLst>
              <a:gs pos="0">
                <a:srgbClr val="CCFFCC"/>
              </a:gs>
              <a:gs pos="100000">
                <a:srgbClr val="99FFCC"/>
              </a:gs>
            </a:gsLst>
            <a:path path="rect">
              <a:fillToRect l="50000" t="50000" r="50000" b="50000"/>
            </a:path>
          </a:gradFill>
          <a:ln w="76200">
            <a:solidFill>
              <a:srgbClr val="C00000"/>
            </a:solidFill>
            <a:round/>
            <a:headEnd/>
            <a:tailEnd/>
          </a:ln>
        </p:spPr>
        <p:txBody>
          <a:bodyPr/>
          <a:lstStyle/>
          <a:p>
            <a:endParaRPr lang="zh-CN" altLang="en-US"/>
          </a:p>
        </p:txBody>
      </p:sp>
    </p:spTree>
    <p:extLst>
      <p:ext uri="{BB962C8B-B14F-4D97-AF65-F5344CB8AC3E}">
        <p14:creationId xmlns:p14="http://schemas.microsoft.com/office/powerpoint/2010/main" xmlns="" val="21506210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文本框 343041"/>
          <p:cNvSpPr txBox="1">
            <a:spLocks noChangeArrowheads="1"/>
          </p:cNvSpPr>
          <p:nvPr/>
        </p:nvSpPr>
        <p:spPr bwMode="auto">
          <a:xfrm>
            <a:off x="3532188" y="619125"/>
            <a:ext cx="3816350" cy="579438"/>
          </a:xfrm>
          <a:prstGeom prst="rect">
            <a:avLst/>
          </a:prstGeom>
          <a:solidFill>
            <a:srgbClr val="99FF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zh-CN" altLang="en-US" sz="3200" b="1">
                <a:solidFill>
                  <a:srgbClr val="FF3300"/>
                </a:solidFill>
                <a:latin typeface="隶书" panose="02010509060101010101" pitchFamily="49" charset="-122"/>
                <a:ea typeface="隶书" panose="02010509060101010101" pitchFamily="49" charset="-122"/>
              </a:rPr>
              <a:t>反对两种错误观点</a:t>
            </a:r>
          </a:p>
        </p:txBody>
      </p:sp>
      <p:pic>
        <p:nvPicPr>
          <p:cNvPr id="72706" name="图片 343042" descr="u=283685578,3853988203&amp;fm=0&amp;gp=22">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515688">
            <a:off x="4668839" y="1550989"/>
            <a:ext cx="2852737" cy="285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07" name="矩形 343043"/>
          <p:cNvSpPr>
            <a:spLocks noChangeArrowheads="1" noChangeShapeType="1" noTextEdit="1"/>
          </p:cNvSpPr>
          <p:nvPr/>
        </p:nvSpPr>
        <p:spPr bwMode="auto">
          <a:xfrm>
            <a:off x="8129589" y="2505075"/>
            <a:ext cx="1506537" cy="444500"/>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Triangle">
              <a:avLst>
                <a:gd name="adj" fmla="val 611"/>
              </a:avLst>
            </a:prstTxWarp>
            <a:scene3d>
              <a:camera prst="legacyObliqueTopLeft"/>
              <a:lightRig rig="legacyNormal3" dir="r"/>
            </a:scene3d>
            <a:sp3d extrusionH="201600" prstMaterial="legacyMatte">
              <a:extrusionClr>
                <a:srgbClr val="0066CC"/>
              </a:extrusionClr>
              <a:contourClr>
                <a:srgbClr val="FFFFCC"/>
              </a:contourClr>
            </a:sp3d>
          </a:bodyPr>
          <a:lstStyle/>
          <a:p>
            <a:pPr algn="ctr"/>
            <a:r>
              <a:rPr lang="zh-CN" altLang="en-US" sz="3600">
                <a:gradFill rotWithShape="1">
                  <a:gsLst>
                    <a:gs pos="0">
                      <a:srgbClr val="FFFFCC"/>
                    </a:gs>
                    <a:gs pos="100000">
                      <a:srgbClr val="FF9999"/>
                    </a:gs>
                  </a:gsLst>
                  <a:lin ang="5400000" scaled="1"/>
                </a:gradFill>
                <a:latin typeface="宋体" panose="02010600030101010101" pitchFamily="2" charset="-122"/>
                <a:ea typeface="宋体" panose="02010600030101010101" pitchFamily="2" charset="-122"/>
              </a:rPr>
              <a:t>空想论</a:t>
            </a:r>
          </a:p>
        </p:txBody>
      </p:sp>
      <p:sp>
        <p:nvSpPr>
          <p:cNvPr id="72708" name="矩形 343044"/>
          <p:cNvSpPr>
            <a:spLocks noChangeArrowheads="1" noChangeShapeType="1" noTextEdit="1"/>
          </p:cNvSpPr>
          <p:nvPr/>
        </p:nvSpPr>
        <p:spPr bwMode="auto">
          <a:xfrm>
            <a:off x="3000376" y="1628776"/>
            <a:ext cx="1730375" cy="360363"/>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ea typeface="宋体" panose="02010600030101010101" pitchFamily="2" charset="-122"/>
              </a:rPr>
              <a:t>机械论</a:t>
            </a:r>
          </a:p>
        </p:txBody>
      </p:sp>
      <p:sp>
        <p:nvSpPr>
          <p:cNvPr id="72709" name="文本框 343045"/>
          <p:cNvSpPr txBox="1">
            <a:spLocks noChangeArrowheads="1"/>
          </p:cNvSpPr>
          <p:nvPr/>
        </p:nvSpPr>
        <p:spPr bwMode="auto">
          <a:xfrm>
            <a:off x="2028826" y="2374901"/>
            <a:ext cx="2506663" cy="1630363"/>
          </a:xfrm>
          <a:prstGeom prst="rect">
            <a:avLst/>
          </a:prstGeom>
          <a:gradFill rotWithShape="1">
            <a:gsLst>
              <a:gs pos="0">
                <a:srgbClr val="FFCCFF"/>
              </a:gs>
              <a:gs pos="50000">
                <a:srgbClr val="FFFFCC"/>
              </a:gs>
              <a:gs pos="100000">
                <a:srgbClr val="FFCCFF"/>
              </a:gs>
            </a:gsLst>
            <a:lin ang="18900000" scaled="1"/>
          </a:gradFill>
          <a:ln w="12700">
            <a:solidFill>
              <a:srgbClr val="00FF99"/>
            </a:solidFill>
            <a:miter lim="800000"/>
            <a:headEnd/>
            <a:tailEnd/>
          </a:ln>
        </p:spPr>
        <p:txBody>
          <a:bodyPr>
            <a:spAutoFit/>
          </a:bodyPr>
          <a:lstStyle/>
          <a:p>
            <a:pPr>
              <a:lnSpc>
                <a:spcPct val="125000"/>
              </a:lnSpc>
            </a:pPr>
            <a:r>
              <a:rPr lang="en-US" altLang="zh-CN" sz="2000" b="1">
                <a:solidFill>
                  <a:srgbClr val="0000FF"/>
                </a:solidFill>
                <a:latin typeface="华文隶书" panose="02010800040101010101" pitchFamily="2" charset="-122"/>
                <a:ea typeface="华文隶书" panose="02010800040101010101" pitchFamily="2" charset="-122"/>
              </a:rPr>
              <a:t>    </a:t>
            </a:r>
            <a:r>
              <a:rPr lang="zh-CN" altLang="en-US" sz="2000" b="1">
                <a:solidFill>
                  <a:schemeClr val="tx2"/>
                </a:solidFill>
                <a:latin typeface="楷体" panose="02010609060101010101" pitchFamily="49" charset="-122"/>
                <a:ea typeface="楷体" panose="02010609060101010101" pitchFamily="49" charset="-122"/>
              </a:rPr>
              <a:t>不承认中国人民可以不经过资本主义充分发展阶段而走上社会主义道路</a:t>
            </a:r>
          </a:p>
        </p:txBody>
      </p:sp>
      <p:sp>
        <p:nvSpPr>
          <p:cNvPr id="72710" name="文本框 343046"/>
          <p:cNvSpPr txBox="1">
            <a:spLocks noChangeArrowheads="1"/>
          </p:cNvSpPr>
          <p:nvPr/>
        </p:nvSpPr>
        <p:spPr bwMode="auto">
          <a:xfrm>
            <a:off x="7604125" y="796925"/>
            <a:ext cx="2559050" cy="1244600"/>
          </a:xfrm>
          <a:prstGeom prst="rect">
            <a:avLst/>
          </a:prstGeom>
          <a:gradFill rotWithShape="1">
            <a:gsLst>
              <a:gs pos="0">
                <a:srgbClr val="FFCCFF"/>
              </a:gs>
              <a:gs pos="50000">
                <a:srgbClr val="FFFFCC"/>
              </a:gs>
              <a:gs pos="100000">
                <a:srgbClr val="FFCCFF"/>
              </a:gs>
            </a:gsLst>
            <a:lin ang="18900000" scaled="1"/>
          </a:gradFill>
          <a:ln w="12700">
            <a:solidFill>
              <a:srgbClr val="00FF99"/>
            </a:solidFill>
            <a:miter lim="800000"/>
            <a:headEnd/>
            <a:tailEnd/>
          </a:ln>
        </p:spPr>
        <p:txBody>
          <a:bodyPr>
            <a:spAutoFit/>
          </a:bodyPr>
          <a:lstStyle/>
          <a:p>
            <a:pPr>
              <a:lnSpc>
                <a:spcPct val="125000"/>
              </a:lnSpc>
            </a:pPr>
            <a:r>
              <a:rPr lang="en-US" altLang="zh-CN" sz="2000" b="1">
                <a:solidFill>
                  <a:srgbClr val="0000FF"/>
                </a:solidFill>
                <a:latin typeface="华文隶书" panose="02010800040101010101" pitchFamily="2" charset="-122"/>
                <a:ea typeface="华文隶书" panose="02010800040101010101" pitchFamily="2" charset="-122"/>
              </a:rPr>
              <a:t>    </a:t>
            </a:r>
            <a:r>
              <a:rPr lang="zh-CN" altLang="en-US" sz="2000" b="1">
                <a:solidFill>
                  <a:schemeClr val="tx2"/>
                </a:solidFill>
                <a:latin typeface="楷体" panose="02010609060101010101" pitchFamily="49" charset="-122"/>
                <a:ea typeface="楷体" panose="02010609060101010101" pitchFamily="49" charset="-122"/>
              </a:rPr>
              <a:t>不经过生产力的巨大发展就可以越过社会主义初级阶段</a:t>
            </a:r>
          </a:p>
        </p:txBody>
      </p:sp>
      <p:sp>
        <p:nvSpPr>
          <p:cNvPr id="72711" name="矩形 343047"/>
          <p:cNvSpPr>
            <a:spLocks noChangeArrowheads="1" noChangeShapeType="1" noTextEdit="1"/>
          </p:cNvSpPr>
          <p:nvPr/>
        </p:nvSpPr>
        <p:spPr bwMode="auto">
          <a:xfrm>
            <a:off x="1620839" y="4594225"/>
            <a:ext cx="3322637" cy="647700"/>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0"/>
              </a:avLst>
            </a:prstTxWarp>
            <a:scene3d>
              <a:camera prst="legacyPerspectiveBottomRight">
                <a:rot lat="0" lon="21239999" rev="0"/>
              </a:camera>
              <a:lightRig rig="legacyHarsh3" dir="l"/>
            </a:scene3d>
            <a:sp3d extrusionH="430200" prstMaterial="legacyMatte">
              <a:extrusionClr>
                <a:srgbClr val="C0C0C0"/>
              </a:extrusionClr>
              <a:contourClr>
                <a:srgbClr val="FF0000"/>
              </a:contourClr>
            </a:sp3d>
          </a:bodyPr>
          <a:lstStyle/>
          <a:p>
            <a:r>
              <a:rPr lang="zh-CN" altLang="en-US" sz="3600">
                <a:solidFill>
                  <a:srgbClr val="FF0000"/>
                </a:solidFill>
                <a:latin typeface="宋体" panose="02010600030101010101" pitchFamily="2" charset="-122"/>
                <a:ea typeface="宋体" panose="02010600030101010101" pitchFamily="2" charset="-122"/>
              </a:rPr>
              <a:t>补资本主义的课？？？</a:t>
            </a:r>
          </a:p>
        </p:txBody>
      </p:sp>
      <p:sp>
        <p:nvSpPr>
          <p:cNvPr id="69640" name="文本框 343048" descr="花束"/>
          <p:cNvSpPr txBox="1"/>
          <p:nvPr/>
        </p:nvSpPr>
        <p:spPr>
          <a:xfrm>
            <a:off x="5278968" y="4716463"/>
            <a:ext cx="5256213" cy="1752600"/>
          </a:xfrm>
          <a:prstGeom prst="rect">
            <a:avLst/>
          </a:prstGeom>
          <a:solidFill>
            <a:schemeClr val="accent3">
              <a:lumMod val="95000"/>
            </a:schemeClr>
          </a:solidFill>
          <a:ln w="38100" cap="flat" cmpd="sng">
            <a:solidFill>
              <a:srgbClr val="FFCCFF"/>
            </a:solidFill>
            <a:prstDash val="solid"/>
            <a:miter/>
            <a:headEnd type="none" w="med" len="med"/>
            <a:tailEnd type="none" w="med" len="med"/>
          </a:ln>
        </p:spPr>
        <p:txBody>
          <a:bodyPr>
            <a:spAutoFit/>
          </a:bodyPr>
          <a:lstStyle/>
          <a:p>
            <a:pPr>
              <a:lnSpc>
                <a:spcPct val="150000"/>
              </a:lnSpc>
            </a:pPr>
            <a:r>
              <a:rPr lang="en-US" altLang="zh-CN" b="1" noProof="1">
                <a:solidFill>
                  <a:schemeClr val="tx2"/>
                </a:solidFill>
              </a:rPr>
              <a:t>     </a:t>
            </a:r>
            <a:r>
              <a:rPr lang="zh-CN" altLang="en-US" b="1" noProof="1">
                <a:solidFill>
                  <a:srgbClr val="0000FF"/>
                </a:solidFill>
                <a:latin typeface="楷体" panose="02010609060101010101" pitchFamily="49" charset="-122"/>
                <a:ea typeface="楷体" panose="02010609060101010101" pitchFamily="49" charset="-122"/>
              </a:rPr>
              <a:t>必须在社会主义条件下用一个很长的历史阶段，去实现别的许多国家在资本主义条件下实现的工业化和经济的市场化、社会化、现代化的任务，去发展社会主义应有的发达的生产力基础。</a:t>
            </a:r>
          </a:p>
        </p:txBody>
      </p:sp>
      <p:grpSp>
        <p:nvGrpSpPr>
          <p:cNvPr id="72717" name="组合 2069"/>
          <p:cNvGrpSpPr>
            <a:grpSpLocks/>
          </p:cNvGrpSpPr>
          <p:nvPr/>
        </p:nvGrpSpPr>
        <p:grpSpPr bwMode="auto">
          <a:xfrm>
            <a:off x="1873250" y="525463"/>
            <a:ext cx="1658938" cy="647700"/>
            <a:chOff x="-186" y="-287"/>
            <a:chExt cx="1314" cy="500"/>
          </a:xfrm>
        </p:grpSpPr>
        <p:pic>
          <p:nvPicPr>
            <p:cNvPr id="72718" name="图片 2070" descr="d0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86" y="-287"/>
              <a:ext cx="1048" cy="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19" name="矩形 2071"/>
            <p:cNvSpPr>
              <a:spLocks noChangeArrowheads="1"/>
            </p:cNvSpPr>
            <p:nvPr/>
          </p:nvSpPr>
          <p:spPr bwMode="auto">
            <a:xfrm>
              <a:off x="-12" y="-215"/>
              <a:ext cx="1140" cy="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400" b="1">
                  <a:solidFill>
                    <a:srgbClr val="FF3300"/>
                  </a:solidFill>
                  <a:ea typeface="华文行楷" panose="02010800040101010101" pitchFamily="2" charset="-122"/>
                </a:rPr>
                <a:t>补 充</a:t>
              </a:r>
            </a:p>
          </p:txBody>
        </p:sp>
      </p:grpSp>
      <p:grpSp>
        <p:nvGrpSpPr>
          <p:cNvPr id="72720" name="组合 2053"/>
          <p:cNvGrpSpPr>
            <a:grpSpLocks/>
          </p:cNvGrpSpPr>
          <p:nvPr/>
        </p:nvGrpSpPr>
        <p:grpSpPr bwMode="auto">
          <a:xfrm>
            <a:off x="1524000" y="11114"/>
            <a:ext cx="2444750" cy="415925"/>
            <a:chOff x="1338" y="1109"/>
            <a:chExt cx="3696" cy="384"/>
          </a:xfrm>
        </p:grpSpPr>
        <p:sp>
          <p:nvSpPr>
            <p:cNvPr id="72721"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72722"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spTree>
    <p:extLst>
      <p:ext uri="{BB962C8B-B14F-4D97-AF65-F5344CB8AC3E}">
        <p14:creationId xmlns:p14="http://schemas.microsoft.com/office/powerpoint/2010/main" xmlns="" val="377642292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图片 414721" descr="1111">
            <a:extLst>
              <a:ext uri="{FF2B5EF4-FFF2-40B4-BE49-F238E27FC236}">
                <a16:creationId xmlns="" xmlns:a16="http://schemas.microsoft.com/office/drawing/2014/main" id="{71B5959F-F5B6-4EE6-828B-FF415831298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1978026"/>
            <a:ext cx="9144000" cy="487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8" name="矩形 414722">
            <a:extLst>
              <a:ext uri="{FF2B5EF4-FFF2-40B4-BE49-F238E27FC236}">
                <a16:creationId xmlns="" xmlns:a16="http://schemas.microsoft.com/office/drawing/2014/main" id="{D974A7BD-0E89-4D87-8790-7D6FE8C22829}"/>
              </a:ext>
            </a:extLst>
          </p:cNvPr>
          <p:cNvSpPr>
            <a:spLocks noChangeArrowheads="1" noChangeShapeType="1" noTextEdit="1"/>
          </p:cNvSpPr>
          <p:nvPr/>
        </p:nvSpPr>
        <p:spPr bwMode="auto">
          <a:xfrm>
            <a:off x="2208213" y="987426"/>
            <a:ext cx="7848600" cy="485775"/>
          </a:xfrm>
          <a:prstGeom prst="rect">
            <a:avLst/>
          </a:prstGeom>
        </p:spPr>
        <p:txBody>
          <a:bodyPr wrap="none" fromWordArt="1">
            <a:prstTxWarp prst="textWave1">
              <a:avLst>
                <a:gd name="adj1" fmla="val 0"/>
                <a:gd name="adj2" fmla="val 0"/>
              </a:avLst>
            </a:prstTxWarp>
          </a:bodyPr>
          <a:lstStyle/>
          <a:p>
            <a:pPr algn="ctr"/>
            <a:r>
              <a:rPr lang="zh-CN" altLang="en-US" sz="4400" kern="10">
                <a:ln w="9525">
                  <a:solidFill>
                    <a:srgbClr val="FF00FF"/>
                  </a:solidFill>
                  <a:round/>
                  <a:headEnd/>
                  <a:tailEnd/>
                </a:ln>
                <a:solidFill>
                  <a:srgbClr val="000000"/>
                </a:solidFill>
                <a:effectLst>
                  <a:outerShdw dist="53882" dir="2700000" algn="ctr" rotWithShape="0">
                    <a:srgbClr val="C0C0C0">
                      <a:alpha val="79999"/>
                    </a:srgbClr>
                  </a:outerShdw>
                </a:effectLst>
                <a:latin typeface="华文隶书" panose="02010800040101010101" pitchFamily="2" charset="-122"/>
                <a:ea typeface="华文隶书" panose="02010800040101010101" pitchFamily="2" charset="-122"/>
              </a:rPr>
              <a:t>第二节 邓小平理论的基本问题和主要内容</a:t>
            </a:r>
          </a:p>
        </p:txBody>
      </p:sp>
      <p:sp>
        <p:nvSpPr>
          <p:cNvPr id="414724" name="矩形 414723">
            <a:extLst>
              <a:ext uri="{FF2B5EF4-FFF2-40B4-BE49-F238E27FC236}">
                <a16:creationId xmlns="" xmlns:a16="http://schemas.microsoft.com/office/drawing/2014/main" id="{DE565AFF-8134-4892-8F0E-D14DBE1028CA}"/>
              </a:ext>
            </a:extLst>
          </p:cNvPr>
          <p:cNvSpPr/>
          <p:nvPr/>
        </p:nvSpPr>
        <p:spPr>
          <a:xfrm>
            <a:off x="6770779" y="5792788"/>
            <a:ext cx="3897221" cy="905248"/>
          </a:xfrm>
          <a:prstGeom prst="rect">
            <a:avLst/>
          </a:prstGeom>
          <a:solidFill>
            <a:schemeClr val="accent3">
              <a:lumMod val="95000"/>
            </a:schemeClr>
          </a:solidFill>
          <a:ln w="9525">
            <a:noFill/>
          </a:ln>
        </p:spPr>
        <p:txBody>
          <a:bodyPr wrap="none">
            <a:spAutoFit/>
          </a:bodyPr>
          <a:lstStyle/>
          <a:p>
            <a:pPr>
              <a:lnSpc>
                <a:spcPct val="125000"/>
              </a:lnSpc>
              <a:defRPr/>
            </a:pPr>
            <a:r>
              <a:rPr lang="zh-CN" altLang="en-US" sz="2400" b="1" noProof="1">
                <a:solidFill>
                  <a:srgbClr val="FF0000"/>
                </a:solidFill>
                <a:effectLst>
                  <a:outerShdw blurRad="38100" dist="38100" dir="2700000">
                    <a:srgbClr val="C0C0C0"/>
                  </a:outerShdw>
                </a:effectLst>
                <a:ea typeface="幼圆" panose="02010509060101010101" pitchFamily="49" charset="-122"/>
                <a:sym typeface="+mn-ea"/>
              </a:rPr>
              <a:t>邓小平理论回答的基本问题</a:t>
            </a:r>
          </a:p>
          <a:p>
            <a:pPr>
              <a:lnSpc>
                <a:spcPct val="125000"/>
              </a:lnSpc>
              <a:defRPr/>
            </a:pPr>
            <a:r>
              <a:rPr lang="zh-CN" altLang="en-US" sz="2000" b="1" noProof="1">
                <a:solidFill>
                  <a:schemeClr val="accent2"/>
                </a:solidFill>
                <a:effectLst>
                  <a:outerShdw blurRad="38100" dist="38100" dir="2700000">
                    <a:srgbClr val="C0C0C0"/>
                  </a:outerShdw>
                </a:effectLst>
                <a:ea typeface="幼圆" panose="02010509060101010101" pitchFamily="49" charset="-122"/>
                <a:sym typeface="+mn-ea"/>
              </a:rPr>
              <a:t>邓小平理论的主要内容</a:t>
            </a:r>
          </a:p>
        </p:txBody>
      </p:sp>
      <p:sp>
        <p:nvSpPr>
          <p:cNvPr id="414725" name="矩形 414724">
            <a:extLst>
              <a:ext uri="{FF2B5EF4-FFF2-40B4-BE49-F238E27FC236}">
                <a16:creationId xmlns="" xmlns:a16="http://schemas.microsoft.com/office/drawing/2014/main" id="{FE333DFE-4620-40AA-9099-8969CF3283F3}"/>
              </a:ext>
            </a:extLst>
          </p:cNvPr>
          <p:cNvSpPr/>
          <p:nvPr/>
        </p:nvSpPr>
        <p:spPr>
          <a:xfrm>
            <a:off x="9047164" y="1689100"/>
            <a:ext cx="1048685" cy="400110"/>
          </a:xfrm>
          <a:prstGeom prst="rect">
            <a:avLst/>
          </a:prstGeom>
          <a:noFill/>
          <a:ln w="9525">
            <a:noFill/>
          </a:ln>
        </p:spPr>
        <p:txBody>
          <a:bodyPr wrap="none">
            <a:spAutoFit/>
          </a:bodyPr>
          <a:lstStyle/>
          <a:p>
            <a:pPr>
              <a:defRPr/>
            </a:pPr>
            <a:r>
              <a:rPr lang="en-US" altLang="zh-CN" sz="2000" b="1" noProof="1">
                <a:solidFill>
                  <a:srgbClr val="993300"/>
                </a:solidFill>
                <a:effectLst>
                  <a:outerShdw blurRad="38100" dist="38100" dir="2700000">
                    <a:srgbClr val="C0C0C0"/>
                  </a:outerShdw>
                </a:effectLst>
                <a:sym typeface="+mn-ea"/>
              </a:rPr>
              <a:t>P94-114</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文本框 337921"/>
          <p:cNvSpPr txBox="1">
            <a:spLocks noChangeArrowheads="1"/>
          </p:cNvSpPr>
          <p:nvPr/>
        </p:nvSpPr>
        <p:spPr bwMode="auto">
          <a:xfrm>
            <a:off x="2135188" y="1484313"/>
            <a:ext cx="48244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endParaRPr lang="zh-CN" altLang="zh-CN" sz="2400" u="sng">
              <a:latin typeface="Times New Roman" panose="02020603050405020304" pitchFamily="18" charset="0"/>
              <a:ea typeface="宋体" panose="02010600030101010101" pitchFamily="2" charset="-122"/>
            </a:endParaRPr>
          </a:p>
        </p:txBody>
      </p:sp>
      <p:sp>
        <p:nvSpPr>
          <p:cNvPr id="73730" name="文本框 337922"/>
          <p:cNvSpPr txBox="1">
            <a:spLocks noChangeArrowheads="1"/>
          </p:cNvSpPr>
          <p:nvPr/>
        </p:nvSpPr>
        <p:spPr bwMode="auto">
          <a:xfrm>
            <a:off x="3071813" y="1557338"/>
            <a:ext cx="3313112" cy="1630362"/>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spcBef>
                <a:spcPct val="50000"/>
              </a:spcBef>
            </a:pPr>
            <a:r>
              <a:rPr lang="en-US" altLang="zh-CN" sz="2000" b="1">
                <a:solidFill>
                  <a:schemeClr val="tx2"/>
                </a:solidFill>
                <a:latin typeface="Times New Roman" panose="02020603050405020304" pitchFamily="18" charset="0"/>
                <a:ea typeface="宋体" panose="02010600030101010101" pitchFamily="2" charset="-122"/>
              </a:rPr>
              <a:t>    </a:t>
            </a:r>
            <a:r>
              <a:rPr lang="zh-CN" altLang="en-US" sz="2000" b="1">
                <a:solidFill>
                  <a:srgbClr val="000099"/>
                </a:solidFill>
                <a:latin typeface="楷体" panose="02010609060101010101" pitchFamily="49" charset="-122"/>
                <a:ea typeface="楷体" panose="02010609060101010101" pitchFamily="49" charset="-122"/>
              </a:rPr>
              <a:t>工业化仍然是我国现代化进程中需要继续完成的历史性任务，我们还要为此付出很大的努力。</a:t>
            </a:r>
          </a:p>
        </p:txBody>
      </p:sp>
      <p:sp>
        <p:nvSpPr>
          <p:cNvPr id="73731" name="矩形 337923"/>
          <p:cNvSpPr>
            <a:spLocks noChangeArrowheads="1"/>
          </p:cNvSpPr>
          <p:nvPr/>
        </p:nvSpPr>
        <p:spPr bwMode="auto">
          <a:xfrm>
            <a:off x="3001963" y="512764"/>
            <a:ext cx="3670300" cy="649287"/>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nSpc>
                <a:spcPct val="125000"/>
              </a:lnSpc>
            </a:pPr>
            <a:r>
              <a:rPr lang="zh-CN" altLang="en-US" sz="2400" b="1">
                <a:solidFill>
                  <a:srgbClr val="0000FF"/>
                </a:solidFill>
                <a:ea typeface="黑体" panose="02010609060101010101" pitchFamily="49" charset="-122"/>
              </a:rPr>
              <a:t>现代化是一个动态的过程</a:t>
            </a:r>
          </a:p>
        </p:txBody>
      </p:sp>
      <p:pic>
        <p:nvPicPr>
          <p:cNvPr id="73732" name="图片 337927" descr="20090218170639234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72263" y="1557339"/>
            <a:ext cx="3378200" cy="2459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3" name="图片 337929" descr="201051165954tupianzhonggu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47851" y="3789363"/>
            <a:ext cx="3471863" cy="2233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34" name="文本框 337930" descr="花束"/>
          <p:cNvSpPr txBox="1">
            <a:spLocks noChangeArrowheads="1"/>
          </p:cNvSpPr>
          <p:nvPr/>
        </p:nvSpPr>
        <p:spPr bwMode="auto">
          <a:xfrm>
            <a:off x="1877020" y="1454151"/>
            <a:ext cx="923330" cy="2665413"/>
          </a:xfrm>
          <a:prstGeom prst="rect">
            <a:avLst/>
          </a:prstGeom>
          <a:blipFill dpi="0" rotWithShape="1">
            <a:blip r:embed="rId4"/>
            <a:srcRect/>
            <a:tile tx="0" ty="0" sx="100000" sy="100000" flip="none" algn="tl"/>
          </a:blipFill>
          <a:ln w="38100">
            <a:solidFill>
              <a:srgbClr val="FFCCFF"/>
            </a:solidFill>
            <a:miter lim="800000"/>
            <a:headEnd/>
            <a:tailEnd/>
          </a:ln>
        </p:spPr>
        <p:txBody>
          <a:bodyPr vert="eaVert">
            <a:spAutoFit/>
          </a:bodyPr>
          <a:lstStyle/>
          <a:p>
            <a:pPr>
              <a:spcBef>
                <a:spcPct val="50000"/>
              </a:spcBef>
            </a:pPr>
            <a:r>
              <a:rPr lang="en-US" altLang="zh-CN" sz="2400" b="1">
                <a:solidFill>
                  <a:srgbClr val="FF0000"/>
                </a:solidFill>
                <a:latin typeface="黑体" panose="02010609060101010101" pitchFamily="49" charset="-122"/>
                <a:ea typeface="黑体" panose="02010609060101010101" pitchFamily="49" charset="-122"/>
              </a:rPr>
              <a:t>  </a:t>
            </a:r>
            <a:r>
              <a:rPr lang="zh-CN" altLang="en-US" sz="2400" b="1">
                <a:solidFill>
                  <a:srgbClr val="FF0000"/>
                </a:solidFill>
                <a:latin typeface="黑体" panose="02010609060101010101" pitchFamily="49" charset="-122"/>
                <a:ea typeface="黑体" panose="02010609060101010101" pitchFamily="49" charset="-122"/>
              </a:rPr>
              <a:t>现代化的水平和标准是不断提高的</a:t>
            </a:r>
            <a:endParaRPr lang="zh-CN" altLang="en-US" sz="2000" b="1">
              <a:solidFill>
                <a:srgbClr val="0000FF"/>
              </a:solidFill>
              <a:latin typeface="黑体" panose="02010609060101010101" pitchFamily="49" charset="-122"/>
              <a:ea typeface="黑体" panose="02010609060101010101" pitchFamily="49" charset="-122"/>
            </a:endParaRPr>
          </a:p>
        </p:txBody>
      </p:sp>
      <p:sp>
        <p:nvSpPr>
          <p:cNvPr id="73735" name="圆角矩形标注 6"/>
          <p:cNvSpPr>
            <a:spLocks noChangeArrowheads="1"/>
          </p:cNvSpPr>
          <p:nvPr/>
        </p:nvSpPr>
        <p:spPr bwMode="auto">
          <a:xfrm>
            <a:off x="7823730" y="273580"/>
            <a:ext cx="3671887" cy="1295400"/>
          </a:xfrm>
          <a:prstGeom prst="wedgeRoundRectCallout">
            <a:avLst>
              <a:gd name="adj1" fmla="val 1491"/>
              <a:gd name="adj2" fmla="val 59069"/>
              <a:gd name="adj3" fmla="val 16667"/>
            </a:avLst>
          </a:prstGeom>
          <a:blipFill dpi="0" rotWithShape="1">
            <a:blip r:embed="rId5"/>
            <a:srcRect/>
            <a:tile tx="0" ty="0" sx="100000" sy="100000" flip="none" algn="tl"/>
          </a:blipFill>
          <a:ln w="28575">
            <a:solidFill>
              <a:srgbClr val="8585E0"/>
            </a:solidFill>
            <a:round/>
            <a:headEnd/>
            <a:tailEnd/>
          </a:ln>
        </p:spPr>
        <p:txBody>
          <a:bodyPr anchor="ctr"/>
          <a:lstStyle/>
          <a:p>
            <a:pPr>
              <a:lnSpc>
                <a:spcPct val="125000"/>
              </a:lnSpc>
            </a:pPr>
            <a:r>
              <a:rPr lang="en-US" altLang="zh-CN" sz="2000" b="1">
                <a:solidFill>
                  <a:srgbClr val="FF0000"/>
                </a:solidFill>
                <a:ea typeface="楷体_GB2312" pitchFamily="49" charset="-122"/>
              </a:rPr>
              <a:t> </a:t>
            </a:r>
            <a:r>
              <a:rPr lang="zh-CN" altLang="en-US" b="1">
                <a:solidFill>
                  <a:srgbClr val="0000FF"/>
                </a:solidFill>
                <a:latin typeface="楷体" panose="02010609060101010101" pitchFamily="49" charset="-122"/>
                <a:ea typeface="楷体" panose="02010609060101010101" pitchFamily="49" charset="-122"/>
              </a:rPr>
              <a:t>什么叫现代化？五十年代一个样，六十年代不一样了，七十年代就更不一样了。</a:t>
            </a:r>
          </a:p>
        </p:txBody>
      </p:sp>
      <p:sp>
        <p:nvSpPr>
          <p:cNvPr id="73736" name="矩形 337933"/>
          <p:cNvSpPr>
            <a:spLocks noChangeArrowheads="1" noChangeShapeType="1" noTextEdit="1"/>
          </p:cNvSpPr>
          <p:nvPr/>
        </p:nvSpPr>
        <p:spPr bwMode="auto">
          <a:xfrm rot="5400000">
            <a:off x="9632422" y="4440238"/>
            <a:ext cx="2286000" cy="457200"/>
          </a:xfrm>
          <a:prstGeom prst="rect">
            <a:avLst/>
          </a:prstGeom>
        </p:spPr>
        <p:txBody>
          <a:bodyPr vert="eaVert" wrap="none" fromWordArt="1">
            <a:prstTxWarp prst="textPlain">
              <a:avLst>
                <a:gd name="adj" fmla="val 50000"/>
              </a:avLst>
            </a:prstTxWarp>
          </a:bodyPr>
          <a:lstStyle/>
          <a:p>
            <a:pPr algn="ctr" fontAlgn="auto"/>
            <a:r>
              <a:rPr lang="zh-CN" altLang="en-US" sz="3600" i="1" kern="10" dirty="0">
                <a:ln w="9525">
                  <a:solidFill>
                    <a:srgbClr val="800000"/>
                  </a:solidFill>
                  <a:round/>
                  <a:headEnd/>
                  <a:tailEnd/>
                </a:ln>
                <a:solidFill>
                  <a:srgbClr val="800000"/>
                </a:solidFill>
                <a:effectLst>
                  <a:outerShdw dist="35921" dir="2700000" algn="ctr" rotWithShape="0">
                    <a:srgbClr val="B2B2B2">
                      <a:alpha val="79999"/>
                    </a:srgbClr>
                  </a:outerShdw>
                </a:effectLst>
                <a:latin typeface="宋体" panose="02010600030101010101" pitchFamily="2" charset="-122"/>
                <a:ea typeface="宋体" panose="02010600030101010101" pitchFamily="2" charset="-122"/>
              </a:rPr>
              <a:t>任重而道远</a:t>
            </a:r>
          </a:p>
        </p:txBody>
      </p:sp>
      <p:sp>
        <p:nvSpPr>
          <p:cNvPr id="73741" name="文本框 337938"/>
          <p:cNvSpPr txBox="1">
            <a:spLocks noChangeArrowheads="1"/>
          </p:cNvSpPr>
          <p:nvPr/>
        </p:nvSpPr>
        <p:spPr bwMode="auto">
          <a:xfrm>
            <a:off x="6408738" y="4556654"/>
            <a:ext cx="3244850" cy="1630362"/>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spcBef>
                <a:spcPct val="50000"/>
              </a:spcBef>
            </a:pPr>
            <a:r>
              <a:rPr lang="en-US" altLang="zh-CN" sz="2000" b="1" dirty="0">
                <a:solidFill>
                  <a:schemeClr val="tx2"/>
                </a:solidFill>
                <a:latin typeface="华文行楷" panose="02010800040101010101" pitchFamily="2" charset="-122"/>
                <a:ea typeface="华文行楷" panose="02010800040101010101" pitchFamily="2" charset="-122"/>
              </a:rPr>
              <a:t>   </a:t>
            </a:r>
            <a:r>
              <a:rPr lang="en-US" altLang="zh-CN" sz="2000" b="1" dirty="0">
                <a:solidFill>
                  <a:schemeClr val="tx2"/>
                </a:solidFill>
                <a:latin typeface="楷体" panose="02010609060101010101" pitchFamily="49" charset="-122"/>
                <a:ea typeface="楷体" panose="02010609060101010101" pitchFamily="49" charset="-122"/>
              </a:rPr>
              <a:t> </a:t>
            </a:r>
            <a:r>
              <a:rPr lang="zh-CN" altLang="en-US" sz="2000" b="1" dirty="0">
                <a:solidFill>
                  <a:srgbClr val="000099"/>
                </a:solidFill>
                <a:latin typeface="楷体" panose="02010609060101010101" pitchFamily="49" charset="-122"/>
                <a:ea typeface="楷体" panose="02010609060101010101" pitchFamily="49" charset="-122"/>
              </a:rPr>
              <a:t>我们又面临着以信息化为标志的新的科技革命的挑战，面临着综合国力竞争中所处不利地位的压力。</a:t>
            </a:r>
          </a:p>
        </p:txBody>
      </p:sp>
      <p:grpSp>
        <p:nvGrpSpPr>
          <p:cNvPr id="73742" name="组合 2069"/>
          <p:cNvGrpSpPr>
            <a:grpSpLocks/>
          </p:cNvGrpSpPr>
          <p:nvPr/>
        </p:nvGrpSpPr>
        <p:grpSpPr bwMode="auto">
          <a:xfrm>
            <a:off x="1747839" y="512763"/>
            <a:ext cx="1660525" cy="647700"/>
            <a:chOff x="-186" y="-287"/>
            <a:chExt cx="1314" cy="500"/>
          </a:xfrm>
        </p:grpSpPr>
        <p:pic>
          <p:nvPicPr>
            <p:cNvPr id="73743" name="图片 2070" descr="d0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86" y="-287"/>
              <a:ext cx="1048" cy="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44" name="矩形 2071"/>
            <p:cNvSpPr>
              <a:spLocks noChangeArrowheads="1"/>
            </p:cNvSpPr>
            <p:nvPr/>
          </p:nvSpPr>
          <p:spPr bwMode="auto">
            <a:xfrm>
              <a:off x="-12" y="-215"/>
              <a:ext cx="1140" cy="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400" b="1">
                  <a:solidFill>
                    <a:srgbClr val="FF3300"/>
                  </a:solidFill>
                  <a:ea typeface="华文行楷" panose="02010800040101010101" pitchFamily="2" charset="-122"/>
                </a:rPr>
                <a:t>补 充</a:t>
              </a:r>
            </a:p>
          </p:txBody>
        </p:sp>
      </p:grpSp>
      <p:grpSp>
        <p:nvGrpSpPr>
          <p:cNvPr id="73745" name="组合 2053"/>
          <p:cNvGrpSpPr>
            <a:grpSpLocks/>
          </p:cNvGrpSpPr>
          <p:nvPr/>
        </p:nvGrpSpPr>
        <p:grpSpPr bwMode="auto">
          <a:xfrm>
            <a:off x="1524000" y="11114"/>
            <a:ext cx="2444750" cy="415925"/>
            <a:chOff x="1338" y="1109"/>
            <a:chExt cx="3696" cy="384"/>
          </a:xfrm>
        </p:grpSpPr>
        <p:sp>
          <p:nvSpPr>
            <p:cNvPr id="73746"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73747"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spTree>
    <p:extLst>
      <p:ext uri="{BB962C8B-B14F-4D97-AF65-F5344CB8AC3E}">
        <p14:creationId xmlns:p14="http://schemas.microsoft.com/office/powerpoint/2010/main" xmlns="" val="2983977042"/>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横卷形 37889"/>
          <p:cNvSpPr/>
          <p:nvPr/>
        </p:nvSpPr>
        <p:spPr>
          <a:xfrm>
            <a:off x="2698751" y="611188"/>
            <a:ext cx="1120775" cy="590550"/>
          </a:xfrm>
          <a:prstGeom prst="horizontalScroll">
            <a:avLst>
              <a:gd name="adj" fmla="val 12500"/>
            </a:avLst>
          </a:prstGeom>
          <a:solidFill>
            <a:srgbClr val="0000FF"/>
          </a:solidFill>
          <a:ln w="9525" cap="flat" cmpd="sng">
            <a:solidFill>
              <a:srgbClr val="FF0000"/>
            </a:solidFill>
            <a:prstDash val="solid"/>
            <a:headEnd type="none" w="med" len="med"/>
            <a:tailEnd type="none" w="med" len="med"/>
          </a:ln>
        </p:spPr>
        <p:txBody>
          <a:bodyPr wrap="none" anchor="ctr"/>
          <a:lstStyle/>
          <a:p>
            <a:pPr algn="ctr">
              <a:buFont typeface="Arial" panose="020B0604020202020204" pitchFamily="34" charset="0"/>
              <a:buNone/>
              <a:defRPr/>
            </a:pPr>
            <a:r>
              <a:rPr lang="zh-CN" altLang="en-US" sz="2400" b="1" noProof="1">
                <a:solidFill>
                  <a:srgbClr val="FF0000"/>
                </a:solidFill>
                <a:effectLst>
                  <a:outerShdw blurRad="38100" dist="38100" dir="2700000">
                    <a:srgbClr val="000000"/>
                  </a:outerShdw>
                </a:effectLst>
                <a:latin typeface="楷体" panose="02010609060101010101" pitchFamily="49" charset="-122"/>
                <a:ea typeface="楷体" panose="02010609060101010101" pitchFamily="49" charset="-122"/>
                <a:cs typeface="楷体" panose="02010609060101010101" pitchFamily="49" charset="-122"/>
                <a:sym typeface="+mn-ea"/>
              </a:rPr>
              <a:t>练 习</a:t>
            </a:r>
          </a:p>
        </p:txBody>
      </p:sp>
      <p:pic>
        <p:nvPicPr>
          <p:cNvPr id="74754" name="图片 37890" descr="u=3901900897,3333299309&amp;fm=0&amp;gp=4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47851" y="549276"/>
            <a:ext cx="714375"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755" name="矩形 37891"/>
          <p:cNvSpPr>
            <a:spLocks noChangeArrowheads="1"/>
          </p:cNvSpPr>
          <p:nvPr/>
        </p:nvSpPr>
        <p:spPr bwMode="auto">
          <a:xfrm>
            <a:off x="2135188" y="1417639"/>
            <a:ext cx="8280400" cy="2014537"/>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_GB2312" pitchFamily="49" charset="-122"/>
                <a:ea typeface="楷体_GB2312" pitchFamily="49" charset="-122"/>
              </a:rPr>
              <a:t> </a:t>
            </a:r>
            <a:r>
              <a:rPr lang="zh-CN" altLang="en-US" sz="2000" b="1" dirty="0">
                <a:solidFill>
                  <a:srgbClr val="990000"/>
                </a:solidFill>
                <a:latin typeface="楷体" panose="02010609060101010101" pitchFamily="49" charset="-122"/>
                <a:ea typeface="楷体" panose="02010609060101010101" pitchFamily="49" charset="-122"/>
              </a:rPr>
              <a:t>第一次全面系统地论述社会主义初级阶段理论是党的（单）</a:t>
            </a:r>
            <a:r>
              <a:rPr lang="en-US" altLang="zh-CN" sz="2000" b="1" dirty="0">
                <a:solidFill>
                  <a:srgbClr val="990000"/>
                </a:solidFill>
                <a:latin typeface="楷体" panose="02010609060101010101" pitchFamily="49" charset="-122"/>
                <a:ea typeface="楷体" panose="02010609060101010101" pitchFamily="49" charset="-122"/>
              </a:rPr>
              <a:t>:</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十二大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十三大。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十四大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十五大</a:t>
            </a:r>
          </a:p>
        </p:txBody>
      </p:sp>
      <p:sp>
        <p:nvSpPr>
          <p:cNvPr id="74756" name="矩形 37892"/>
          <p:cNvSpPr>
            <a:spLocks noChangeArrowheads="1"/>
          </p:cNvSpPr>
          <p:nvPr/>
        </p:nvSpPr>
        <p:spPr bwMode="auto">
          <a:xfrm>
            <a:off x="2169055" y="4062414"/>
            <a:ext cx="8280400" cy="2014537"/>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zh-CN" altLang="en-US" sz="2000" b="1" dirty="0">
                <a:solidFill>
                  <a:srgbClr val="990000"/>
                </a:solidFill>
                <a:latin typeface="楷体" panose="02010609060101010101" pitchFamily="49" charset="-122"/>
                <a:ea typeface="楷体" panose="02010609060101010101" pitchFamily="49" charset="-122"/>
              </a:rPr>
              <a:t>我国社会主义初级阶段的时间跨度是指（单）</a:t>
            </a:r>
            <a:r>
              <a:rPr lang="en-US" altLang="zh-CN" sz="2000" b="1" dirty="0">
                <a:solidFill>
                  <a:srgbClr val="990000"/>
                </a:solidFill>
                <a:latin typeface="楷体" panose="02010609060101010101" pitchFamily="49" charset="-122"/>
                <a:ea typeface="楷体" panose="02010609060101010101" pitchFamily="49" charset="-122"/>
              </a:rPr>
              <a:t> : </a:t>
            </a:r>
            <a:br>
              <a:rPr lang="en-US" altLang="zh-CN" sz="2000" b="1" dirty="0">
                <a:solidFill>
                  <a:srgbClr val="990000"/>
                </a:solidFill>
                <a:latin typeface="楷体" panose="02010609060101010101" pitchFamily="49" charset="-122"/>
                <a:ea typeface="楷体" panose="02010609060101010101" pitchFamily="49" charset="-122"/>
              </a:rPr>
            </a:b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社会主义改造基本完成到基本实现社会主义</a:t>
            </a:r>
            <a:r>
              <a:rPr lang="zh-CN" altLang="en-US" sz="2000" b="1" dirty="0" smtClean="0">
                <a:solidFill>
                  <a:srgbClr val="990000"/>
                </a:solidFill>
                <a:latin typeface="楷体" panose="02010609060101010101" pitchFamily="49" charset="-122"/>
                <a:ea typeface="楷体" panose="02010609060101010101" pitchFamily="49" charset="-122"/>
              </a:rPr>
              <a:t>现代化</a:t>
            </a:r>
            <a:r>
              <a:rPr lang="en-US" altLang="zh-CN" sz="2000" b="1" dirty="0">
                <a:solidFill>
                  <a:srgbClr val="990000"/>
                </a:solidFill>
                <a:latin typeface="楷体" panose="02010609060101010101" pitchFamily="49" charset="-122"/>
                <a:ea typeface="楷体" panose="02010609060101010101" pitchFamily="49" charset="-122"/>
              </a:rPr>
              <a:t>  </a:t>
            </a:r>
            <a:br>
              <a:rPr lang="en-US" altLang="zh-CN" sz="2000" b="1" dirty="0">
                <a:solidFill>
                  <a:srgbClr val="990000"/>
                </a:solidFill>
                <a:latin typeface="楷体" panose="02010609060101010101" pitchFamily="49" charset="-122"/>
                <a:ea typeface="楷体" panose="02010609060101010101" pitchFamily="49" charset="-122"/>
              </a:rPr>
            </a:b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社会主义改造基本完成到我国达到发达国家水平</a:t>
            </a:r>
            <a:r>
              <a:rPr lang="en-US" altLang="zh-CN" sz="2000" b="1" dirty="0">
                <a:solidFill>
                  <a:srgbClr val="990000"/>
                </a:solidFill>
                <a:latin typeface="楷体" panose="02010609060101010101" pitchFamily="49" charset="-122"/>
                <a:ea typeface="楷体" panose="02010609060101010101" pitchFamily="49" charset="-122"/>
              </a:rPr>
              <a:t>  </a:t>
            </a:r>
            <a:br>
              <a:rPr lang="en-US" altLang="zh-CN" sz="2000" b="1" dirty="0">
                <a:solidFill>
                  <a:srgbClr val="990000"/>
                </a:solidFill>
                <a:latin typeface="楷体" panose="02010609060101010101" pitchFamily="49" charset="-122"/>
                <a:ea typeface="楷体" panose="02010609060101010101" pitchFamily="49" charset="-122"/>
              </a:rPr>
            </a:b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中华人民共和国成立到社会主义改造基本完成</a:t>
            </a:r>
            <a:r>
              <a:rPr lang="en-US" altLang="zh-CN" sz="2000" b="1" dirty="0">
                <a:solidFill>
                  <a:srgbClr val="990000"/>
                </a:solidFill>
                <a:latin typeface="楷体" panose="02010609060101010101" pitchFamily="49" charset="-122"/>
                <a:ea typeface="楷体" panose="02010609060101010101" pitchFamily="49" charset="-122"/>
              </a:rPr>
              <a:t>  </a:t>
            </a:r>
            <a:br>
              <a:rPr lang="en-US" altLang="zh-CN" sz="2000" b="1" dirty="0">
                <a:solidFill>
                  <a:srgbClr val="990000"/>
                </a:solidFill>
                <a:latin typeface="楷体" panose="02010609060101010101" pitchFamily="49" charset="-122"/>
                <a:ea typeface="楷体" panose="02010609060101010101" pitchFamily="49" charset="-122"/>
              </a:rPr>
            </a:b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中华人民共和国成立到基本实现社会主义现代化</a:t>
            </a:r>
            <a:r>
              <a:rPr lang="en-US" altLang="zh-CN" sz="2000" b="1" dirty="0">
                <a:solidFill>
                  <a:srgbClr val="990000"/>
                </a:solidFill>
                <a:latin typeface="楷体" panose="02010609060101010101" pitchFamily="49" charset="-122"/>
                <a:ea typeface="楷体" panose="02010609060101010101" pitchFamily="49" charset="-122"/>
              </a:rPr>
              <a:t>  </a:t>
            </a:r>
          </a:p>
        </p:txBody>
      </p:sp>
      <p:grpSp>
        <p:nvGrpSpPr>
          <p:cNvPr id="74758" name="组合 2053"/>
          <p:cNvGrpSpPr>
            <a:grpSpLocks/>
          </p:cNvGrpSpPr>
          <p:nvPr/>
        </p:nvGrpSpPr>
        <p:grpSpPr bwMode="auto">
          <a:xfrm>
            <a:off x="4360333" y="0"/>
            <a:ext cx="2444750" cy="415925"/>
            <a:chOff x="1338" y="1109"/>
            <a:chExt cx="3696" cy="384"/>
          </a:xfrm>
        </p:grpSpPr>
        <p:sp>
          <p:nvSpPr>
            <p:cNvPr id="74759"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74760"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spTree>
    <p:extLst>
      <p:ext uri="{BB962C8B-B14F-4D97-AF65-F5344CB8AC3E}">
        <p14:creationId xmlns:p14="http://schemas.microsoft.com/office/powerpoint/2010/main" xmlns="" val="36885856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9938" descr="u=3901900897,3333299309&amp;fm=0&amp;gp=4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47851" y="549276"/>
            <a:ext cx="714375"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8" name="矩形 39939"/>
          <p:cNvSpPr>
            <a:spLocks noChangeArrowheads="1"/>
          </p:cNvSpPr>
          <p:nvPr/>
        </p:nvSpPr>
        <p:spPr bwMode="auto">
          <a:xfrm>
            <a:off x="1955800" y="1263650"/>
            <a:ext cx="8280400" cy="2014538"/>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  </a:t>
            </a:r>
            <a:r>
              <a:rPr lang="zh-CN" altLang="en-US" sz="2000" b="1" dirty="0">
                <a:solidFill>
                  <a:srgbClr val="990000"/>
                </a:solidFill>
                <a:latin typeface="楷体" panose="02010609060101010101" pitchFamily="49" charset="-122"/>
                <a:ea typeface="楷体" panose="02010609060101010101" pitchFamily="49" charset="-122"/>
              </a:rPr>
              <a:t>建设中国特色社会主义的总依据是（单）</a:t>
            </a:r>
            <a:r>
              <a:rPr lang="en-US" altLang="zh-CN" sz="2000" b="1" dirty="0">
                <a:solidFill>
                  <a:srgbClr val="990000"/>
                </a:solidFill>
                <a:latin typeface="楷体" panose="02010609060101010101" pitchFamily="49" charset="-122"/>
                <a:ea typeface="楷体" panose="02010609060101010101" pitchFamily="49" charset="-122"/>
              </a:rPr>
              <a:t>:</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社会主义初级阶段的主要矛盾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实现中华民族伟大复兴</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smtClean="0">
                <a:solidFill>
                  <a:srgbClr val="990000"/>
                </a:solidFill>
                <a:latin typeface="楷体" panose="02010609060101010101" pitchFamily="49" charset="-122"/>
                <a:ea typeface="楷体" panose="02010609060101010101" pitchFamily="49" charset="-122"/>
              </a:rPr>
              <a:t>社会主义初级阶段  </a:t>
            </a:r>
            <a:endParaRPr lang="zh-CN" altLang="en-US" sz="2000" b="1" dirty="0">
              <a:solidFill>
                <a:srgbClr val="990000"/>
              </a:solidFill>
              <a:latin typeface="楷体" panose="02010609060101010101" pitchFamily="49" charset="-122"/>
              <a:ea typeface="楷体" panose="02010609060101010101" pitchFamily="49" charset="-122"/>
            </a:endParaRP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中国特色社会主义进入新时代</a:t>
            </a:r>
            <a:endParaRPr lang="en-US" altLang="zh-CN" sz="2000" b="1" dirty="0">
              <a:solidFill>
                <a:srgbClr val="990000"/>
              </a:solidFill>
              <a:latin typeface="楷体" panose="02010609060101010101" pitchFamily="49" charset="-122"/>
              <a:ea typeface="楷体" panose="02010609060101010101" pitchFamily="49" charset="-122"/>
            </a:endParaRPr>
          </a:p>
        </p:txBody>
      </p:sp>
      <p:sp>
        <p:nvSpPr>
          <p:cNvPr id="37890" name="横卷形 37889"/>
          <p:cNvSpPr/>
          <p:nvPr/>
        </p:nvSpPr>
        <p:spPr>
          <a:xfrm>
            <a:off x="2698751" y="611188"/>
            <a:ext cx="1108075" cy="590550"/>
          </a:xfrm>
          <a:prstGeom prst="horizontalScroll">
            <a:avLst>
              <a:gd name="adj" fmla="val 12500"/>
            </a:avLst>
          </a:prstGeom>
          <a:solidFill>
            <a:srgbClr val="0000FF"/>
          </a:solidFill>
          <a:ln w="9525" cap="flat" cmpd="sng">
            <a:solidFill>
              <a:srgbClr val="FF0000"/>
            </a:solidFill>
            <a:prstDash val="solid"/>
            <a:headEnd type="none" w="med" len="med"/>
            <a:tailEnd type="none" w="med" len="med"/>
          </a:ln>
        </p:spPr>
        <p:txBody>
          <a:bodyPr wrap="none" anchor="ctr"/>
          <a:lstStyle/>
          <a:p>
            <a:pPr algn="ctr">
              <a:buFont typeface="Arial" panose="020B0604020202020204" pitchFamily="34" charset="0"/>
              <a:buNone/>
              <a:defRPr/>
            </a:pPr>
            <a:r>
              <a:rPr lang="zh-CN" altLang="en-US" sz="2400" b="1" noProof="1">
                <a:solidFill>
                  <a:srgbClr val="FF0000"/>
                </a:solidFill>
                <a:effectLst>
                  <a:outerShdw blurRad="38100" dist="38100" dir="2700000">
                    <a:srgbClr val="000000"/>
                  </a:outerShdw>
                </a:effectLst>
                <a:latin typeface="楷体" panose="02010609060101010101" pitchFamily="49" charset="-122"/>
                <a:ea typeface="楷体" panose="02010609060101010101" pitchFamily="49" charset="-122"/>
                <a:sym typeface="+mn-ea"/>
              </a:rPr>
              <a:t>练习</a:t>
            </a:r>
          </a:p>
        </p:txBody>
      </p:sp>
      <p:grpSp>
        <p:nvGrpSpPr>
          <p:cNvPr id="75781" name="组合 2053"/>
          <p:cNvGrpSpPr>
            <a:grpSpLocks/>
          </p:cNvGrpSpPr>
          <p:nvPr/>
        </p:nvGrpSpPr>
        <p:grpSpPr bwMode="auto">
          <a:xfrm>
            <a:off x="1524000" y="11114"/>
            <a:ext cx="2444750" cy="415925"/>
            <a:chOff x="1338" y="1109"/>
            <a:chExt cx="3696" cy="384"/>
          </a:xfrm>
        </p:grpSpPr>
        <p:sp>
          <p:nvSpPr>
            <p:cNvPr id="75782" name="圆角矩形 2054"/>
            <p:cNvSpPr>
              <a:spLocks noChangeArrowheads="1"/>
            </p:cNvSpPr>
            <p:nvPr/>
          </p:nvSpPr>
          <p:spPr bwMode="auto">
            <a:xfrm>
              <a:off x="1338" y="1109"/>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75783" name="文本框 2055"/>
            <p:cNvSpPr txBox="1">
              <a:spLocks noChangeArrowheads="1"/>
            </p:cNvSpPr>
            <p:nvPr/>
          </p:nvSpPr>
          <p:spPr bwMode="auto">
            <a:xfrm>
              <a:off x="1485" y="1167"/>
              <a:ext cx="3549" cy="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b="1">
                  <a:solidFill>
                    <a:schemeClr val="bg1"/>
                  </a:solidFill>
                  <a:latin typeface="幼圆" panose="02010509060101010101" pitchFamily="49" charset="-122"/>
                </a:rPr>
                <a:t>2 </a:t>
              </a:r>
              <a:r>
                <a:rPr lang="zh-CN" altLang="en-US" sz="1400" b="1">
                  <a:solidFill>
                    <a:schemeClr val="bg1"/>
                  </a:solidFill>
                  <a:latin typeface="幼圆" panose="02010509060101010101" pitchFamily="49" charset="-122"/>
                </a:rPr>
                <a:t>社会主义初级阶段理论</a:t>
              </a:r>
            </a:p>
          </p:txBody>
        </p:sp>
      </p:grpSp>
      <p:sp>
        <p:nvSpPr>
          <p:cNvPr id="75784" name="矩形 38915"/>
          <p:cNvSpPr>
            <a:spLocks noChangeArrowheads="1"/>
          </p:cNvSpPr>
          <p:nvPr/>
        </p:nvSpPr>
        <p:spPr bwMode="auto">
          <a:xfrm>
            <a:off x="2023534" y="4046009"/>
            <a:ext cx="8280400" cy="2014538"/>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_GB2312" pitchFamily="49" charset="-122"/>
                <a:ea typeface="楷体_GB2312" pitchFamily="49" charset="-122"/>
              </a:rPr>
              <a:t> </a:t>
            </a:r>
            <a:r>
              <a:rPr lang="zh-CN" altLang="en-US" sz="2000" b="1" dirty="0">
                <a:solidFill>
                  <a:srgbClr val="990000"/>
                </a:solidFill>
                <a:latin typeface="楷体" panose="02010609060101010101" pitchFamily="49" charset="-122"/>
                <a:ea typeface="楷体" panose="02010609060101010101" pitchFamily="49" charset="-122"/>
              </a:rPr>
              <a:t>现阶段中国最大的国情实际是（单）</a:t>
            </a:r>
            <a:r>
              <a:rPr lang="en-US" altLang="zh-CN" sz="2000" b="1" dirty="0">
                <a:solidFill>
                  <a:srgbClr val="990000"/>
                </a:solidFill>
                <a:latin typeface="楷体" panose="02010609060101010101" pitchFamily="49" charset="-122"/>
                <a:ea typeface="楷体" panose="02010609060101010101" pitchFamily="49" charset="-122"/>
              </a:rPr>
              <a:t>;</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a:t>
            </a:r>
            <a:r>
              <a:rPr lang="zh-CN" altLang="en-US" sz="2000" b="1" dirty="0">
                <a:solidFill>
                  <a:srgbClr val="990000"/>
                </a:solidFill>
                <a:latin typeface="楷体" panose="02010609060101010101" pitchFamily="49" charset="-122"/>
                <a:ea typeface="楷体" panose="02010609060101010101" pitchFamily="49" charset="-122"/>
              </a:rPr>
              <a:t>　生产力水平低，经济发展落后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a:t>
            </a:r>
            <a:r>
              <a:rPr lang="zh-CN" altLang="en-US" sz="2000" b="1" dirty="0">
                <a:solidFill>
                  <a:srgbClr val="990000"/>
                </a:solidFill>
                <a:latin typeface="楷体" panose="02010609060101010101" pitchFamily="49" charset="-122"/>
                <a:ea typeface="楷体" panose="02010609060101010101" pitchFamily="49" charset="-122"/>
              </a:rPr>
              <a:t>　人口数量多，素质不高</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a:t>
            </a:r>
            <a:r>
              <a:rPr lang="zh-CN" altLang="en-US" sz="2000" b="1" dirty="0">
                <a:solidFill>
                  <a:srgbClr val="990000"/>
                </a:solidFill>
                <a:latin typeface="楷体" panose="02010609060101010101" pitchFamily="49" charset="-122"/>
                <a:ea typeface="楷体" panose="02010609060101010101" pitchFamily="49" charset="-122"/>
              </a:rPr>
              <a:t>　社会主义市场经济体制还不完善</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a:t>
            </a:r>
            <a:r>
              <a:rPr lang="zh-CN" altLang="en-US" sz="2000" b="1" dirty="0">
                <a:solidFill>
                  <a:srgbClr val="990000"/>
                </a:solidFill>
                <a:latin typeface="楷体" panose="02010609060101010101" pitchFamily="49" charset="-122"/>
                <a:ea typeface="楷体" panose="02010609060101010101" pitchFamily="49" charset="-122"/>
              </a:rPr>
              <a:t>　现在处于并将长期处于</a:t>
            </a:r>
            <a:r>
              <a:rPr lang="zh-CN" altLang="en-US" sz="2000" b="1" dirty="0" smtClean="0">
                <a:solidFill>
                  <a:srgbClr val="990000"/>
                </a:solidFill>
                <a:latin typeface="楷体" panose="02010609060101010101" pitchFamily="49" charset="-122"/>
                <a:ea typeface="楷体" panose="02010609060101010101" pitchFamily="49" charset="-122"/>
              </a:rPr>
              <a:t>社会主义初级阶段</a:t>
            </a:r>
            <a:endParaRPr lang="zh-CN" altLang="en-US" sz="2000" b="1" dirty="0">
              <a:solidFill>
                <a:srgbClr val="99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xmlns="" val="3180644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6" name="矩形 363525"/>
          <p:cNvSpPr/>
          <p:nvPr/>
        </p:nvSpPr>
        <p:spPr>
          <a:xfrm>
            <a:off x="4886325" y="677863"/>
            <a:ext cx="1178528" cy="400110"/>
          </a:xfrm>
          <a:prstGeom prst="rect">
            <a:avLst/>
          </a:prstGeom>
          <a:noFill/>
          <a:ln w="9525">
            <a:noFill/>
          </a:ln>
        </p:spPr>
        <p:txBody>
          <a:bodyPr wrap="none">
            <a:spAutoFit/>
          </a:bodyPr>
          <a:lstStyle/>
          <a:p>
            <a:pPr>
              <a:defRPr/>
            </a:pPr>
            <a:r>
              <a:rPr lang="en-US" altLang="zh-CN" sz="2000" b="1" noProof="1">
                <a:solidFill>
                  <a:srgbClr val="993300"/>
                </a:solidFill>
                <a:effectLst>
                  <a:outerShdw blurRad="38100" dist="38100" dir="2700000">
                    <a:srgbClr val="C0C0C0"/>
                  </a:outerShdw>
                </a:effectLst>
              </a:rPr>
              <a:t>P100-102</a:t>
            </a:r>
          </a:p>
        </p:txBody>
      </p:sp>
      <p:grpSp>
        <p:nvGrpSpPr>
          <p:cNvPr id="76806" name="组合 913413"/>
          <p:cNvGrpSpPr>
            <a:grpSpLocks/>
          </p:cNvGrpSpPr>
          <p:nvPr/>
        </p:nvGrpSpPr>
        <p:grpSpPr bwMode="auto">
          <a:xfrm>
            <a:off x="2100263" y="539751"/>
            <a:ext cx="2633662" cy="644525"/>
            <a:chOff x="1338" y="1069"/>
            <a:chExt cx="2919" cy="423"/>
          </a:xfrm>
        </p:grpSpPr>
        <p:sp>
          <p:nvSpPr>
            <p:cNvPr id="76807" name="圆角矩形 913414"/>
            <p:cNvSpPr>
              <a:spLocks noChangeArrowheads="1"/>
            </p:cNvSpPr>
            <p:nvPr/>
          </p:nvSpPr>
          <p:spPr bwMode="auto">
            <a:xfrm>
              <a:off x="1338" y="1089"/>
              <a:ext cx="2919" cy="40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76808" name="文本框 913415"/>
            <p:cNvSpPr txBox="1">
              <a:spLocks noChangeArrowheads="1"/>
            </p:cNvSpPr>
            <p:nvPr/>
          </p:nvSpPr>
          <p:spPr bwMode="auto">
            <a:xfrm>
              <a:off x="1368" y="1069"/>
              <a:ext cx="2859" cy="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en-US" altLang="zh-CN" sz="2400" b="1">
                  <a:solidFill>
                    <a:schemeClr val="bg1"/>
                  </a:solidFill>
                  <a:latin typeface="楷体" panose="02010609060101010101" pitchFamily="49" charset="-122"/>
                  <a:ea typeface="楷体" panose="02010609060101010101" pitchFamily="49" charset="-122"/>
                </a:rPr>
                <a:t>3 </a:t>
              </a:r>
              <a:r>
                <a:rPr lang="zh-CN" altLang="en-US" sz="2400" b="1">
                  <a:solidFill>
                    <a:schemeClr val="bg1"/>
                  </a:solidFill>
                  <a:latin typeface="楷体" panose="02010609060101010101" pitchFamily="49" charset="-122"/>
                  <a:ea typeface="楷体" panose="02010609060101010101" pitchFamily="49" charset="-122"/>
                </a:rPr>
                <a:t>党的基本路线</a:t>
              </a:r>
              <a:endParaRPr lang="zh-CN" altLang="en-US" sz="2400" b="1">
                <a:solidFill>
                  <a:schemeClr val="bg1"/>
                </a:solidFill>
                <a:latin typeface="楷体" panose="02010609060101010101" pitchFamily="49" charset="-122"/>
                <a:ea typeface="楷体" panose="02010609060101010101" pitchFamily="49" charset="-122"/>
                <a:sym typeface="宋体" panose="02010600030101010101" pitchFamily="2" charset="-122"/>
              </a:endParaRPr>
            </a:p>
          </p:txBody>
        </p:sp>
      </p:grpSp>
      <p:sp>
        <p:nvSpPr>
          <p:cNvPr id="115730" name="矩形 2051"/>
          <p:cNvSpPr/>
          <p:nvPr/>
        </p:nvSpPr>
        <p:spPr>
          <a:xfrm>
            <a:off x="4258734" y="0"/>
            <a:ext cx="2486025" cy="361950"/>
          </a:xfrm>
          <a:prstGeom prst="rect">
            <a:avLst/>
          </a:prstGeom>
          <a:solidFill>
            <a:srgbClr val="CCECFF"/>
          </a:solidFill>
          <a:ln w="38100">
            <a:noFill/>
          </a:ln>
        </p:spPr>
        <p:txBody>
          <a:bodyPr>
            <a:spAutoFit/>
          </a:bodyPr>
          <a:lstStyle/>
          <a:p>
            <a:pPr>
              <a:lnSpc>
                <a:spcPct val="125000"/>
              </a:lnSpc>
              <a:buFont typeface="Arial" panose="020B0604020202020204" pitchFamily="34" charset="0"/>
              <a:buNone/>
              <a:defRPr/>
            </a:pPr>
            <a:r>
              <a:rPr lang="zh-CN" altLang="en-US" sz="1400" b="1" noProof="1">
                <a:solidFill>
                  <a:srgbClr val="FF0066"/>
                </a:solidFill>
                <a:effectLst>
                  <a:outerShdw blurRad="38100" dist="38100" dir="2700000">
                    <a:srgbClr val="000000"/>
                  </a:outerShdw>
                </a:effectLst>
                <a:latin typeface="幼圆" panose="02010509060101010101" pitchFamily="49" charset="-122"/>
                <a:sym typeface="+mn-ea"/>
              </a:rPr>
              <a:t>二 邓小平理论的主要内容</a:t>
            </a:r>
          </a:p>
        </p:txBody>
      </p:sp>
      <p:grpSp>
        <p:nvGrpSpPr>
          <p:cNvPr id="76810" name="组合 2079"/>
          <p:cNvGrpSpPr>
            <a:grpSpLocks/>
          </p:cNvGrpSpPr>
          <p:nvPr/>
        </p:nvGrpSpPr>
        <p:grpSpPr bwMode="auto">
          <a:xfrm>
            <a:off x="5989638" y="5106988"/>
            <a:ext cx="4062412" cy="495300"/>
            <a:chOff x="0" y="0"/>
            <a:chExt cx="2085" cy="384"/>
          </a:xfrm>
        </p:grpSpPr>
        <p:sp>
          <p:nvSpPr>
            <p:cNvPr id="76811"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76812"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3</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）党的基本路线的充实和完善</a:t>
              </a:r>
            </a:p>
          </p:txBody>
        </p:sp>
      </p:grpSp>
      <p:pic>
        <p:nvPicPr>
          <p:cNvPr id="76813" name="图片 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86475" y="677864"/>
            <a:ext cx="4262438" cy="253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6814" name="组合 2079"/>
          <p:cNvGrpSpPr>
            <a:grpSpLocks/>
          </p:cNvGrpSpPr>
          <p:nvPr/>
        </p:nvGrpSpPr>
        <p:grpSpPr bwMode="auto">
          <a:xfrm>
            <a:off x="5919789" y="3476625"/>
            <a:ext cx="3800475" cy="495300"/>
            <a:chOff x="0" y="0"/>
            <a:chExt cx="2085" cy="384"/>
          </a:xfrm>
        </p:grpSpPr>
        <p:sp>
          <p:nvSpPr>
            <p:cNvPr id="76815"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76816"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）党的基本路线的基本内容</a:t>
              </a:r>
            </a:p>
          </p:txBody>
        </p:sp>
      </p:grpSp>
      <p:grpSp>
        <p:nvGrpSpPr>
          <p:cNvPr id="76817" name="组合 2079"/>
          <p:cNvGrpSpPr>
            <a:grpSpLocks/>
          </p:cNvGrpSpPr>
          <p:nvPr/>
        </p:nvGrpSpPr>
        <p:grpSpPr bwMode="auto">
          <a:xfrm>
            <a:off x="5956300" y="4284663"/>
            <a:ext cx="3621088" cy="495300"/>
            <a:chOff x="0" y="0"/>
            <a:chExt cx="2085" cy="384"/>
          </a:xfrm>
        </p:grpSpPr>
        <p:sp>
          <p:nvSpPr>
            <p:cNvPr id="76818"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76819"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2</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）坚持党的基本路线的要求</a:t>
              </a:r>
            </a:p>
          </p:txBody>
        </p:sp>
      </p:grpSp>
      <p:sp>
        <p:nvSpPr>
          <p:cNvPr id="5" name="文本框 1"/>
          <p:cNvSpPr txBox="1"/>
          <p:nvPr/>
        </p:nvSpPr>
        <p:spPr>
          <a:xfrm>
            <a:off x="1976439" y="1389064"/>
            <a:ext cx="3640137" cy="706437"/>
          </a:xfrm>
          <a:prstGeom prst="rect">
            <a:avLst/>
          </a:prstGeom>
          <a:solidFill>
            <a:schemeClr val="accent3">
              <a:lumMod val="95000"/>
            </a:schemeClr>
          </a:solidFill>
          <a:ln w="9525">
            <a:noFill/>
          </a:ln>
        </p:spPr>
        <p:txBody>
          <a:bodyPr>
            <a:spAutoFit/>
          </a:bodyPr>
          <a:lstStyle/>
          <a:p>
            <a:pPr>
              <a:defRPr/>
            </a:pPr>
            <a:r>
              <a:rPr lang="zh-CN" altLang="en-US" sz="2000" b="1" noProof="1">
                <a:solidFill>
                  <a:srgbClr val="FFFF00"/>
                </a:solidFill>
                <a:latin typeface="楷体" panose="02010609060101010101" pitchFamily="49" charset="-122"/>
                <a:ea typeface="楷体" panose="02010609060101010101" pitchFamily="49" charset="-122"/>
              </a:rPr>
              <a:t>党的十三大报告提出了党在社会主义初级阶段的基本路线：</a:t>
            </a:r>
          </a:p>
        </p:txBody>
      </p:sp>
      <p:grpSp>
        <p:nvGrpSpPr>
          <p:cNvPr id="76821" name="组合 5"/>
          <p:cNvGrpSpPr>
            <a:grpSpLocks/>
          </p:cNvGrpSpPr>
          <p:nvPr/>
        </p:nvGrpSpPr>
        <p:grpSpPr bwMode="auto">
          <a:xfrm>
            <a:off x="1839914" y="2265364"/>
            <a:ext cx="3622675" cy="4098925"/>
            <a:chOff x="358" y="2368"/>
            <a:chExt cx="5706" cy="6456"/>
          </a:xfrm>
        </p:grpSpPr>
        <p:pic>
          <p:nvPicPr>
            <p:cNvPr id="76822" name="图片 400387" descr="2732495_092527099_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8" y="2368"/>
              <a:ext cx="5707" cy="6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823" name="文本框 7"/>
            <p:cNvSpPr txBox="1">
              <a:spLocks noChangeArrowheads="1"/>
            </p:cNvSpPr>
            <p:nvPr/>
          </p:nvSpPr>
          <p:spPr bwMode="auto">
            <a:xfrm>
              <a:off x="2418" y="6564"/>
              <a:ext cx="765" cy="337"/>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800" b="1">
                  <a:solidFill>
                    <a:srgbClr val="FFFF00"/>
                  </a:solidFill>
                  <a:latin typeface="楷体_GB2312" pitchFamily="49" charset="-122"/>
                  <a:ea typeface="楷体_GB2312" pitchFamily="49" charset="-122"/>
                  <a:sym typeface="宋体" panose="02010600030101010101" pitchFamily="2" charset="-122"/>
                </a:rPr>
                <a:t>富</a:t>
              </a:r>
            </a:p>
          </p:txBody>
        </p:sp>
      </p:grpSp>
    </p:spTree>
    <p:extLst>
      <p:ext uri="{BB962C8B-B14F-4D97-AF65-F5344CB8AC3E}">
        <p14:creationId xmlns:p14="http://schemas.microsoft.com/office/powerpoint/2010/main" xmlns="" val="2051133817"/>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9" name="组合 2079"/>
          <p:cNvGrpSpPr>
            <a:grpSpLocks/>
          </p:cNvGrpSpPr>
          <p:nvPr/>
        </p:nvGrpSpPr>
        <p:grpSpPr bwMode="auto">
          <a:xfrm>
            <a:off x="2016126" y="623888"/>
            <a:ext cx="3317875" cy="495300"/>
            <a:chOff x="0" y="0"/>
            <a:chExt cx="2085" cy="384"/>
          </a:xfrm>
        </p:grpSpPr>
        <p:sp>
          <p:nvSpPr>
            <p:cNvPr id="77830"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77831"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）党的基本路线的内容</a:t>
              </a:r>
            </a:p>
          </p:txBody>
        </p:sp>
      </p:grpSp>
      <p:grpSp>
        <p:nvGrpSpPr>
          <p:cNvPr id="77832" name="组合 913413"/>
          <p:cNvGrpSpPr>
            <a:grpSpLocks/>
          </p:cNvGrpSpPr>
          <p:nvPr/>
        </p:nvGrpSpPr>
        <p:grpSpPr bwMode="auto">
          <a:xfrm>
            <a:off x="1506537" y="-55563"/>
            <a:ext cx="1652588" cy="414338"/>
            <a:chOff x="1338" y="1069"/>
            <a:chExt cx="2919" cy="426"/>
          </a:xfrm>
        </p:grpSpPr>
        <p:sp>
          <p:nvSpPr>
            <p:cNvPr id="77833" name="圆角矩形 913414"/>
            <p:cNvSpPr>
              <a:spLocks noChangeArrowheads="1"/>
            </p:cNvSpPr>
            <p:nvPr/>
          </p:nvSpPr>
          <p:spPr bwMode="auto">
            <a:xfrm>
              <a:off x="1338" y="1089"/>
              <a:ext cx="2919" cy="40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77834" name="文本框 913415"/>
            <p:cNvSpPr txBox="1">
              <a:spLocks noChangeArrowheads="1"/>
            </p:cNvSpPr>
            <p:nvPr/>
          </p:nvSpPr>
          <p:spPr bwMode="auto">
            <a:xfrm>
              <a:off x="1368" y="1069"/>
              <a:ext cx="2859" cy="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en-US" altLang="zh-CN" sz="1400" b="1">
                  <a:solidFill>
                    <a:schemeClr val="bg1"/>
                  </a:solidFill>
                  <a:latin typeface="幼圆" panose="02010509060101010101" pitchFamily="49" charset="-122"/>
                </a:rPr>
                <a:t>3 </a:t>
              </a:r>
              <a:r>
                <a:rPr lang="zh-CN" altLang="en-US" sz="1400" b="1">
                  <a:solidFill>
                    <a:schemeClr val="bg1"/>
                  </a:solidFill>
                  <a:latin typeface="幼圆" panose="02010509060101010101" pitchFamily="49" charset="-122"/>
                </a:rPr>
                <a:t>党的基本路线</a:t>
              </a:r>
              <a:endParaRPr lang="zh-CN" altLang="en-US" sz="1400" b="1">
                <a:solidFill>
                  <a:schemeClr val="bg1"/>
                </a:solidFill>
                <a:latin typeface="幼圆" panose="02010509060101010101" pitchFamily="49" charset="-122"/>
                <a:sym typeface="宋体" panose="02010600030101010101" pitchFamily="2" charset="-122"/>
              </a:endParaRPr>
            </a:p>
          </p:txBody>
        </p:sp>
      </p:grpSp>
      <p:sp>
        <p:nvSpPr>
          <p:cNvPr id="77835" name="矩形 400386"/>
          <p:cNvSpPr>
            <a:spLocks noChangeArrowheads="1"/>
          </p:cNvSpPr>
          <p:nvPr/>
        </p:nvSpPr>
        <p:spPr bwMode="auto">
          <a:xfrm>
            <a:off x="1712913" y="1281114"/>
            <a:ext cx="4824412" cy="4872037"/>
          </a:xfrm>
          <a:prstGeom prst="rect">
            <a:avLst/>
          </a:prstGeom>
          <a:solidFill>
            <a:srgbClr val="FFFF99"/>
          </a:solidFill>
          <a:ln w="28575">
            <a:solidFill>
              <a:srgbClr val="C0C2CC"/>
            </a:solidFill>
            <a:round/>
            <a:headEnd/>
            <a:tailEnd/>
          </a:ln>
        </p:spPr>
        <p:txBody>
          <a:bodyPr/>
          <a:lstStyle>
            <a:lvl1pPr marL="182563" indent="-182563">
              <a:defRPr>
                <a:solidFill>
                  <a:schemeClr val="tx1"/>
                </a:solidFill>
                <a:latin typeface="Arial" panose="020B0604020202020204" pitchFamily="34" charset="0"/>
                <a:ea typeface="幼圆" panose="02010509060101010101" pitchFamily="49" charset="-122"/>
              </a:defRPr>
            </a:lvl1pPr>
            <a:lvl2pPr>
              <a:defRPr>
                <a:solidFill>
                  <a:schemeClr val="tx1"/>
                </a:solidFill>
                <a:latin typeface="Arial" panose="020B0604020202020204" pitchFamily="34" charset="0"/>
                <a:ea typeface="幼圆" panose="02010509060101010101" pitchFamily="49" charset="-122"/>
              </a:defRPr>
            </a:lvl2pPr>
            <a:lvl3pPr>
              <a:defRPr>
                <a:solidFill>
                  <a:schemeClr val="tx1"/>
                </a:solidFill>
                <a:latin typeface="Arial" panose="020B0604020202020204" pitchFamily="34" charset="0"/>
                <a:ea typeface="幼圆" panose="02010509060101010101" pitchFamily="49" charset="-122"/>
              </a:defRPr>
            </a:lvl3pPr>
            <a:lvl4pPr>
              <a:defRPr>
                <a:solidFill>
                  <a:schemeClr val="tx1"/>
                </a:solidFill>
                <a:latin typeface="Arial" panose="020B0604020202020204" pitchFamily="34" charset="0"/>
                <a:ea typeface="幼圆" panose="02010509060101010101" pitchFamily="49" charset="-122"/>
              </a:defRPr>
            </a:lvl4pPr>
            <a:lvl5pPr>
              <a:defRPr>
                <a:solidFill>
                  <a:schemeClr val="tx1"/>
                </a:solidFill>
                <a:latin typeface="Arial" panose="020B0604020202020204" pitchFamily="34" charset="0"/>
                <a:ea typeface="幼圆" panose="02010509060101010101" pitchFamily="49" charset="-122"/>
              </a:defRPr>
            </a:lvl5pPr>
            <a:lvl6pPr fontAlgn="base">
              <a:spcBef>
                <a:spcPct val="0"/>
              </a:spcBef>
              <a:spcAft>
                <a:spcPct val="0"/>
              </a:spcAft>
              <a:defRPr>
                <a:solidFill>
                  <a:schemeClr val="tx1"/>
                </a:solidFill>
                <a:latin typeface="Arial" panose="020B0604020202020204" pitchFamily="34" charset="0"/>
                <a:ea typeface="幼圆" panose="02010509060101010101" pitchFamily="49" charset="-122"/>
              </a:defRPr>
            </a:lvl6pPr>
            <a:lvl7pPr fontAlgn="base">
              <a:spcBef>
                <a:spcPct val="0"/>
              </a:spcBef>
              <a:spcAft>
                <a:spcPct val="0"/>
              </a:spcAft>
              <a:defRPr>
                <a:solidFill>
                  <a:schemeClr val="tx1"/>
                </a:solidFill>
                <a:latin typeface="Arial" panose="020B0604020202020204" pitchFamily="34" charset="0"/>
                <a:ea typeface="幼圆" panose="02010509060101010101" pitchFamily="49" charset="-122"/>
              </a:defRPr>
            </a:lvl7pPr>
            <a:lvl8pPr fontAlgn="base">
              <a:spcBef>
                <a:spcPct val="0"/>
              </a:spcBef>
              <a:spcAft>
                <a:spcPct val="0"/>
              </a:spcAft>
              <a:defRPr>
                <a:solidFill>
                  <a:schemeClr val="tx1"/>
                </a:solidFill>
                <a:latin typeface="Arial" panose="020B0604020202020204" pitchFamily="34" charset="0"/>
                <a:ea typeface="幼圆" panose="02010509060101010101" pitchFamily="49" charset="-122"/>
              </a:defRPr>
            </a:lvl8pPr>
            <a:lvl9pPr fontAlgn="base">
              <a:spcBef>
                <a:spcPct val="0"/>
              </a:spcBef>
              <a:spcAft>
                <a:spcPct val="0"/>
              </a:spcAft>
              <a:defRPr>
                <a:solidFill>
                  <a:schemeClr val="tx1"/>
                </a:solidFill>
                <a:latin typeface="Arial" panose="020B0604020202020204" pitchFamily="34" charset="0"/>
                <a:ea typeface="幼圆" panose="02010509060101010101" pitchFamily="49" charset="-122"/>
              </a:defRPr>
            </a:lvl9pPr>
          </a:lstStyle>
          <a:p>
            <a:pPr algn="just">
              <a:lnSpc>
                <a:spcPct val="125000"/>
              </a:lnSpc>
              <a:spcBef>
                <a:spcPct val="20000"/>
              </a:spcBef>
              <a:buFontTx/>
              <a:buChar char="•"/>
            </a:pPr>
            <a:r>
              <a:rPr lang="zh-CN" altLang="en-US" sz="2000" b="1">
                <a:solidFill>
                  <a:srgbClr val="FF0000"/>
                </a:solidFill>
                <a:latin typeface="幼圆" panose="02010509060101010101" pitchFamily="49" charset="-122"/>
              </a:rPr>
              <a:t>奋斗目标：</a:t>
            </a:r>
          </a:p>
          <a:p>
            <a:pPr algn="just">
              <a:lnSpc>
                <a:spcPct val="125000"/>
              </a:lnSpc>
              <a:spcBef>
                <a:spcPct val="20000"/>
              </a:spcBef>
              <a:buFontTx/>
              <a:buChar char="•"/>
            </a:pPr>
            <a:r>
              <a:rPr lang="zh-CN" altLang="en-US" sz="2000" b="1">
                <a:solidFill>
                  <a:srgbClr val="0000FF"/>
                </a:solidFill>
                <a:latin typeface="楷体" panose="02010609060101010101" pitchFamily="49" charset="-122"/>
                <a:ea typeface="楷体" panose="02010609060101010101" pitchFamily="49" charset="-122"/>
              </a:rPr>
              <a:t>富强民主文明的社会主义现代化国家</a:t>
            </a:r>
          </a:p>
          <a:p>
            <a:pPr algn="just">
              <a:lnSpc>
                <a:spcPct val="125000"/>
              </a:lnSpc>
              <a:spcBef>
                <a:spcPct val="20000"/>
              </a:spcBef>
              <a:buFontTx/>
              <a:buChar char="•"/>
            </a:pPr>
            <a:r>
              <a:rPr lang="zh-CN" altLang="en-US" sz="2000" b="1">
                <a:solidFill>
                  <a:srgbClr val="FF0000"/>
                </a:solidFill>
                <a:latin typeface="幼圆" panose="02010509060101010101" pitchFamily="49" charset="-122"/>
              </a:rPr>
              <a:t>基本途径：</a:t>
            </a:r>
            <a:r>
              <a:rPr lang="zh-CN" altLang="en-US" sz="2000" b="1">
                <a:solidFill>
                  <a:srgbClr val="0000FF"/>
                </a:solidFill>
                <a:latin typeface="楷体" panose="02010609060101010101" pitchFamily="49" charset="-122"/>
                <a:ea typeface="楷体" panose="02010609060101010101" pitchFamily="49" charset="-122"/>
              </a:rPr>
              <a:t>一个中心、两个基本点</a:t>
            </a:r>
          </a:p>
          <a:p>
            <a:pPr algn="just">
              <a:lnSpc>
                <a:spcPct val="125000"/>
              </a:lnSpc>
              <a:spcBef>
                <a:spcPct val="20000"/>
              </a:spcBef>
            </a:pPr>
            <a:r>
              <a:rPr lang="zh-CN" altLang="en-US" sz="2000" b="1">
                <a:solidFill>
                  <a:srgbClr val="0000FF"/>
                </a:solidFill>
                <a:latin typeface="楷体_GB2312" pitchFamily="49" charset="-122"/>
                <a:ea typeface="楷体_GB2312" pitchFamily="49" charset="-122"/>
              </a:rPr>
              <a:t>   </a:t>
            </a:r>
            <a:r>
              <a:rPr lang="en-US" altLang="zh-CN" sz="2000" b="1">
                <a:solidFill>
                  <a:srgbClr val="FF0000"/>
                </a:solidFill>
                <a:latin typeface="幼圆" panose="02010509060101010101" pitchFamily="49" charset="-122"/>
              </a:rPr>
              <a:t>-</a:t>
            </a:r>
            <a:r>
              <a:rPr lang="zh-CN" altLang="en-US" sz="2000" b="1">
                <a:solidFill>
                  <a:srgbClr val="FF0000"/>
                </a:solidFill>
                <a:latin typeface="幼圆" panose="02010509060101010101" pitchFamily="49" charset="-122"/>
              </a:rPr>
              <a:t>根本任务：</a:t>
            </a:r>
            <a:r>
              <a:rPr lang="zh-CN" altLang="en-US" sz="2000" b="1">
                <a:solidFill>
                  <a:srgbClr val="0000FF"/>
                </a:solidFill>
                <a:latin typeface="楷体" panose="02010609060101010101" pitchFamily="49" charset="-122"/>
                <a:ea typeface="楷体" panose="02010609060101010101" pitchFamily="49" charset="-122"/>
              </a:rPr>
              <a:t>以经济建设为中心</a:t>
            </a:r>
          </a:p>
          <a:p>
            <a:pPr>
              <a:lnSpc>
                <a:spcPct val="125000"/>
              </a:lnSpc>
              <a:spcBef>
                <a:spcPct val="20000"/>
              </a:spcBef>
            </a:pPr>
            <a:r>
              <a:rPr lang="zh-CN" altLang="en-US" sz="2000" b="1">
                <a:solidFill>
                  <a:srgbClr val="0000FF"/>
                </a:solidFill>
                <a:latin typeface="楷体_GB2312" pitchFamily="49" charset="-122"/>
                <a:ea typeface="楷体_GB2312" pitchFamily="49" charset="-122"/>
              </a:rPr>
              <a:t>   </a:t>
            </a:r>
            <a:r>
              <a:rPr lang="en-US" altLang="zh-CN" sz="2000" b="1">
                <a:solidFill>
                  <a:srgbClr val="FF0000"/>
                </a:solidFill>
                <a:latin typeface="幼圆" panose="02010509060101010101" pitchFamily="49" charset="-122"/>
              </a:rPr>
              <a:t>-</a:t>
            </a:r>
            <a:r>
              <a:rPr lang="zh-CN" altLang="en-US" sz="2000" b="1">
                <a:solidFill>
                  <a:srgbClr val="FF0000"/>
                </a:solidFill>
                <a:latin typeface="幼圆" panose="02010509060101010101" pitchFamily="49" charset="-122"/>
              </a:rPr>
              <a:t>政治保证：</a:t>
            </a:r>
            <a:r>
              <a:rPr lang="zh-CN" altLang="en-US" sz="2000" b="1">
                <a:solidFill>
                  <a:srgbClr val="0000FF"/>
                </a:solidFill>
                <a:latin typeface="楷体" panose="02010609060101010101" pitchFamily="49" charset="-122"/>
                <a:ea typeface="楷体" panose="02010609060101010101" pitchFamily="49" charset="-122"/>
              </a:rPr>
              <a:t>坚持四项基本原则</a:t>
            </a:r>
          </a:p>
          <a:p>
            <a:pPr>
              <a:lnSpc>
                <a:spcPct val="125000"/>
              </a:lnSpc>
              <a:spcBef>
                <a:spcPct val="20000"/>
              </a:spcBef>
            </a:pPr>
            <a:r>
              <a:rPr lang="zh-CN" altLang="en-US" sz="2000" b="1">
                <a:solidFill>
                  <a:srgbClr val="0000FF"/>
                </a:solidFill>
                <a:latin typeface="楷体_GB2312" pitchFamily="49" charset="-122"/>
                <a:ea typeface="楷体_GB2312" pitchFamily="49" charset="-122"/>
              </a:rPr>
              <a:t>   </a:t>
            </a:r>
            <a:r>
              <a:rPr lang="en-US" altLang="zh-CN" sz="2000" b="1">
                <a:solidFill>
                  <a:srgbClr val="FF0000"/>
                </a:solidFill>
                <a:latin typeface="幼圆" panose="02010509060101010101" pitchFamily="49" charset="-122"/>
              </a:rPr>
              <a:t>-</a:t>
            </a:r>
            <a:r>
              <a:rPr lang="zh-CN" altLang="en-US" sz="2000" b="1">
                <a:solidFill>
                  <a:srgbClr val="FF0000"/>
                </a:solidFill>
                <a:latin typeface="幼圆" panose="02010509060101010101" pitchFamily="49" charset="-122"/>
              </a:rPr>
              <a:t>发展动力和外部条件：</a:t>
            </a:r>
            <a:r>
              <a:rPr lang="zh-CN" altLang="en-US" sz="2000" b="1">
                <a:solidFill>
                  <a:srgbClr val="0000FF"/>
                </a:solidFill>
                <a:latin typeface="楷体" panose="02010609060101010101" pitchFamily="49" charset="-122"/>
                <a:ea typeface="楷体" panose="02010609060101010101" pitchFamily="49" charset="-122"/>
              </a:rPr>
              <a:t>坚持改革开放</a:t>
            </a:r>
            <a:r>
              <a:rPr lang="zh-CN" altLang="en-US" sz="2000" b="1">
                <a:solidFill>
                  <a:srgbClr val="0000FF"/>
                </a:solidFill>
                <a:latin typeface="楷体_GB2312" pitchFamily="49" charset="-122"/>
                <a:ea typeface="楷体_GB2312" pitchFamily="49" charset="-122"/>
              </a:rPr>
              <a:t> </a:t>
            </a:r>
          </a:p>
          <a:p>
            <a:pPr algn="just">
              <a:lnSpc>
                <a:spcPct val="125000"/>
              </a:lnSpc>
              <a:spcBef>
                <a:spcPct val="20000"/>
              </a:spcBef>
              <a:buFontTx/>
              <a:buChar char="•"/>
            </a:pPr>
            <a:r>
              <a:rPr lang="zh-CN" altLang="en-US" sz="2000" b="1">
                <a:solidFill>
                  <a:srgbClr val="FF0000"/>
                </a:solidFill>
                <a:latin typeface="幼圆" panose="02010509060101010101" pitchFamily="49" charset="-122"/>
              </a:rPr>
              <a:t>领导力量和依靠力量：</a:t>
            </a:r>
          </a:p>
          <a:p>
            <a:pPr algn="just">
              <a:lnSpc>
                <a:spcPct val="125000"/>
              </a:lnSpc>
              <a:spcBef>
                <a:spcPct val="20000"/>
              </a:spcBef>
              <a:buFontTx/>
              <a:buChar char="•"/>
            </a:pPr>
            <a:r>
              <a:rPr lang="zh-CN" altLang="en-US" sz="2000" b="1">
                <a:solidFill>
                  <a:srgbClr val="0000FF"/>
                </a:solidFill>
                <a:latin typeface="楷体" panose="02010609060101010101" pitchFamily="49" charset="-122"/>
                <a:ea typeface="楷体" panose="02010609060101010101" pitchFamily="49" charset="-122"/>
              </a:rPr>
              <a:t>（中国共产党）</a:t>
            </a:r>
          </a:p>
          <a:p>
            <a:pPr algn="just">
              <a:lnSpc>
                <a:spcPct val="125000"/>
              </a:lnSpc>
              <a:spcBef>
                <a:spcPct val="20000"/>
              </a:spcBef>
            </a:pPr>
            <a:r>
              <a:rPr lang="zh-CN" altLang="en-US" sz="2000" b="1">
                <a:solidFill>
                  <a:srgbClr val="0000FF"/>
                </a:solidFill>
                <a:latin typeface="楷体" panose="02010609060101010101" pitchFamily="49" charset="-122"/>
                <a:ea typeface="楷体" panose="02010609060101010101" pitchFamily="49" charset="-122"/>
              </a:rPr>
              <a:t>   领导和团结全国各族人民</a:t>
            </a:r>
          </a:p>
          <a:p>
            <a:pPr algn="just">
              <a:lnSpc>
                <a:spcPct val="125000"/>
              </a:lnSpc>
              <a:spcBef>
                <a:spcPct val="20000"/>
              </a:spcBef>
              <a:buFontTx/>
              <a:buChar char="•"/>
            </a:pPr>
            <a:r>
              <a:rPr lang="zh-CN" altLang="en-US" sz="2000" b="1">
                <a:solidFill>
                  <a:srgbClr val="FF0000"/>
                </a:solidFill>
                <a:latin typeface="幼圆" panose="02010509060101010101" pitchFamily="49" charset="-122"/>
              </a:rPr>
              <a:t>基本方针：</a:t>
            </a:r>
          </a:p>
          <a:p>
            <a:pPr algn="just">
              <a:lnSpc>
                <a:spcPct val="125000"/>
              </a:lnSpc>
              <a:spcBef>
                <a:spcPct val="20000"/>
              </a:spcBef>
              <a:buFontTx/>
              <a:buChar char="•"/>
            </a:pPr>
            <a:r>
              <a:rPr lang="zh-CN" altLang="en-US" sz="2000" b="1">
                <a:solidFill>
                  <a:srgbClr val="0000FF"/>
                </a:solidFill>
                <a:latin typeface="楷体" panose="02010609060101010101" pitchFamily="49" charset="-122"/>
                <a:ea typeface="楷体" panose="02010609060101010101" pitchFamily="49" charset="-122"/>
              </a:rPr>
              <a:t>自力更生，艰苦创业</a:t>
            </a:r>
          </a:p>
        </p:txBody>
      </p:sp>
      <p:sp>
        <p:nvSpPr>
          <p:cNvPr id="77836" name="矩形 1"/>
          <p:cNvSpPr>
            <a:spLocks noChangeArrowheads="1"/>
          </p:cNvSpPr>
          <p:nvPr/>
        </p:nvSpPr>
        <p:spPr bwMode="auto">
          <a:xfrm>
            <a:off x="6640513" y="3343275"/>
            <a:ext cx="3778250" cy="749300"/>
          </a:xfrm>
          <a:prstGeom prst="rect">
            <a:avLst/>
          </a:prstGeom>
          <a:solidFill>
            <a:srgbClr val="F2F2F2"/>
          </a:solidFill>
          <a:ln w="9525">
            <a:solidFill>
              <a:schemeClr val="tx1"/>
            </a:solidFill>
            <a:miter lim="800000"/>
            <a:headEnd/>
            <a:tailEnd/>
          </a:ln>
        </p:spPr>
        <p:txBody>
          <a:bodyPr/>
          <a:lstStyle/>
          <a:p>
            <a:r>
              <a:rPr lang="zh-CN" altLang="en-US" sz="2000" b="1">
                <a:solidFill>
                  <a:schemeClr val="accent2"/>
                </a:solidFill>
                <a:latin typeface="楷体" panose="02010609060101010101" pitchFamily="49" charset="-122"/>
                <a:ea typeface="楷体" panose="02010609060101010101" pitchFamily="49" charset="-122"/>
              </a:rPr>
              <a:t>第一，建设</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富强民主文明的社会主义现代化国家</a:t>
            </a:r>
            <a:r>
              <a:rPr lang="en-US" altLang="zh-CN" sz="2000" b="1">
                <a:solidFill>
                  <a:schemeClr val="accent2"/>
                </a:solidFill>
                <a:latin typeface="楷体" panose="02010609060101010101" pitchFamily="49" charset="-122"/>
                <a:ea typeface="楷体" panose="02010609060101010101" pitchFamily="49" charset="-122"/>
              </a:rPr>
              <a:t>”</a:t>
            </a:r>
          </a:p>
        </p:txBody>
      </p:sp>
      <p:sp>
        <p:nvSpPr>
          <p:cNvPr id="77837" name="矩形 1"/>
          <p:cNvSpPr>
            <a:spLocks noChangeArrowheads="1"/>
          </p:cNvSpPr>
          <p:nvPr/>
        </p:nvSpPr>
        <p:spPr bwMode="auto">
          <a:xfrm>
            <a:off x="6613526" y="4233864"/>
            <a:ext cx="3883025" cy="377825"/>
          </a:xfrm>
          <a:prstGeom prst="rect">
            <a:avLst/>
          </a:prstGeom>
          <a:solidFill>
            <a:srgbClr val="E6E6E6"/>
          </a:solidFill>
          <a:ln w="9525">
            <a:solidFill>
              <a:schemeClr val="tx1"/>
            </a:solidFill>
            <a:miter lim="800000"/>
            <a:headEnd/>
            <a:tailEnd/>
          </a:ln>
        </p:spPr>
        <p:txBody>
          <a:bodyPr/>
          <a:lstStyle/>
          <a:p>
            <a:r>
              <a:rPr lang="zh-CN" altLang="en-US" sz="2000" b="1">
                <a:solidFill>
                  <a:schemeClr val="accent2"/>
                </a:solidFill>
                <a:latin typeface="楷体" panose="02010609060101010101" pitchFamily="49" charset="-122"/>
                <a:ea typeface="楷体" panose="02010609060101010101" pitchFamily="49" charset="-122"/>
              </a:rPr>
              <a:t>第二，</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一个中心，两个基本点</a:t>
            </a:r>
            <a:r>
              <a:rPr lang="en-US" altLang="zh-CN" sz="2000" b="1">
                <a:solidFill>
                  <a:schemeClr val="accent2"/>
                </a:solidFill>
                <a:latin typeface="楷体" panose="02010609060101010101" pitchFamily="49" charset="-122"/>
                <a:ea typeface="楷体" panose="02010609060101010101" pitchFamily="49" charset="-122"/>
              </a:rPr>
              <a:t>”</a:t>
            </a:r>
          </a:p>
        </p:txBody>
      </p:sp>
      <p:sp>
        <p:nvSpPr>
          <p:cNvPr id="77838" name="矩形 1"/>
          <p:cNvSpPr>
            <a:spLocks noChangeArrowheads="1"/>
          </p:cNvSpPr>
          <p:nvPr/>
        </p:nvSpPr>
        <p:spPr bwMode="auto">
          <a:xfrm>
            <a:off x="6640514" y="4773614"/>
            <a:ext cx="3565525" cy="377825"/>
          </a:xfrm>
          <a:prstGeom prst="rect">
            <a:avLst/>
          </a:prstGeom>
          <a:solidFill>
            <a:srgbClr val="E6E6E6"/>
          </a:solidFill>
          <a:ln w="9525">
            <a:solidFill>
              <a:schemeClr val="tx1"/>
            </a:solidFill>
            <a:miter lim="800000"/>
            <a:headEnd/>
            <a:tailEnd/>
          </a:ln>
        </p:spPr>
        <p:txBody>
          <a:bodyPr/>
          <a:lstStyle/>
          <a:p>
            <a:r>
              <a:rPr lang="zh-CN" altLang="en-US" sz="2000" b="1">
                <a:solidFill>
                  <a:schemeClr val="accent2"/>
                </a:solidFill>
                <a:latin typeface="楷体" panose="02010609060101010101" pitchFamily="49" charset="-122"/>
                <a:ea typeface="楷体" panose="02010609060101010101" pitchFamily="49" charset="-122"/>
              </a:rPr>
              <a:t>第三，</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领导和团结各族人民</a:t>
            </a:r>
            <a:r>
              <a:rPr lang="en-US" altLang="zh-CN" sz="2000" b="1">
                <a:solidFill>
                  <a:schemeClr val="accent2"/>
                </a:solidFill>
                <a:latin typeface="楷体" panose="02010609060101010101" pitchFamily="49" charset="-122"/>
                <a:ea typeface="楷体" panose="02010609060101010101" pitchFamily="49" charset="-122"/>
              </a:rPr>
              <a:t>”</a:t>
            </a:r>
          </a:p>
        </p:txBody>
      </p:sp>
      <p:sp>
        <p:nvSpPr>
          <p:cNvPr id="77839" name="矩形 1"/>
          <p:cNvSpPr>
            <a:spLocks noChangeArrowheads="1"/>
          </p:cNvSpPr>
          <p:nvPr/>
        </p:nvSpPr>
        <p:spPr bwMode="auto">
          <a:xfrm>
            <a:off x="6640513" y="5362576"/>
            <a:ext cx="3643312" cy="377825"/>
          </a:xfrm>
          <a:prstGeom prst="rect">
            <a:avLst/>
          </a:prstGeom>
          <a:solidFill>
            <a:srgbClr val="E6E6E6"/>
          </a:solidFill>
          <a:ln w="9525">
            <a:solidFill>
              <a:schemeClr val="tx1"/>
            </a:solidFill>
            <a:miter lim="800000"/>
            <a:headEnd/>
            <a:tailEnd/>
          </a:ln>
        </p:spPr>
        <p:txBody>
          <a:bodyPr/>
          <a:lstStyle/>
          <a:p>
            <a:r>
              <a:rPr lang="zh-CN" altLang="en-US" sz="2000" b="1">
                <a:solidFill>
                  <a:schemeClr val="accent2"/>
                </a:solidFill>
                <a:latin typeface="楷体" panose="02010609060101010101" pitchFamily="49" charset="-122"/>
                <a:ea typeface="楷体" panose="02010609060101010101" pitchFamily="49" charset="-122"/>
              </a:rPr>
              <a:t>第四，</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自力更生，艰苦奋斗</a:t>
            </a:r>
            <a:r>
              <a:rPr lang="en-US" altLang="zh-CN" sz="2000" b="1">
                <a:solidFill>
                  <a:schemeClr val="accent2"/>
                </a:solidFill>
                <a:latin typeface="楷体" panose="02010609060101010101" pitchFamily="49" charset="-122"/>
                <a:ea typeface="楷体" panose="02010609060101010101" pitchFamily="49" charset="-122"/>
              </a:rPr>
              <a:t>”</a:t>
            </a:r>
          </a:p>
        </p:txBody>
      </p:sp>
      <p:pic>
        <p:nvPicPr>
          <p:cNvPr id="77840" name="图片 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42101" y="514351"/>
            <a:ext cx="3776663" cy="233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2759665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3" name="图片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989888" y="720726"/>
            <a:ext cx="2343150" cy="390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854" name="矩形 362503" descr="白色大理石"/>
          <p:cNvSpPr>
            <a:spLocks noChangeArrowheads="1" noChangeShapeType="1" noTextEdit="1"/>
          </p:cNvSpPr>
          <p:nvPr/>
        </p:nvSpPr>
        <p:spPr bwMode="auto">
          <a:xfrm>
            <a:off x="1771650" y="5143500"/>
            <a:ext cx="8724900" cy="508000"/>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5"/>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ea typeface="宋体" panose="02010600030101010101" pitchFamily="2" charset="-122"/>
              </a:rPr>
              <a:t>三个方面的目标和要求，在现实中表现为经济建设、政治建设、文化建设</a:t>
            </a:r>
          </a:p>
        </p:txBody>
      </p:sp>
      <p:grpSp>
        <p:nvGrpSpPr>
          <p:cNvPr id="78855" name="组合 2079"/>
          <p:cNvGrpSpPr>
            <a:grpSpLocks/>
          </p:cNvGrpSpPr>
          <p:nvPr/>
        </p:nvGrpSpPr>
        <p:grpSpPr bwMode="auto">
          <a:xfrm>
            <a:off x="1524001" y="11114"/>
            <a:ext cx="2479675" cy="427037"/>
            <a:chOff x="0" y="0"/>
            <a:chExt cx="2085" cy="384"/>
          </a:xfrm>
        </p:grpSpPr>
        <p:sp>
          <p:nvSpPr>
            <p:cNvPr id="78856"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78857" name="文本框 2081"/>
            <p:cNvSpPr txBox="1">
              <a:spLocks noChangeArrowheads="1"/>
            </p:cNvSpPr>
            <p:nvPr/>
          </p:nvSpPr>
          <p:spPr bwMode="auto">
            <a:xfrm>
              <a:off x="50" y="28"/>
              <a:ext cx="2035" cy="326"/>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600" b="1">
                  <a:solidFill>
                    <a:srgbClr val="0000FF"/>
                  </a:solidFill>
                  <a:latin typeface="幼圆" panose="02010509060101010101" pitchFamily="49" charset="-122"/>
                  <a:sym typeface="宋体" panose="02010600030101010101" pitchFamily="2" charset="-122"/>
                </a:rPr>
                <a:t>1</a:t>
              </a:r>
              <a:r>
                <a:rPr lang="zh-CN" altLang="en-US" sz="1600" b="1">
                  <a:solidFill>
                    <a:srgbClr val="0000FF"/>
                  </a:solidFill>
                  <a:latin typeface="幼圆" panose="02010509060101010101" pitchFamily="49" charset="-122"/>
                  <a:sym typeface="宋体" panose="02010600030101010101" pitchFamily="2" charset="-122"/>
                </a:rPr>
                <a:t>）党的基本路线的内容</a:t>
              </a:r>
            </a:p>
          </p:txBody>
        </p:sp>
      </p:grpSp>
      <p:sp>
        <p:nvSpPr>
          <p:cNvPr id="78858" name="矩形 1"/>
          <p:cNvSpPr>
            <a:spLocks noChangeArrowheads="1"/>
          </p:cNvSpPr>
          <p:nvPr/>
        </p:nvSpPr>
        <p:spPr bwMode="auto">
          <a:xfrm>
            <a:off x="1771650" y="1062039"/>
            <a:ext cx="5981700" cy="542925"/>
          </a:xfrm>
          <a:prstGeom prst="rect">
            <a:avLst/>
          </a:prstGeom>
          <a:solidFill>
            <a:srgbClr val="F2F2F2"/>
          </a:solidFill>
          <a:ln w="9525">
            <a:solidFill>
              <a:schemeClr val="tx1"/>
            </a:solidFill>
            <a:miter lim="800000"/>
            <a:headEnd/>
            <a:tailEnd/>
          </a:ln>
        </p:spPr>
        <p:txBody>
          <a:bodyPr/>
          <a:lstStyle/>
          <a:p>
            <a:pPr>
              <a:lnSpc>
                <a:spcPct val="125000"/>
              </a:lnSpc>
            </a:pPr>
            <a:r>
              <a:rPr lang="zh-CN" altLang="en-US" sz="2000" b="1">
                <a:solidFill>
                  <a:schemeClr val="accent2"/>
                </a:solidFill>
                <a:latin typeface="楷体" panose="02010609060101010101" pitchFamily="49" charset="-122"/>
                <a:ea typeface="楷体" panose="02010609060101010101" pitchFamily="49" charset="-122"/>
              </a:rPr>
              <a:t>第一，建设</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u="sng">
                <a:solidFill>
                  <a:schemeClr val="accent2"/>
                </a:solidFill>
                <a:latin typeface="楷体" panose="02010609060101010101" pitchFamily="49" charset="-122"/>
                <a:ea typeface="楷体" panose="02010609060101010101" pitchFamily="49" charset="-122"/>
              </a:rPr>
              <a:t>富强民主文明</a:t>
            </a:r>
            <a:r>
              <a:rPr lang="zh-CN" altLang="en-US" sz="2000" b="1">
                <a:solidFill>
                  <a:schemeClr val="accent2"/>
                </a:solidFill>
                <a:latin typeface="楷体" panose="02010609060101010101" pitchFamily="49" charset="-122"/>
                <a:ea typeface="楷体" panose="02010609060101010101" pitchFamily="49" charset="-122"/>
              </a:rPr>
              <a:t>的社会主义现代化国家</a:t>
            </a:r>
            <a:r>
              <a:rPr lang="en-US" altLang="zh-CN" sz="2000" b="1">
                <a:solidFill>
                  <a:schemeClr val="accent2"/>
                </a:solidFill>
                <a:latin typeface="楷体" panose="02010609060101010101" pitchFamily="49" charset="-122"/>
                <a:ea typeface="楷体" panose="02010609060101010101" pitchFamily="49" charset="-122"/>
              </a:rPr>
              <a:t>”</a:t>
            </a:r>
          </a:p>
        </p:txBody>
      </p:sp>
      <p:sp>
        <p:nvSpPr>
          <p:cNvPr id="78859" name="圆角矩形标注 5"/>
          <p:cNvSpPr>
            <a:spLocks noChangeArrowheads="1"/>
          </p:cNvSpPr>
          <p:nvPr/>
        </p:nvSpPr>
        <p:spPr bwMode="auto">
          <a:xfrm>
            <a:off x="1714501" y="3749676"/>
            <a:ext cx="1501775" cy="879475"/>
          </a:xfrm>
          <a:prstGeom prst="wedgeRoundRectCallout">
            <a:avLst>
              <a:gd name="adj1" fmla="val 79060"/>
              <a:gd name="adj2" fmla="val -309639"/>
              <a:gd name="adj3" fmla="val 16667"/>
            </a:avLst>
          </a:prstGeom>
          <a:blipFill dpi="0" rotWithShape="1">
            <a:blip r:embed="rId3"/>
            <a:srcRect/>
            <a:tile tx="0" ty="0" sx="100000" sy="100000" flip="none" algn="tl"/>
          </a:blipFill>
          <a:ln w="28575">
            <a:solidFill>
              <a:srgbClr val="8585E0"/>
            </a:solidFill>
            <a:bevel/>
            <a:headEnd/>
            <a:tailEnd/>
          </a:ln>
        </p:spPr>
        <p:txBody>
          <a:bodyPr/>
          <a:lstStyle/>
          <a:p>
            <a:pPr>
              <a:lnSpc>
                <a:spcPct val="125000"/>
              </a:lnSpc>
            </a:pPr>
            <a:r>
              <a:rPr lang="zh-CN" altLang="en-US" b="1">
                <a:solidFill>
                  <a:srgbClr val="C00000"/>
                </a:solidFill>
                <a:latin typeface="楷体" panose="02010609060101010101" pitchFamily="49" charset="-122"/>
                <a:ea typeface="楷体" panose="02010609060101010101" pitchFamily="49" charset="-122"/>
              </a:rPr>
              <a:t>经济领域的目标和要求</a:t>
            </a:r>
          </a:p>
        </p:txBody>
      </p:sp>
      <p:sp>
        <p:nvSpPr>
          <p:cNvPr id="78860" name="圆角矩形标注 5"/>
          <p:cNvSpPr>
            <a:spLocks noChangeArrowheads="1"/>
          </p:cNvSpPr>
          <p:nvPr/>
        </p:nvSpPr>
        <p:spPr bwMode="auto">
          <a:xfrm>
            <a:off x="3730626" y="3749676"/>
            <a:ext cx="1501775" cy="879475"/>
          </a:xfrm>
          <a:prstGeom prst="wedgeRoundRectCallout">
            <a:avLst>
              <a:gd name="adj1" fmla="val -25551"/>
              <a:gd name="adj2" fmla="val -311153"/>
              <a:gd name="adj3" fmla="val 16667"/>
            </a:avLst>
          </a:prstGeom>
          <a:blipFill dpi="0" rotWithShape="1">
            <a:blip r:embed="rId3"/>
            <a:srcRect/>
            <a:tile tx="0" ty="0" sx="100000" sy="100000" flip="none" algn="tl"/>
          </a:blipFill>
          <a:ln w="28575">
            <a:solidFill>
              <a:srgbClr val="8585E0"/>
            </a:solidFill>
            <a:bevel/>
            <a:headEnd/>
            <a:tailEnd/>
          </a:ln>
        </p:spPr>
        <p:txBody>
          <a:bodyPr/>
          <a:lstStyle/>
          <a:p>
            <a:pPr>
              <a:lnSpc>
                <a:spcPct val="125000"/>
              </a:lnSpc>
            </a:pPr>
            <a:r>
              <a:rPr lang="zh-CN" altLang="en-US" b="1">
                <a:solidFill>
                  <a:srgbClr val="C00000"/>
                </a:solidFill>
                <a:latin typeface="楷体" panose="02010609060101010101" pitchFamily="49" charset="-122"/>
                <a:ea typeface="楷体" panose="02010609060101010101" pitchFamily="49" charset="-122"/>
                <a:sym typeface="宋体" panose="02010600030101010101" pitchFamily="2" charset="-122"/>
              </a:rPr>
              <a:t>政治领域的目标和要求</a:t>
            </a:r>
          </a:p>
        </p:txBody>
      </p:sp>
      <p:sp>
        <p:nvSpPr>
          <p:cNvPr id="78861" name="圆角矩形标注 5"/>
          <p:cNvSpPr>
            <a:spLocks noChangeArrowheads="1"/>
          </p:cNvSpPr>
          <p:nvPr/>
        </p:nvSpPr>
        <p:spPr bwMode="auto">
          <a:xfrm>
            <a:off x="5584825" y="3749676"/>
            <a:ext cx="1873250" cy="879475"/>
          </a:xfrm>
          <a:prstGeom prst="wedgeRoundRectCallout">
            <a:avLst>
              <a:gd name="adj1" fmla="val -96949"/>
              <a:gd name="adj2" fmla="val -312741"/>
              <a:gd name="adj3" fmla="val 16667"/>
            </a:avLst>
          </a:prstGeom>
          <a:blipFill dpi="0" rotWithShape="1">
            <a:blip r:embed="rId3"/>
            <a:srcRect/>
            <a:tile tx="0" ty="0" sx="100000" sy="100000" flip="none" algn="tl"/>
          </a:blipFill>
          <a:ln w="28575">
            <a:solidFill>
              <a:srgbClr val="8585E0"/>
            </a:solidFill>
            <a:bevel/>
            <a:headEnd/>
            <a:tailEnd/>
          </a:ln>
        </p:spPr>
        <p:txBody>
          <a:bodyPr/>
          <a:lstStyle/>
          <a:p>
            <a:pPr>
              <a:lnSpc>
                <a:spcPct val="125000"/>
              </a:lnSpc>
            </a:pPr>
            <a:r>
              <a:rPr lang="zh-CN" altLang="en-US" b="1">
                <a:solidFill>
                  <a:srgbClr val="C00000"/>
                </a:solidFill>
                <a:latin typeface="楷体" panose="02010609060101010101" pitchFamily="49" charset="-122"/>
                <a:ea typeface="楷体" panose="02010609060101010101" pitchFamily="49" charset="-122"/>
                <a:sym typeface="宋体" panose="02010600030101010101" pitchFamily="2" charset="-122"/>
              </a:rPr>
              <a:t>思想文化领域的目标和要求</a:t>
            </a:r>
          </a:p>
        </p:txBody>
      </p:sp>
      <p:sp>
        <p:nvSpPr>
          <p:cNvPr id="78862" name="文本框 369668"/>
          <p:cNvSpPr txBox="1">
            <a:spLocks noChangeArrowheads="1"/>
          </p:cNvSpPr>
          <p:nvPr/>
        </p:nvSpPr>
        <p:spPr bwMode="auto">
          <a:xfrm>
            <a:off x="2397126" y="1949451"/>
            <a:ext cx="5059363" cy="1014413"/>
          </a:xfrm>
          <a:prstGeom prst="rect">
            <a:avLst/>
          </a:prstGeom>
          <a:solidFill>
            <a:srgbClr val="CCFFFF"/>
          </a:solidFill>
          <a:ln w="38100">
            <a:solidFill>
              <a:schemeClr val="accent1"/>
            </a:solidFill>
            <a:miter lim="800000"/>
            <a:headEnd/>
            <a:tailEnd/>
          </a:ln>
        </p:spPr>
        <p:txBody>
          <a:bodyPr>
            <a:spAutoFit/>
          </a:bodyPr>
          <a:lstStyle/>
          <a:p>
            <a:pPr>
              <a:lnSpc>
                <a:spcPct val="150000"/>
              </a:lnSpc>
              <a:buClr>
                <a:schemeClr val="bg1"/>
              </a:buClr>
            </a:pPr>
            <a:r>
              <a:rPr lang="en-US" altLang="zh-CN" sz="2000" b="1">
                <a:solidFill>
                  <a:srgbClr val="0000FF"/>
                </a:solidFill>
                <a:latin typeface="华文新魏" panose="02010800040101010101" pitchFamily="2" charset="-122"/>
                <a:ea typeface="华文新魏" panose="02010800040101010101" pitchFamily="2" charset="-122"/>
                <a:sym typeface="Monotype Sorts" pitchFamily="2" charset="2"/>
              </a:rPr>
              <a:t>    </a:t>
            </a:r>
            <a:r>
              <a:rPr lang="zh-CN" altLang="en-US" sz="2000" b="1">
                <a:solidFill>
                  <a:srgbClr val="FF0000"/>
                </a:solidFill>
                <a:latin typeface="幼圆" panose="02010509060101010101" pitchFamily="49" charset="-122"/>
                <a:sym typeface="Monotype Sorts" pitchFamily="2" charset="2"/>
              </a:rPr>
              <a:t>奋斗目标，</a:t>
            </a:r>
          </a:p>
          <a:p>
            <a:pPr>
              <a:lnSpc>
                <a:spcPct val="150000"/>
              </a:lnSpc>
              <a:buClr>
                <a:schemeClr val="bg1"/>
              </a:buClr>
            </a:pPr>
            <a:r>
              <a:rPr lang="zh-CN" altLang="en-US" sz="2000" b="1">
                <a:solidFill>
                  <a:srgbClr val="FF0000"/>
                </a:solidFill>
                <a:latin typeface="幼圆" panose="02010509060101010101" pitchFamily="49" charset="-122"/>
                <a:sym typeface="Monotype Sorts" pitchFamily="2" charset="2"/>
              </a:rPr>
              <a:t>  体现了社会主义社会全面发展的要求</a:t>
            </a:r>
            <a:endParaRPr lang="zh-CN" altLang="en-US" sz="2000" b="1">
              <a:solidFill>
                <a:schemeClr val="accent2"/>
              </a:solidFill>
              <a:latin typeface="幼圆" panose="02010509060101010101" pitchFamily="49" charset="-122"/>
            </a:endParaRPr>
          </a:p>
        </p:txBody>
      </p:sp>
    </p:spTree>
    <p:extLst>
      <p:ext uri="{BB962C8B-B14F-4D97-AF65-F5344CB8AC3E}">
        <p14:creationId xmlns:p14="http://schemas.microsoft.com/office/powerpoint/2010/main" xmlns="" val="248169107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7" name="图片 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43614" y="622301"/>
            <a:ext cx="4452937" cy="2320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9878" name="组合 2079"/>
          <p:cNvGrpSpPr>
            <a:grpSpLocks/>
          </p:cNvGrpSpPr>
          <p:nvPr/>
        </p:nvGrpSpPr>
        <p:grpSpPr bwMode="auto">
          <a:xfrm>
            <a:off x="1517650" y="15875"/>
            <a:ext cx="2281238" cy="381000"/>
            <a:chOff x="0" y="0"/>
            <a:chExt cx="2085" cy="384"/>
          </a:xfrm>
        </p:grpSpPr>
        <p:sp>
          <p:nvSpPr>
            <p:cNvPr id="79879"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79880" name="文本框 2081"/>
            <p:cNvSpPr txBox="1">
              <a:spLocks noChangeArrowheads="1"/>
            </p:cNvSpPr>
            <p:nvPr/>
          </p:nvSpPr>
          <p:spPr bwMode="auto">
            <a:xfrm>
              <a:off x="50" y="28"/>
              <a:ext cx="2035" cy="330"/>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anose="02010509060101010101" pitchFamily="49" charset="-122"/>
                  <a:sym typeface="宋体" panose="02010600030101010101" pitchFamily="2" charset="-122"/>
                </a:rPr>
                <a:t>1</a:t>
              </a:r>
              <a:r>
                <a:rPr lang="zh-CN" altLang="en-US" sz="1400" b="1">
                  <a:solidFill>
                    <a:srgbClr val="0000FF"/>
                  </a:solidFill>
                  <a:latin typeface="幼圆" panose="02010509060101010101" pitchFamily="49" charset="-122"/>
                  <a:sym typeface="宋体" panose="02010600030101010101" pitchFamily="2" charset="-122"/>
                </a:rPr>
                <a:t>）党的基本路线的内容</a:t>
              </a:r>
            </a:p>
          </p:txBody>
        </p:sp>
      </p:grpSp>
      <p:sp>
        <p:nvSpPr>
          <p:cNvPr id="49162" name="文本框 1"/>
          <p:cNvSpPr txBox="1"/>
          <p:nvPr/>
        </p:nvSpPr>
        <p:spPr>
          <a:xfrm>
            <a:off x="6448426" y="3321050"/>
            <a:ext cx="4048125" cy="2400300"/>
          </a:xfrm>
          <a:prstGeom prst="rect">
            <a:avLst/>
          </a:prstGeom>
          <a:solidFill>
            <a:schemeClr val="accent3">
              <a:lumMod val="95000"/>
            </a:schemeClr>
          </a:solidFill>
          <a:ln w="19050">
            <a:solidFill>
              <a:schemeClr val="tx1"/>
            </a:solidFill>
          </a:ln>
        </p:spPr>
        <p:txBody>
          <a:bodyPr>
            <a:spAutoFit/>
          </a:bodyPr>
          <a:lstStyle/>
          <a:p>
            <a:pPr>
              <a:lnSpc>
                <a:spcPct val="150000"/>
              </a:lnSpc>
              <a:defRPr/>
            </a:pPr>
            <a:r>
              <a:rPr lang="en-US" altLang="zh-CN" b="1" noProof="1">
                <a:solidFill>
                  <a:srgbClr val="FF0000"/>
                </a:solidFill>
              </a:rPr>
              <a:t>  </a:t>
            </a:r>
            <a:r>
              <a:rPr lang="en-US" altLang="zh-CN" sz="2000" b="1" noProof="1">
                <a:solidFill>
                  <a:srgbClr val="FF0000"/>
                </a:solidFill>
                <a:latin typeface="楷体" panose="02010609060101010101" pitchFamily="49" charset="-122"/>
                <a:ea typeface="楷体" panose="02010609060101010101" pitchFamily="49" charset="-122"/>
              </a:rPr>
              <a:t> </a:t>
            </a:r>
            <a:r>
              <a:rPr lang="zh-CN" altLang="en-US" sz="2000" b="1" noProof="1">
                <a:solidFill>
                  <a:srgbClr val="FF0000"/>
                </a:solidFill>
                <a:latin typeface="楷体" panose="02010609060101010101" pitchFamily="49" charset="-122"/>
                <a:ea typeface="楷体" panose="02010609060101010101" pitchFamily="49" charset="-122"/>
              </a:rPr>
              <a:t>全面坚持和正确处理</a:t>
            </a:r>
            <a:r>
              <a:rPr lang="en-US" altLang="zh-CN" sz="2000" b="1" noProof="1">
                <a:solidFill>
                  <a:srgbClr val="FF0000"/>
                </a:solidFill>
                <a:latin typeface="楷体" panose="02010609060101010101" pitchFamily="49" charset="-122"/>
                <a:ea typeface="楷体" panose="02010609060101010101" pitchFamily="49" charset="-122"/>
              </a:rPr>
              <a:t>“</a:t>
            </a:r>
            <a:r>
              <a:rPr lang="zh-CN" altLang="en-US" sz="2000" b="1" noProof="1">
                <a:solidFill>
                  <a:srgbClr val="FF0000"/>
                </a:solidFill>
                <a:latin typeface="楷体" panose="02010609060101010101" pitchFamily="49" charset="-122"/>
                <a:ea typeface="楷体" panose="02010609060101010101" pitchFamily="49" charset="-122"/>
              </a:rPr>
              <a:t>一个中心、两个基本点</a:t>
            </a:r>
            <a:r>
              <a:rPr lang="en-US" altLang="zh-CN" sz="2000" b="1" noProof="1">
                <a:solidFill>
                  <a:srgbClr val="FF0000"/>
                </a:solidFill>
                <a:latin typeface="楷体" panose="02010609060101010101" pitchFamily="49" charset="-122"/>
                <a:ea typeface="楷体" panose="02010609060101010101" pitchFamily="49" charset="-122"/>
              </a:rPr>
              <a:t>”</a:t>
            </a:r>
            <a:r>
              <a:rPr lang="zh-CN" altLang="en-US" sz="2000" b="1" noProof="1">
                <a:solidFill>
                  <a:srgbClr val="FF0000"/>
                </a:solidFill>
                <a:latin typeface="楷体" panose="02010609060101010101" pitchFamily="49" charset="-122"/>
                <a:ea typeface="楷体" panose="02010609060101010101" pitchFamily="49" charset="-122"/>
              </a:rPr>
              <a:t>的相互关系，是正确认识和处理经济基础与上层建筑之间、生产力与生产关系之间辩证统一关系的内在要求。</a:t>
            </a:r>
          </a:p>
        </p:txBody>
      </p:sp>
      <p:sp>
        <p:nvSpPr>
          <p:cNvPr id="79882" name="矩形 1"/>
          <p:cNvSpPr>
            <a:spLocks noChangeArrowheads="1"/>
          </p:cNvSpPr>
          <p:nvPr/>
        </p:nvSpPr>
        <p:spPr bwMode="auto">
          <a:xfrm>
            <a:off x="1809751" y="777876"/>
            <a:ext cx="3883025" cy="530225"/>
          </a:xfrm>
          <a:prstGeom prst="rect">
            <a:avLst/>
          </a:prstGeom>
          <a:solidFill>
            <a:srgbClr val="E6E6E6"/>
          </a:solidFill>
          <a:ln w="9525">
            <a:solidFill>
              <a:schemeClr val="tx1"/>
            </a:solidFill>
            <a:miter lim="800000"/>
            <a:headEnd/>
            <a:tailEnd/>
          </a:ln>
        </p:spPr>
        <p:txBody>
          <a:bodyPr/>
          <a:lstStyle/>
          <a:p>
            <a:pPr>
              <a:lnSpc>
                <a:spcPct val="130000"/>
              </a:lnSpc>
            </a:pPr>
            <a:r>
              <a:rPr lang="zh-CN" altLang="en-US" sz="2000" b="1">
                <a:solidFill>
                  <a:schemeClr val="accent2"/>
                </a:solidFill>
                <a:latin typeface="楷体" panose="02010609060101010101" pitchFamily="49" charset="-122"/>
                <a:ea typeface="楷体" panose="02010609060101010101" pitchFamily="49" charset="-122"/>
              </a:rPr>
              <a:t>第二，</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u="sng">
                <a:solidFill>
                  <a:schemeClr val="accent2"/>
                </a:solidFill>
                <a:latin typeface="楷体" panose="02010609060101010101" pitchFamily="49" charset="-122"/>
                <a:ea typeface="楷体" panose="02010609060101010101" pitchFamily="49" charset="-122"/>
              </a:rPr>
              <a:t>一个中心</a:t>
            </a:r>
            <a:r>
              <a:rPr lang="zh-CN" altLang="en-US" sz="2000" b="1">
                <a:solidFill>
                  <a:schemeClr val="accent2"/>
                </a:solidFill>
                <a:latin typeface="楷体" panose="02010609060101010101" pitchFamily="49" charset="-122"/>
                <a:ea typeface="楷体" panose="02010609060101010101" pitchFamily="49" charset="-122"/>
              </a:rPr>
              <a:t>，</a:t>
            </a:r>
            <a:r>
              <a:rPr lang="zh-CN" altLang="en-US" sz="2000" b="1" u="sng">
                <a:solidFill>
                  <a:schemeClr val="accent2"/>
                </a:solidFill>
                <a:latin typeface="楷体" panose="02010609060101010101" pitchFamily="49" charset="-122"/>
                <a:ea typeface="楷体" panose="02010609060101010101" pitchFamily="49" charset="-122"/>
              </a:rPr>
              <a:t>两个基本点</a:t>
            </a:r>
            <a:r>
              <a:rPr lang="en-US" altLang="zh-CN" sz="2000" b="1">
                <a:solidFill>
                  <a:schemeClr val="accent2"/>
                </a:solidFill>
                <a:latin typeface="楷体" panose="02010609060101010101" pitchFamily="49" charset="-122"/>
                <a:ea typeface="楷体" panose="02010609060101010101" pitchFamily="49" charset="-122"/>
              </a:rPr>
              <a:t>”</a:t>
            </a:r>
          </a:p>
        </p:txBody>
      </p:sp>
      <p:sp>
        <p:nvSpPr>
          <p:cNvPr id="79883" name="圆角矩形标注 5"/>
          <p:cNvSpPr>
            <a:spLocks noChangeArrowheads="1"/>
          </p:cNvSpPr>
          <p:nvPr/>
        </p:nvSpPr>
        <p:spPr bwMode="auto">
          <a:xfrm>
            <a:off x="1695451" y="2838451"/>
            <a:ext cx="1268413" cy="727075"/>
          </a:xfrm>
          <a:prstGeom prst="wedgeRoundRectCallout">
            <a:avLst>
              <a:gd name="adj1" fmla="val 85454"/>
              <a:gd name="adj2" fmla="val -281324"/>
              <a:gd name="adj3" fmla="val 16667"/>
            </a:avLst>
          </a:prstGeom>
          <a:blipFill dpi="0" rotWithShape="1">
            <a:blip r:embed="rId4"/>
            <a:srcRect/>
            <a:tile tx="0" ty="0" sx="100000" sy="100000" flip="none" algn="tl"/>
          </a:blipFill>
          <a:ln w="28575">
            <a:solidFill>
              <a:srgbClr val="8585E0"/>
            </a:solidFill>
            <a:bevel/>
            <a:headEnd/>
            <a:tailEnd/>
          </a:ln>
        </p:spPr>
        <p:txBody>
          <a:bodyPr/>
          <a:lstStyle/>
          <a:p>
            <a:pPr>
              <a:lnSpc>
                <a:spcPct val="110000"/>
              </a:lnSpc>
              <a:buClr>
                <a:schemeClr val="bg1"/>
              </a:buClr>
            </a:pPr>
            <a:r>
              <a:rPr lang="zh-CN" altLang="en-US" b="1">
                <a:solidFill>
                  <a:srgbClr val="C00000"/>
                </a:solidFill>
                <a:latin typeface="楷体" panose="02010609060101010101" pitchFamily="49" charset="-122"/>
                <a:ea typeface="楷体" panose="02010609060101010101" pitchFamily="49" charset="-122"/>
              </a:rPr>
              <a:t>以经济建设为中心</a:t>
            </a:r>
          </a:p>
        </p:txBody>
      </p:sp>
      <p:sp>
        <p:nvSpPr>
          <p:cNvPr id="79884" name="圆角矩形标注 5"/>
          <p:cNvSpPr>
            <a:spLocks noChangeArrowheads="1"/>
          </p:cNvSpPr>
          <p:nvPr/>
        </p:nvSpPr>
        <p:spPr bwMode="auto">
          <a:xfrm>
            <a:off x="3346451" y="2838451"/>
            <a:ext cx="1268413" cy="727075"/>
          </a:xfrm>
          <a:prstGeom prst="wedgeRoundRectCallout">
            <a:avLst>
              <a:gd name="adj1" fmla="val 61565"/>
              <a:gd name="adj2" fmla="val -277486"/>
              <a:gd name="adj3" fmla="val 16667"/>
            </a:avLst>
          </a:prstGeom>
          <a:blipFill dpi="0" rotWithShape="1">
            <a:blip r:embed="rId4"/>
            <a:srcRect/>
            <a:tile tx="0" ty="0" sx="100000" sy="100000" flip="none" algn="tl"/>
          </a:blipFill>
          <a:ln w="28575">
            <a:solidFill>
              <a:srgbClr val="8585E0"/>
            </a:solidFill>
            <a:bevel/>
            <a:headEnd/>
            <a:tailEnd/>
          </a:ln>
        </p:spPr>
        <p:txBody>
          <a:bodyPr/>
          <a:lstStyle/>
          <a:p>
            <a:pPr>
              <a:lnSpc>
                <a:spcPct val="110000"/>
              </a:lnSpc>
              <a:buClr>
                <a:schemeClr val="bg1"/>
              </a:buClr>
            </a:pPr>
            <a:r>
              <a:rPr lang="zh-CN" altLang="en-US" b="1">
                <a:solidFill>
                  <a:srgbClr val="C00000"/>
                </a:solidFill>
                <a:latin typeface="楷体" panose="02010609060101010101" pitchFamily="49" charset="-122"/>
                <a:ea typeface="楷体" panose="02010609060101010101" pitchFamily="49" charset="-122"/>
              </a:rPr>
              <a:t>坚持四项基本原则</a:t>
            </a:r>
          </a:p>
        </p:txBody>
      </p:sp>
      <p:sp>
        <p:nvSpPr>
          <p:cNvPr id="79885" name="圆角矩形标注 5"/>
          <p:cNvSpPr>
            <a:spLocks noChangeArrowheads="1"/>
          </p:cNvSpPr>
          <p:nvPr/>
        </p:nvSpPr>
        <p:spPr bwMode="auto">
          <a:xfrm>
            <a:off x="5078413" y="2838451"/>
            <a:ext cx="965200" cy="727075"/>
          </a:xfrm>
          <a:prstGeom prst="wedgeRoundRectCallout">
            <a:avLst>
              <a:gd name="adj1" fmla="val -81755"/>
              <a:gd name="adj2" fmla="val -279491"/>
              <a:gd name="adj3" fmla="val 16667"/>
            </a:avLst>
          </a:prstGeom>
          <a:blipFill dpi="0" rotWithShape="1">
            <a:blip r:embed="rId4"/>
            <a:srcRect/>
            <a:tile tx="0" ty="0" sx="100000" sy="100000" flip="none" algn="tl"/>
          </a:blipFill>
          <a:ln w="28575">
            <a:solidFill>
              <a:srgbClr val="8585E0"/>
            </a:solidFill>
            <a:bevel/>
            <a:headEnd/>
            <a:tailEnd/>
          </a:ln>
        </p:spPr>
        <p:txBody>
          <a:bodyPr/>
          <a:lstStyle/>
          <a:p>
            <a:pPr>
              <a:lnSpc>
                <a:spcPct val="110000"/>
              </a:lnSpc>
              <a:buClr>
                <a:schemeClr val="bg1"/>
              </a:buClr>
            </a:pPr>
            <a:r>
              <a:rPr lang="zh-CN" altLang="en-US" b="1">
                <a:solidFill>
                  <a:srgbClr val="C00000"/>
                </a:solidFill>
                <a:latin typeface="楷体" panose="02010609060101010101" pitchFamily="49" charset="-122"/>
                <a:ea typeface="楷体" panose="02010609060101010101" pitchFamily="49" charset="-122"/>
                <a:sym typeface="宋体" panose="02010600030101010101" pitchFamily="2" charset="-122"/>
              </a:rPr>
              <a:t>坚持改革开放</a:t>
            </a:r>
          </a:p>
        </p:txBody>
      </p:sp>
      <p:sp>
        <p:nvSpPr>
          <p:cNvPr id="79886" name="圆角矩形标注 5"/>
          <p:cNvSpPr>
            <a:spLocks noChangeArrowheads="1"/>
          </p:cNvSpPr>
          <p:nvPr/>
        </p:nvSpPr>
        <p:spPr bwMode="auto">
          <a:xfrm>
            <a:off x="1695451" y="3910014"/>
            <a:ext cx="1350963" cy="765175"/>
          </a:xfrm>
          <a:prstGeom prst="wedgeRoundRectCallout">
            <a:avLst>
              <a:gd name="adj1" fmla="val -10398"/>
              <a:gd name="adj2" fmla="val -99968"/>
              <a:gd name="adj3" fmla="val 16667"/>
            </a:avLst>
          </a:prstGeom>
          <a:blipFill dpi="0" rotWithShape="1">
            <a:blip r:embed="rId4"/>
            <a:srcRect/>
            <a:tile tx="0" ty="0" sx="100000" sy="100000" flip="none" algn="tl"/>
          </a:blipFill>
          <a:ln w="12700">
            <a:solidFill>
              <a:srgbClr val="FF0000"/>
            </a:solidFill>
            <a:bevel/>
            <a:headEnd/>
            <a:tailEnd/>
          </a:ln>
        </p:spPr>
        <p:txBody>
          <a:bodyPr/>
          <a:lstStyle/>
          <a:p>
            <a:pPr>
              <a:lnSpc>
                <a:spcPct val="110000"/>
              </a:lnSpc>
              <a:buClr>
                <a:schemeClr val="bg1"/>
              </a:buClr>
            </a:pPr>
            <a:r>
              <a:rPr lang="zh-CN" altLang="en-US" b="1">
                <a:solidFill>
                  <a:schemeClr val="accent2"/>
                </a:solidFill>
                <a:latin typeface="幼圆" panose="02010509060101010101" pitchFamily="49" charset="-122"/>
              </a:rPr>
              <a:t>根本任务</a:t>
            </a:r>
          </a:p>
          <a:p>
            <a:pPr>
              <a:lnSpc>
                <a:spcPct val="110000"/>
              </a:lnSpc>
              <a:buClr>
                <a:schemeClr val="bg1"/>
              </a:buClr>
            </a:pPr>
            <a:r>
              <a:rPr lang="zh-CN" altLang="en-US" b="1">
                <a:solidFill>
                  <a:schemeClr val="accent2"/>
                </a:solidFill>
                <a:latin typeface="幼圆" panose="02010509060101010101" pitchFamily="49" charset="-122"/>
              </a:rPr>
              <a:t>本质要求</a:t>
            </a:r>
            <a:endParaRPr lang="zh-CN" altLang="en-US" b="1">
              <a:solidFill>
                <a:srgbClr val="FF0000"/>
              </a:solidFill>
              <a:latin typeface="幼圆" panose="02010509060101010101" pitchFamily="49" charset="-122"/>
            </a:endParaRPr>
          </a:p>
        </p:txBody>
      </p:sp>
      <p:sp>
        <p:nvSpPr>
          <p:cNvPr id="79887" name="圆角矩形标注 5"/>
          <p:cNvSpPr>
            <a:spLocks noChangeArrowheads="1"/>
          </p:cNvSpPr>
          <p:nvPr/>
        </p:nvSpPr>
        <p:spPr bwMode="auto">
          <a:xfrm>
            <a:off x="3346450" y="3910013"/>
            <a:ext cx="1290638" cy="792162"/>
          </a:xfrm>
          <a:prstGeom prst="wedgeRoundRectCallout">
            <a:avLst>
              <a:gd name="adj1" fmla="val -10398"/>
              <a:gd name="adj2" fmla="val -99968"/>
              <a:gd name="adj3" fmla="val 16667"/>
            </a:avLst>
          </a:prstGeom>
          <a:blipFill dpi="0" rotWithShape="1">
            <a:blip r:embed="rId4"/>
            <a:srcRect/>
            <a:tile tx="0" ty="0" sx="100000" sy="100000" flip="none" algn="tl"/>
          </a:blipFill>
          <a:ln w="12700">
            <a:solidFill>
              <a:srgbClr val="FF0000"/>
            </a:solidFill>
            <a:bevel/>
            <a:headEnd/>
            <a:tailEnd/>
          </a:ln>
        </p:spPr>
        <p:txBody>
          <a:bodyPr/>
          <a:lstStyle/>
          <a:p>
            <a:pPr>
              <a:lnSpc>
                <a:spcPct val="110000"/>
              </a:lnSpc>
              <a:buClr>
                <a:schemeClr val="bg1"/>
              </a:buClr>
            </a:pPr>
            <a:r>
              <a:rPr lang="zh-CN" altLang="en-US" b="1">
                <a:solidFill>
                  <a:schemeClr val="accent2"/>
                </a:solidFill>
                <a:latin typeface="幼圆" panose="02010509060101010101" pitchFamily="49" charset="-122"/>
              </a:rPr>
              <a:t>政治保证</a:t>
            </a:r>
          </a:p>
          <a:p>
            <a:pPr>
              <a:lnSpc>
                <a:spcPct val="110000"/>
              </a:lnSpc>
              <a:buClr>
                <a:schemeClr val="bg1"/>
              </a:buClr>
            </a:pPr>
            <a:r>
              <a:rPr lang="zh-CN" altLang="en-US" b="1">
                <a:solidFill>
                  <a:schemeClr val="accent2"/>
                </a:solidFill>
                <a:latin typeface="幼圆" panose="02010509060101010101" pitchFamily="49" charset="-122"/>
              </a:rPr>
              <a:t>制度要求</a:t>
            </a:r>
            <a:endParaRPr lang="zh-CN" altLang="en-US" sz="2000" b="1">
              <a:solidFill>
                <a:srgbClr val="FF0000"/>
              </a:solidFill>
              <a:latin typeface="幼圆" panose="02010509060101010101" pitchFamily="49" charset="-122"/>
            </a:endParaRPr>
          </a:p>
        </p:txBody>
      </p:sp>
      <p:sp>
        <p:nvSpPr>
          <p:cNvPr id="79888" name="圆角矩形标注 5"/>
          <p:cNvSpPr>
            <a:spLocks noChangeArrowheads="1"/>
          </p:cNvSpPr>
          <p:nvPr/>
        </p:nvSpPr>
        <p:spPr bwMode="auto">
          <a:xfrm>
            <a:off x="4829176" y="3695701"/>
            <a:ext cx="1216025" cy="1006475"/>
          </a:xfrm>
          <a:prstGeom prst="wedgeRoundRectCallout">
            <a:avLst>
              <a:gd name="adj1" fmla="val -8171"/>
              <a:gd name="adj2" fmla="val -78074"/>
              <a:gd name="adj3" fmla="val 16667"/>
            </a:avLst>
          </a:prstGeom>
          <a:blipFill dpi="0" rotWithShape="1">
            <a:blip r:embed="rId4"/>
            <a:srcRect/>
            <a:tile tx="0" ty="0" sx="100000" sy="100000" flip="none" algn="tl"/>
          </a:blipFill>
          <a:ln w="12700">
            <a:solidFill>
              <a:srgbClr val="FF0000"/>
            </a:solidFill>
            <a:bevel/>
            <a:headEnd/>
            <a:tailEnd/>
          </a:ln>
        </p:spPr>
        <p:txBody>
          <a:bodyPr/>
          <a:lstStyle/>
          <a:p>
            <a:pPr>
              <a:lnSpc>
                <a:spcPct val="110000"/>
              </a:lnSpc>
              <a:buClr>
                <a:schemeClr val="bg1"/>
              </a:buClr>
            </a:pPr>
            <a:r>
              <a:rPr lang="zh-CN" altLang="en-US" b="1">
                <a:solidFill>
                  <a:schemeClr val="accent2"/>
                </a:solidFill>
                <a:latin typeface="幼圆" panose="02010509060101010101" pitchFamily="49" charset="-122"/>
              </a:rPr>
              <a:t>发展动力</a:t>
            </a:r>
          </a:p>
          <a:p>
            <a:pPr>
              <a:lnSpc>
                <a:spcPct val="110000"/>
              </a:lnSpc>
              <a:buClr>
                <a:schemeClr val="bg1"/>
              </a:buClr>
            </a:pPr>
            <a:r>
              <a:rPr lang="zh-CN" altLang="en-US" b="1">
                <a:solidFill>
                  <a:schemeClr val="accent2"/>
                </a:solidFill>
                <a:latin typeface="幼圆" panose="02010509060101010101" pitchFamily="49" charset="-122"/>
              </a:rPr>
              <a:t>外部条件</a:t>
            </a:r>
          </a:p>
          <a:p>
            <a:pPr>
              <a:lnSpc>
                <a:spcPct val="110000"/>
              </a:lnSpc>
              <a:buClr>
                <a:schemeClr val="bg1"/>
              </a:buClr>
            </a:pPr>
            <a:r>
              <a:rPr lang="zh-CN" altLang="en-US" b="1">
                <a:solidFill>
                  <a:schemeClr val="accent2"/>
                </a:solidFill>
                <a:latin typeface="幼圆" panose="02010509060101010101" pitchFamily="49" charset="-122"/>
              </a:rPr>
              <a:t>本质要求</a:t>
            </a:r>
          </a:p>
          <a:p>
            <a:pPr>
              <a:lnSpc>
                <a:spcPct val="150000"/>
              </a:lnSpc>
              <a:buClr>
                <a:schemeClr val="bg1"/>
              </a:buClr>
            </a:pPr>
            <a:endParaRPr lang="zh-CN" altLang="en-US" b="1">
              <a:solidFill>
                <a:srgbClr val="FF0000"/>
              </a:solidFill>
              <a:latin typeface="幼圆" panose="02010509060101010101" pitchFamily="49" charset="-122"/>
            </a:endParaRPr>
          </a:p>
        </p:txBody>
      </p:sp>
      <p:sp>
        <p:nvSpPr>
          <p:cNvPr id="79889" name="文本框 369668"/>
          <p:cNvSpPr txBox="1">
            <a:spLocks noChangeArrowheads="1"/>
          </p:cNvSpPr>
          <p:nvPr/>
        </p:nvSpPr>
        <p:spPr bwMode="auto">
          <a:xfrm>
            <a:off x="2338389" y="1565276"/>
            <a:ext cx="3278187" cy="1014413"/>
          </a:xfrm>
          <a:prstGeom prst="rect">
            <a:avLst/>
          </a:prstGeom>
          <a:solidFill>
            <a:srgbClr val="CCFFFF"/>
          </a:solidFill>
          <a:ln w="38100">
            <a:solidFill>
              <a:schemeClr val="accent1"/>
            </a:solidFill>
            <a:miter lim="800000"/>
            <a:headEnd/>
            <a:tailEnd/>
          </a:ln>
        </p:spPr>
        <p:txBody>
          <a:bodyPr>
            <a:spAutoFit/>
          </a:bodyPr>
          <a:lstStyle/>
          <a:p>
            <a:pPr>
              <a:lnSpc>
                <a:spcPct val="150000"/>
              </a:lnSpc>
              <a:buClr>
                <a:schemeClr val="bg1"/>
              </a:buClr>
            </a:pPr>
            <a:r>
              <a:rPr lang="en-US" altLang="zh-CN" sz="2000" b="1">
                <a:solidFill>
                  <a:srgbClr val="0000FF"/>
                </a:solidFill>
                <a:latin typeface="华文新魏" panose="02010800040101010101" pitchFamily="2" charset="-122"/>
                <a:ea typeface="华文新魏" panose="02010800040101010101" pitchFamily="2" charset="-122"/>
                <a:sym typeface="Monotype Sorts" pitchFamily="2" charset="2"/>
              </a:rPr>
              <a:t> </a:t>
            </a:r>
            <a:r>
              <a:rPr lang="zh-CN" altLang="en-US" sz="2000" b="1">
                <a:solidFill>
                  <a:srgbClr val="FF0000"/>
                </a:solidFill>
                <a:sym typeface="Monotype Sorts" pitchFamily="2" charset="2"/>
              </a:rPr>
              <a:t>最主要的内容</a:t>
            </a:r>
          </a:p>
          <a:p>
            <a:pPr>
              <a:lnSpc>
                <a:spcPct val="150000"/>
              </a:lnSpc>
              <a:buClr>
                <a:schemeClr val="bg1"/>
              </a:buClr>
            </a:pPr>
            <a:r>
              <a:rPr lang="zh-CN" altLang="en-US" sz="2000" b="1">
                <a:solidFill>
                  <a:srgbClr val="FF0000"/>
                </a:solidFill>
                <a:sym typeface="Monotype Sorts" pitchFamily="2" charset="2"/>
              </a:rPr>
              <a:t>实现奋斗目标的基本途径</a:t>
            </a:r>
            <a:endParaRPr lang="zh-CN" altLang="en-US" sz="2000" b="1">
              <a:solidFill>
                <a:schemeClr val="accent2"/>
              </a:solidFill>
              <a:latin typeface="幼圆" panose="02010509060101010101" pitchFamily="49" charset="-122"/>
            </a:endParaRPr>
          </a:p>
        </p:txBody>
      </p:sp>
      <p:sp>
        <p:nvSpPr>
          <p:cNvPr id="79890" name="圆角矩形 2"/>
          <p:cNvSpPr>
            <a:spLocks noChangeArrowheads="1"/>
          </p:cNvSpPr>
          <p:nvPr/>
        </p:nvSpPr>
        <p:spPr bwMode="auto">
          <a:xfrm>
            <a:off x="1809751" y="4832351"/>
            <a:ext cx="4562475" cy="1730375"/>
          </a:xfrm>
          <a:prstGeom prst="roundRect">
            <a:avLst>
              <a:gd name="adj" fmla="val 21477"/>
            </a:avLst>
          </a:prstGeom>
          <a:solidFill>
            <a:srgbClr val="FFFED5"/>
          </a:solidFill>
          <a:ln w="19050">
            <a:solidFill>
              <a:srgbClr val="FF00FF"/>
            </a:solidFill>
            <a:round/>
            <a:headEnd/>
            <a:tailEnd/>
          </a:ln>
        </p:spPr>
        <p:txBody>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一个中心、两个基本点</a:t>
            </a:r>
            <a:r>
              <a:rPr lang="en-US" altLang="zh-CN" sz="2000" b="1">
                <a:solidFill>
                  <a:srgbClr val="0000FF"/>
                </a:solidFill>
                <a:latin typeface="楷体" panose="02010609060101010101" pitchFamily="49" charset="-122"/>
                <a:ea typeface="楷体" panose="02010609060101010101" pitchFamily="49" charset="-122"/>
              </a:rPr>
              <a:t>”</a:t>
            </a:r>
            <a:r>
              <a:rPr lang="zh-CN" altLang="en-US" sz="2000" b="1">
                <a:solidFill>
                  <a:srgbClr val="0000FF"/>
                </a:solidFill>
                <a:latin typeface="楷体" panose="02010609060101010101" pitchFamily="49" charset="-122"/>
                <a:ea typeface="楷体" panose="02010609060101010101" pitchFamily="49" charset="-122"/>
              </a:rPr>
              <a:t>是一个整体，集中体现了我国社会主义现代化建设的战略布局，揭示了中国特色社会主义的客观规律和发展道路。</a:t>
            </a:r>
          </a:p>
        </p:txBody>
      </p:sp>
      <p:sp>
        <p:nvSpPr>
          <p:cNvPr id="79891" name="圆角矩形标注 5"/>
          <p:cNvSpPr>
            <a:spLocks noChangeArrowheads="1"/>
          </p:cNvSpPr>
          <p:nvPr/>
        </p:nvSpPr>
        <p:spPr bwMode="auto">
          <a:xfrm>
            <a:off x="1571625" y="4675189"/>
            <a:ext cx="1174750" cy="338137"/>
          </a:xfrm>
          <a:prstGeom prst="wedgeRoundRectCallout">
            <a:avLst>
              <a:gd name="adj1" fmla="val -7907"/>
              <a:gd name="adj2" fmla="val -89847"/>
              <a:gd name="adj3" fmla="val 16667"/>
            </a:avLst>
          </a:prstGeom>
          <a:blipFill dpi="0" rotWithShape="1">
            <a:blip r:embed="rId4"/>
            <a:srcRect/>
            <a:tile tx="0" ty="0" sx="100000" sy="100000" flip="none" algn="tl"/>
          </a:blipFill>
          <a:ln w="28575">
            <a:solidFill>
              <a:srgbClr val="8585E0"/>
            </a:solidFill>
            <a:bevel/>
            <a:headEnd/>
            <a:tailEnd/>
          </a:ln>
        </p:spPr>
        <p:txBody>
          <a:bodyPr/>
          <a:lstStyle/>
          <a:p>
            <a:pPr>
              <a:lnSpc>
                <a:spcPct val="110000"/>
              </a:lnSpc>
              <a:buClr>
                <a:schemeClr val="bg1"/>
              </a:buClr>
            </a:pPr>
            <a:r>
              <a:rPr lang="zh-CN" altLang="en-US" sz="1400" b="1">
                <a:solidFill>
                  <a:srgbClr val="C00000"/>
                </a:solidFill>
                <a:latin typeface="楷体" panose="02010609060101010101" pitchFamily="49" charset="-122"/>
                <a:ea typeface="楷体" panose="02010609060101010101" pitchFamily="49" charset="-122"/>
              </a:rPr>
              <a:t>发展生产力</a:t>
            </a:r>
          </a:p>
        </p:txBody>
      </p:sp>
      <p:sp>
        <p:nvSpPr>
          <p:cNvPr id="79892" name="圆角矩形标注 5"/>
          <p:cNvSpPr>
            <a:spLocks noChangeArrowheads="1"/>
          </p:cNvSpPr>
          <p:nvPr/>
        </p:nvSpPr>
        <p:spPr bwMode="auto">
          <a:xfrm>
            <a:off x="5316539" y="4702175"/>
            <a:ext cx="1131887" cy="338138"/>
          </a:xfrm>
          <a:prstGeom prst="wedgeRoundRectCallout">
            <a:avLst>
              <a:gd name="adj1" fmla="val -38056"/>
              <a:gd name="adj2" fmla="val -65412"/>
              <a:gd name="adj3" fmla="val 16667"/>
            </a:avLst>
          </a:prstGeom>
          <a:blipFill dpi="0" rotWithShape="1">
            <a:blip r:embed="rId4"/>
            <a:srcRect/>
            <a:tile tx="0" ty="0" sx="100000" sy="100000" flip="none" algn="tl"/>
          </a:blipFill>
          <a:ln w="28575">
            <a:solidFill>
              <a:srgbClr val="8585E0"/>
            </a:solidFill>
            <a:bevel/>
            <a:headEnd/>
            <a:tailEnd/>
          </a:ln>
        </p:spPr>
        <p:txBody>
          <a:bodyPr/>
          <a:lstStyle/>
          <a:p>
            <a:pPr>
              <a:lnSpc>
                <a:spcPct val="110000"/>
              </a:lnSpc>
              <a:buClr>
                <a:schemeClr val="bg1"/>
              </a:buClr>
            </a:pPr>
            <a:r>
              <a:rPr lang="zh-CN" altLang="en-US" sz="1400" b="1">
                <a:solidFill>
                  <a:srgbClr val="C00000"/>
                </a:solidFill>
                <a:latin typeface="楷体" panose="02010609060101010101" pitchFamily="49" charset="-122"/>
                <a:ea typeface="楷体" panose="02010609060101010101" pitchFamily="49" charset="-122"/>
              </a:rPr>
              <a:t>解放生产力</a:t>
            </a:r>
          </a:p>
        </p:txBody>
      </p:sp>
    </p:spTree>
    <p:extLst>
      <p:ext uri="{BB962C8B-B14F-4D97-AF65-F5344CB8AC3E}">
        <p14:creationId xmlns:p14="http://schemas.microsoft.com/office/powerpoint/2010/main" xmlns="" val="121895514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5" name="图片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378575" y="3835401"/>
            <a:ext cx="3621088" cy="2570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902" name="矩形 362503"/>
          <p:cNvSpPr>
            <a:spLocks noTextEdit="1"/>
          </p:cNvSpPr>
          <p:nvPr/>
        </p:nvSpPr>
        <p:spPr>
          <a:xfrm>
            <a:off x="1793240" y="4466590"/>
            <a:ext cx="3839210" cy="861060"/>
          </a:xfrm>
          <a:prstGeom prst="rect">
            <a:avLst/>
          </a:prstGeom>
        </p:spPr>
        <p:txBody>
          <a:bodyPr wrap="none" fromWordArt="1">
            <a:prstTxWarp prst="textPlain">
              <a:avLst>
                <a:gd name="adj" fmla="val 50005"/>
              </a:avLst>
            </a:prstTxWarp>
            <a:normAutofit fontScale="80000" lnSpcReduction="20000"/>
            <a:scene3d>
              <a:camera prst="legacyObliqueRight">
                <a:rot lat="0" lon="0" rev="0"/>
              </a:camera>
              <a:lightRig rig="legacyHarsh3" dir="t"/>
            </a:scene3d>
            <a:sp3d extrusionH="100000" prstMaterial="legacyMatte">
              <a:extrusionClr>
                <a:srgbClr val="663300"/>
              </a:extrusionClr>
            </a:sp3d>
          </a:bodyPr>
          <a:lstStyle/>
          <a:p>
            <a:pPr algn="ctr"/>
            <a:r>
              <a:rPr lang="zh-CN" altLang="en-US" sz="3600" noProof="1">
                <a:solidFill>
                  <a:srgbClr val="FF0000"/>
                </a:solidFill>
                <a:latin typeface="宋体" panose="02010600030101010101" pitchFamily="2" charset="-122"/>
                <a:ea typeface="宋体" panose="02010600030101010101" pitchFamily="2" charset="-122"/>
              </a:rPr>
              <a:t>两者结合 社会主义</a:t>
            </a:r>
          </a:p>
          <a:p>
            <a:pPr algn="ctr"/>
            <a:r>
              <a:rPr lang="zh-CN" altLang="en-US" sz="3600" noProof="1">
                <a:solidFill>
                  <a:srgbClr val="FF0000"/>
                </a:solidFill>
                <a:latin typeface="宋体" panose="02010600030101010101" pitchFamily="2" charset="-122"/>
                <a:ea typeface="宋体" panose="02010600030101010101" pitchFamily="2" charset="-122"/>
              </a:rPr>
              <a:t>现代化事业必定胜利</a:t>
            </a:r>
          </a:p>
        </p:txBody>
      </p:sp>
      <p:grpSp>
        <p:nvGrpSpPr>
          <p:cNvPr id="81927" name="组合 2079"/>
          <p:cNvGrpSpPr>
            <a:grpSpLocks/>
          </p:cNvGrpSpPr>
          <p:nvPr/>
        </p:nvGrpSpPr>
        <p:grpSpPr bwMode="auto">
          <a:xfrm>
            <a:off x="1517650" y="15875"/>
            <a:ext cx="2266950" cy="381000"/>
            <a:chOff x="0" y="0"/>
            <a:chExt cx="2085" cy="384"/>
          </a:xfrm>
        </p:grpSpPr>
        <p:sp>
          <p:nvSpPr>
            <p:cNvPr id="81928"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1929" name="文本框 2081"/>
            <p:cNvSpPr txBox="1">
              <a:spLocks noChangeArrowheads="1"/>
            </p:cNvSpPr>
            <p:nvPr/>
          </p:nvSpPr>
          <p:spPr bwMode="auto">
            <a:xfrm>
              <a:off x="50" y="28"/>
              <a:ext cx="2035" cy="330"/>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anose="02010509060101010101" pitchFamily="49" charset="-122"/>
                  <a:sym typeface="宋体" panose="02010600030101010101" pitchFamily="2" charset="-122"/>
                </a:rPr>
                <a:t>1</a:t>
              </a:r>
              <a:r>
                <a:rPr lang="zh-CN" altLang="en-US" sz="1400" b="1">
                  <a:solidFill>
                    <a:srgbClr val="0000FF"/>
                  </a:solidFill>
                  <a:latin typeface="幼圆" panose="02010509060101010101" pitchFamily="49" charset="-122"/>
                  <a:sym typeface="宋体" panose="02010600030101010101" pitchFamily="2" charset="-122"/>
                </a:rPr>
                <a:t>）党的基本路线的内容</a:t>
              </a:r>
            </a:p>
          </p:txBody>
        </p:sp>
      </p:grpSp>
      <p:sp>
        <p:nvSpPr>
          <p:cNvPr id="81930" name="矩形 1"/>
          <p:cNvSpPr>
            <a:spLocks noChangeArrowheads="1"/>
          </p:cNvSpPr>
          <p:nvPr/>
        </p:nvSpPr>
        <p:spPr bwMode="auto">
          <a:xfrm>
            <a:off x="2093914" y="793750"/>
            <a:ext cx="3717925" cy="533400"/>
          </a:xfrm>
          <a:prstGeom prst="rect">
            <a:avLst/>
          </a:prstGeom>
          <a:solidFill>
            <a:srgbClr val="E6E6E6"/>
          </a:solidFill>
          <a:ln w="9525">
            <a:solidFill>
              <a:schemeClr val="tx1"/>
            </a:solidFill>
            <a:miter lim="800000"/>
            <a:headEnd/>
            <a:tailEnd/>
          </a:ln>
        </p:spPr>
        <p:txBody>
          <a:bodyPr/>
          <a:lstStyle/>
          <a:p>
            <a:pPr>
              <a:lnSpc>
                <a:spcPct val="130000"/>
              </a:lnSpc>
            </a:pPr>
            <a:r>
              <a:rPr lang="zh-CN" altLang="en-US" sz="2000" b="1">
                <a:solidFill>
                  <a:schemeClr val="accent2"/>
                </a:solidFill>
                <a:latin typeface="楷体" panose="02010609060101010101" pitchFamily="49" charset="-122"/>
                <a:ea typeface="楷体" panose="02010609060101010101" pitchFamily="49" charset="-122"/>
              </a:rPr>
              <a:t>第三，</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u="sng">
                <a:solidFill>
                  <a:schemeClr val="accent2"/>
                </a:solidFill>
                <a:latin typeface="楷体" panose="02010609060101010101" pitchFamily="49" charset="-122"/>
                <a:ea typeface="楷体" panose="02010609060101010101" pitchFamily="49" charset="-122"/>
              </a:rPr>
              <a:t>领导</a:t>
            </a:r>
            <a:r>
              <a:rPr lang="zh-CN" altLang="en-US" sz="2000" b="1">
                <a:solidFill>
                  <a:schemeClr val="accent2"/>
                </a:solidFill>
                <a:latin typeface="楷体" panose="02010609060101010101" pitchFamily="49" charset="-122"/>
                <a:ea typeface="楷体" panose="02010609060101010101" pitchFamily="49" charset="-122"/>
              </a:rPr>
              <a:t>和</a:t>
            </a:r>
            <a:r>
              <a:rPr lang="zh-CN" altLang="en-US" sz="2000" b="1" u="sng">
                <a:solidFill>
                  <a:schemeClr val="accent2"/>
                </a:solidFill>
                <a:latin typeface="楷体" panose="02010609060101010101" pitchFamily="49" charset="-122"/>
                <a:ea typeface="楷体" panose="02010609060101010101" pitchFamily="49" charset="-122"/>
              </a:rPr>
              <a:t>团结各族人民</a:t>
            </a:r>
            <a:r>
              <a:rPr lang="en-US" altLang="zh-CN" sz="2000" b="1">
                <a:solidFill>
                  <a:schemeClr val="accent2"/>
                </a:solidFill>
                <a:latin typeface="楷体" panose="02010609060101010101" pitchFamily="49" charset="-122"/>
                <a:ea typeface="楷体" panose="02010609060101010101" pitchFamily="49" charset="-122"/>
              </a:rPr>
              <a:t>”</a:t>
            </a:r>
          </a:p>
        </p:txBody>
      </p:sp>
      <p:sp>
        <p:nvSpPr>
          <p:cNvPr id="81931" name="圆角矩形标注 5"/>
          <p:cNvSpPr>
            <a:spLocks noChangeArrowheads="1"/>
          </p:cNvSpPr>
          <p:nvPr/>
        </p:nvSpPr>
        <p:spPr bwMode="auto">
          <a:xfrm>
            <a:off x="2066925" y="3340101"/>
            <a:ext cx="1487488" cy="728663"/>
          </a:xfrm>
          <a:prstGeom prst="wedgeRoundRectCallout">
            <a:avLst>
              <a:gd name="adj1" fmla="val 44750"/>
              <a:gd name="adj2" fmla="val -343806"/>
              <a:gd name="adj3" fmla="val 16667"/>
            </a:avLst>
          </a:prstGeom>
          <a:blipFill dpi="0" rotWithShape="1">
            <a:blip r:embed="rId3"/>
            <a:srcRect/>
            <a:tile tx="0" ty="0" sx="100000" sy="100000" flip="none" algn="tl"/>
          </a:blipFill>
          <a:ln w="28575">
            <a:solidFill>
              <a:srgbClr val="8585E0"/>
            </a:solidFill>
            <a:bevel/>
            <a:headEnd/>
            <a:tailEnd/>
          </a:ln>
        </p:spPr>
        <p:txBody>
          <a:bodyPr/>
          <a:lstStyle/>
          <a:p>
            <a:pPr>
              <a:lnSpc>
                <a:spcPct val="110000"/>
              </a:lnSpc>
              <a:buClr>
                <a:schemeClr val="bg1"/>
              </a:buClr>
            </a:pPr>
            <a:r>
              <a:rPr lang="zh-CN" altLang="en-US" b="1">
                <a:solidFill>
                  <a:srgbClr val="C00000"/>
                </a:solidFill>
                <a:latin typeface="楷体" panose="02010609060101010101" pitchFamily="49" charset="-122"/>
                <a:ea typeface="楷体" panose="02010609060101010101" pitchFamily="49" charset="-122"/>
              </a:rPr>
              <a:t>中国共产党，  </a:t>
            </a:r>
          </a:p>
          <a:p>
            <a:pPr>
              <a:lnSpc>
                <a:spcPct val="110000"/>
              </a:lnSpc>
              <a:buClr>
                <a:schemeClr val="bg1"/>
              </a:buClr>
            </a:pPr>
            <a:r>
              <a:rPr lang="zh-CN" altLang="en-US" b="1">
                <a:solidFill>
                  <a:srgbClr val="C00000"/>
                </a:solidFill>
                <a:latin typeface="楷体" panose="02010609060101010101" pitchFamily="49" charset="-122"/>
                <a:ea typeface="楷体" panose="02010609060101010101" pitchFamily="49" charset="-122"/>
              </a:rPr>
              <a:t>领导核心</a:t>
            </a:r>
          </a:p>
        </p:txBody>
      </p:sp>
      <p:sp>
        <p:nvSpPr>
          <p:cNvPr id="81932" name="圆角矩形标注 5"/>
          <p:cNvSpPr>
            <a:spLocks noChangeArrowheads="1"/>
          </p:cNvSpPr>
          <p:nvPr/>
        </p:nvSpPr>
        <p:spPr bwMode="auto">
          <a:xfrm>
            <a:off x="4144964" y="3492500"/>
            <a:ext cx="1487487" cy="425450"/>
          </a:xfrm>
          <a:prstGeom prst="wedgeRoundRectCallout">
            <a:avLst>
              <a:gd name="adj1" fmla="val -14532"/>
              <a:gd name="adj2" fmla="val -589310"/>
              <a:gd name="adj3" fmla="val 16667"/>
            </a:avLst>
          </a:prstGeom>
          <a:blipFill dpi="0" rotWithShape="1">
            <a:blip r:embed="rId3"/>
            <a:srcRect/>
            <a:tile tx="0" ty="0" sx="100000" sy="100000" flip="none" algn="tl"/>
          </a:blipFill>
          <a:ln w="28575">
            <a:solidFill>
              <a:srgbClr val="8585E0"/>
            </a:solidFill>
            <a:bevel/>
            <a:headEnd/>
            <a:tailEnd/>
          </a:ln>
        </p:spPr>
        <p:txBody>
          <a:bodyPr/>
          <a:lstStyle/>
          <a:p>
            <a:pPr>
              <a:lnSpc>
                <a:spcPct val="110000"/>
              </a:lnSpc>
              <a:buClr>
                <a:schemeClr val="bg1"/>
              </a:buClr>
            </a:pPr>
            <a:r>
              <a:rPr lang="zh-CN" altLang="en-US" b="1">
                <a:solidFill>
                  <a:srgbClr val="C00000"/>
                </a:solidFill>
                <a:latin typeface="楷体" panose="02010609060101010101" pitchFamily="49" charset="-122"/>
                <a:ea typeface="楷体" panose="02010609060101010101" pitchFamily="49" charset="-122"/>
              </a:rPr>
              <a:t>依靠力量</a:t>
            </a:r>
          </a:p>
        </p:txBody>
      </p:sp>
      <p:sp>
        <p:nvSpPr>
          <p:cNvPr id="81933" name="文本框 369668"/>
          <p:cNvSpPr txBox="1">
            <a:spLocks noChangeArrowheads="1"/>
          </p:cNvSpPr>
          <p:nvPr/>
        </p:nvSpPr>
        <p:spPr bwMode="auto">
          <a:xfrm>
            <a:off x="2246314" y="1771651"/>
            <a:ext cx="3165475" cy="1014413"/>
          </a:xfrm>
          <a:prstGeom prst="rect">
            <a:avLst/>
          </a:prstGeom>
          <a:solidFill>
            <a:srgbClr val="CCFFFF"/>
          </a:solidFill>
          <a:ln w="38100">
            <a:solidFill>
              <a:schemeClr val="accent1"/>
            </a:solidFill>
            <a:miter lim="800000"/>
            <a:headEnd/>
            <a:tailEnd/>
          </a:ln>
        </p:spPr>
        <p:txBody>
          <a:bodyPr>
            <a:spAutoFit/>
          </a:bodyPr>
          <a:lstStyle/>
          <a:p>
            <a:pPr>
              <a:lnSpc>
                <a:spcPct val="150000"/>
              </a:lnSpc>
              <a:buClr>
                <a:schemeClr val="bg1"/>
              </a:buClr>
            </a:pPr>
            <a:r>
              <a:rPr lang="en-US" altLang="zh-CN" sz="2000" b="1">
                <a:solidFill>
                  <a:srgbClr val="0000FF"/>
                </a:solidFill>
                <a:latin typeface="华文新魏" panose="02010800040101010101" pitchFamily="2" charset="-122"/>
                <a:ea typeface="华文新魏" panose="02010800040101010101" pitchFamily="2" charset="-122"/>
                <a:sym typeface="Monotype Sorts" pitchFamily="2" charset="2"/>
              </a:rPr>
              <a:t> </a:t>
            </a:r>
            <a:r>
              <a:rPr lang="en-US" altLang="zh-CN" sz="2000" b="1">
                <a:solidFill>
                  <a:schemeClr val="accent2"/>
                </a:solidFill>
                <a:latin typeface="华文新魏" panose="02010800040101010101" pitchFamily="2" charset="-122"/>
                <a:ea typeface="华文新魏" panose="02010800040101010101" pitchFamily="2" charset="-122"/>
                <a:sym typeface="Monotype Sorts" pitchFamily="2" charset="2"/>
              </a:rPr>
              <a:t>  </a:t>
            </a:r>
            <a:r>
              <a:rPr lang="zh-CN" altLang="en-US" sz="2000" b="1">
                <a:solidFill>
                  <a:schemeClr val="accent2"/>
                </a:solidFill>
                <a:latin typeface="楷体" panose="02010609060101010101" pitchFamily="49" charset="-122"/>
                <a:ea typeface="楷体" panose="02010609060101010101" pitchFamily="49" charset="-122"/>
                <a:sym typeface="Monotype Sorts" pitchFamily="2" charset="2"/>
              </a:rPr>
              <a:t>实现奋斗目标的 </a:t>
            </a:r>
            <a:r>
              <a:rPr lang="en-US" altLang="zh-CN" sz="2000" b="1">
                <a:solidFill>
                  <a:schemeClr val="accent2"/>
                </a:solidFill>
                <a:latin typeface="楷体" panose="02010609060101010101" pitchFamily="49" charset="-122"/>
                <a:ea typeface="楷体" panose="02010609060101010101" pitchFamily="49" charset="-122"/>
                <a:sym typeface="Monotype Sorts" pitchFamily="2" charset="2"/>
              </a:rPr>
              <a:t>-</a:t>
            </a:r>
            <a:endParaRPr lang="zh-CN" altLang="en-US" sz="2000" b="1">
              <a:solidFill>
                <a:schemeClr val="accent2"/>
              </a:solidFill>
              <a:latin typeface="楷体" panose="02010609060101010101" pitchFamily="49" charset="-122"/>
              <a:ea typeface="楷体" panose="02010609060101010101" pitchFamily="49" charset="-122"/>
              <a:sym typeface="Monotype Sorts" pitchFamily="2" charset="2"/>
            </a:endParaRPr>
          </a:p>
          <a:p>
            <a:pPr>
              <a:lnSpc>
                <a:spcPct val="150000"/>
              </a:lnSpc>
              <a:buClr>
                <a:schemeClr val="bg1"/>
              </a:buClr>
            </a:pPr>
            <a:r>
              <a:rPr lang="zh-CN" altLang="en-US" sz="2000" b="1">
                <a:solidFill>
                  <a:srgbClr val="FF0000"/>
                </a:solidFill>
                <a:sym typeface="Monotype Sorts" pitchFamily="2" charset="2"/>
              </a:rPr>
              <a:t>  领导力量和依靠力量</a:t>
            </a:r>
            <a:endParaRPr lang="zh-CN" altLang="en-US" sz="2000" b="1">
              <a:solidFill>
                <a:schemeClr val="accent2"/>
              </a:solidFill>
              <a:latin typeface="幼圆" panose="02010509060101010101" pitchFamily="49" charset="-122"/>
            </a:endParaRPr>
          </a:p>
        </p:txBody>
      </p:sp>
      <p:pic>
        <p:nvPicPr>
          <p:cNvPr id="81934" name="图片 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44708" y="845609"/>
            <a:ext cx="3621088" cy="2517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0086804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9"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599768" y="1322389"/>
            <a:ext cx="3254375" cy="511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950" name="文本框 369668"/>
          <p:cNvSpPr txBox="1">
            <a:spLocks noChangeArrowheads="1"/>
          </p:cNvSpPr>
          <p:nvPr/>
        </p:nvSpPr>
        <p:spPr bwMode="auto">
          <a:xfrm>
            <a:off x="2226733" y="2673880"/>
            <a:ext cx="3771900" cy="2400300"/>
          </a:xfrm>
          <a:prstGeom prst="rect">
            <a:avLst/>
          </a:prstGeom>
          <a:solidFill>
            <a:srgbClr val="CCFFFF"/>
          </a:solidFill>
          <a:ln w="38100">
            <a:solidFill>
              <a:schemeClr val="accent1"/>
            </a:solidFill>
            <a:miter lim="800000"/>
            <a:headEnd/>
            <a:tailEnd/>
          </a:ln>
        </p:spPr>
        <p:txBody>
          <a:bodyPr>
            <a:spAutoFit/>
          </a:bodyPr>
          <a:lstStyle/>
          <a:p>
            <a:pPr>
              <a:lnSpc>
                <a:spcPct val="150000"/>
              </a:lnSpc>
              <a:buClr>
                <a:schemeClr val="bg1"/>
              </a:buClr>
            </a:pPr>
            <a:r>
              <a:rPr lang="zh-CN" altLang="en-US" sz="2000" b="1" dirty="0">
                <a:solidFill>
                  <a:srgbClr val="FF0000"/>
                </a:solidFill>
                <a:latin typeface="幼圆" panose="02010509060101010101" pitchFamily="49" charset="-122"/>
                <a:sym typeface="Monotype Sorts" pitchFamily="2" charset="2"/>
              </a:rPr>
              <a:t>党的优良传统</a:t>
            </a:r>
          </a:p>
          <a:p>
            <a:pPr>
              <a:lnSpc>
                <a:spcPct val="150000"/>
              </a:lnSpc>
              <a:buClr>
                <a:schemeClr val="bg1"/>
              </a:buClr>
            </a:pPr>
            <a:r>
              <a:rPr lang="zh-CN" altLang="en-US" sz="2000" b="1" dirty="0">
                <a:solidFill>
                  <a:srgbClr val="FF0000"/>
                </a:solidFill>
                <a:latin typeface="幼圆" panose="02010509060101010101" pitchFamily="49" charset="-122"/>
                <a:sym typeface="Monotype Sorts" pitchFamily="2" charset="2"/>
              </a:rPr>
              <a:t>实现奋斗目标的根本立足点</a:t>
            </a:r>
          </a:p>
          <a:p>
            <a:pPr>
              <a:lnSpc>
                <a:spcPct val="150000"/>
              </a:lnSpc>
              <a:buClr>
                <a:schemeClr val="bg1"/>
              </a:buClr>
            </a:pPr>
            <a:r>
              <a:rPr lang="zh-CN" altLang="en-US" sz="2000" b="1" dirty="0">
                <a:solidFill>
                  <a:schemeClr val="accent2"/>
                </a:solidFill>
                <a:latin typeface="幼圆" panose="02010509060101010101" pitchFamily="49" charset="-122"/>
              </a:rPr>
              <a:t>   不仅是改变我国不发达现状的需要，也体现了社会主义的奋斗精神</a:t>
            </a:r>
          </a:p>
        </p:txBody>
      </p:sp>
      <p:grpSp>
        <p:nvGrpSpPr>
          <p:cNvPr id="82951" name="组合 2079"/>
          <p:cNvGrpSpPr>
            <a:grpSpLocks/>
          </p:cNvGrpSpPr>
          <p:nvPr/>
        </p:nvGrpSpPr>
        <p:grpSpPr bwMode="auto">
          <a:xfrm>
            <a:off x="1517650" y="15875"/>
            <a:ext cx="2706688" cy="381000"/>
            <a:chOff x="0" y="0"/>
            <a:chExt cx="2085" cy="384"/>
          </a:xfrm>
        </p:grpSpPr>
        <p:sp>
          <p:nvSpPr>
            <p:cNvPr id="82952"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2953" name="文本框 2081"/>
            <p:cNvSpPr txBox="1">
              <a:spLocks noChangeArrowheads="1"/>
            </p:cNvSpPr>
            <p:nvPr/>
          </p:nvSpPr>
          <p:spPr bwMode="auto">
            <a:xfrm>
              <a:off x="50" y="28"/>
              <a:ext cx="2035" cy="330"/>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anose="02010509060101010101" pitchFamily="49" charset="-122"/>
                  <a:sym typeface="宋体" panose="02010600030101010101" pitchFamily="2" charset="-122"/>
                </a:rPr>
                <a:t>1</a:t>
              </a:r>
              <a:r>
                <a:rPr lang="zh-CN" altLang="en-US" sz="1400" b="1">
                  <a:solidFill>
                    <a:srgbClr val="0000FF"/>
                  </a:solidFill>
                  <a:latin typeface="幼圆" panose="02010509060101010101" pitchFamily="49" charset="-122"/>
                  <a:sym typeface="宋体" panose="02010600030101010101" pitchFamily="2" charset="-122"/>
                </a:rPr>
                <a:t>）党的基本路线的内容</a:t>
              </a:r>
            </a:p>
          </p:txBody>
        </p:sp>
      </p:grpSp>
      <p:sp>
        <p:nvSpPr>
          <p:cNvPr id="82954" name="矩形 1"/>
          <p:cNvSpPr>
            <a:spLocks noChangeArrowheads="1"/>
          </p:cNvSpPr>
          <p:nvPr/>
        </p:nvSpPr>
        <p:spPr bwMode="auto">
          <a:xfrm>
            <a:off x="2068514" y="1060450"/>
            <a:ext cx="3862387" cy="501650"/>
          </a:xfrm>
          <a:prstGeom prst="rect">
            <a:avLst/>
          </a:prstGeom>
          <a:solidFill>
            <a:srgbClr val="E6E6E6"/>
          </a:solidFill>
          <a:ln w="9525">
            <a:solidFill>
              <a:schemeClr val="tx1"/>
            </a:solidFill>
            <a:miter lim="800000"/>
            <a:headEnd/>
            <a:tailEnd/>
          </a:ln>
        </p:spPr>
        <p:txBody>
          <a:bodyPr/>
          <a:lstStyle/>
          <a:p>
            <a:pPr>
              <a:lnSpc>
                <a:spcPct val="130000"/>
              </a:lnSpc>
            </a:pPr>
            <a:r>
              <a:rPr lang="zh-CN" altLang="en-US" sz="2000" b="1">
                <a:solidFill>
                  <a:schemeClr val="accent2"/>
                </a:solidFill>
                <a:latin typeface="楷体" panose="02010609060101010101" pitchFamily="49" charset="-122"/>
                <a:ea typeface="楷体" panose="02010609060101010101" pitchFamily="49" charset="-122"/>
              </a:rPr>
              <a:t>第四，</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自力更生，艰苦奋斗</a:t>
            </a:r>
            <a:r>
              <a:rPr lang="en-US" altLang="zh-CN" sz="2000" b="1">
                <a:solidFill>
                  <a:schemeClr val="accent2"/>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xmlns="" val="28904123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69" name="组合 370690"/>
          <p:cNvGrpSpPr>
            <a:grpSpLocks/>
          </p:cNvGrpSpPr>
          <p:nvPr/>
        </p:nvGrpSpPr>
        <p:grpSpPr bwMode="auto">
          <a:xfrm>
            <a:off x="4122738" y="884238"/>
            <a:ext cx="5637212" cy="2951162"/>
            <a:chOff x="839" y="2478"/>
            <a:chExt cx="3946" cy="1451"/>
          </a:xfrm>
        </p:grpSpPr>
        <p:sp>
          <p:nvSpPr>
            <p:cNvPr id="83970" name="横卷形 370691"/>
            <p:cNvSpPr>
              <a:spLocks noChangeArrowheads="1"/>
            </p:cNvSpPr>
            <p:nvPr/>
          </p:nvSpPr>
          <p:spPr bwMode="auto">
            <a:xfrm>
              <a:off x="839" y="2478"/>
              <a:ext cx="3946" cy="1451"/>
            </a:xfrm>
            <a:prstGeom prst="horizontalScroll">
              <a:avLst>
                <a:gd name="adj" fmla="val 12500"/>
              </a:avLst>
            </a:prstGeom>
            <a:solidFill>
              <a:srgbClr val="FF99CC"/>
            </a:solidFill>
            <a:ln w="9525">
              <a:solidFill>
                <a:schemeClr val="tx1"/>
              </a:solidFill>
              <a:round/>
              <a:headEnd/>
              <a:tailEnd/>
            </a:ln>
          </p:spPr>
          <p:txBody>
            <a:bodyPr/>
            <a:lstStyle/>
            <a:p>
              <a:endParaRPr lang="zh-CN" altLang="en-US"/>
            </a:p>
          </p:txBody>
        </p:sp>
        <p:sp>
          <p:nvSpPr>
            <p:cNvPr id="83971" name="文本框 370692"/>
            <p:cNvSpPr txBox="1">
              <a:spLocks noChangeArrowheads="1"/>
            </p:cNvSpPr>
            <p:nvPr/>
          </p:nvSpPr>
          <p:spPr bwMode="auto">
            <a:xfrm>
              <a:off x="1020" y="2795"/>
              <a:ext cx="3294" cy="764"/>
            </a:xfrm>
            <a:prstGeom prst="rect">
              <a:avLst/>
            </a:prstGeom>
            <a:solidFill>
              <a:srgbClr val="FF99CC"/>
            </a:solidFill>
            <a:ln w="38100">
              <a:solidFill>
                <a:srgbClr val="FFFFFF"/>
              </a:solidFill>
              <a:miter lim="800000"/>
              <a:headEnd/>
              <a:tailEnd/>
            </a:ln>
          </p:spPr>
          <p:txBody>
            <a:bodyPr>
              <a:spAutoFit/>
            </a:bodyPr>
            <a:lstStyle/>
            <a:p>
              <a:pPr>
                <a:lnSpc>
                  <a:spcPct val="125000"/>
                </a:lnSpc>
                <a:spcBef>
                  <a:spcPct val="50000"/>
                </a:spcBef>
                <a:buClr>
                  <a:schemeClr val="bg1"/>
                </a:buClr>
              </a:pPr>
              <a:r>
                <a:rPr lang="en-US" altLang="zh-CN" sz="2800" b="1">
                  <a:solidFill>
                    <a:srgbClr val="0000FF"/>
                  </a:solidFill>
                  <a:latin typeface="华文行楷" panose="02010800040101010101" pitchFamily="2" charset="-122"/>
                  <a:ea typeface="华文行楷" panose="02010800040101010101" pitchFamily="2" charset="-122"/>
                </a:rPr>
                <a:t> </a:t>
              </a:r>
              <a:r>
                <a:rPr lang="en-US" altLang="zh-CN" sz="2800" b="1">
                  <a:solidFill>
                    <a:srgbClr val="0000FF"/>
                  </a:solidFill>
                  <a:latin typeface="楷体" panose="02010609060101010101" pitchFamily="49" charset="-122"/>
                  <a:ea typeface="楷体" panose="02010609060101010101" pitchFamily="49" charset="-122"/>
                </a:rPr>
                <a:t>  </a:t>
              </a:r>
              <a:r>
                <a:rPr lang="zh-CN" altLang="en-US" sz="2400" b="1">
                  <a:solidFill>
                    <a:srgbClr val="0000FF"/>
                  </a:solidFill>
                  <a:latin typeface="楷体" panose="02010609060101010101" pitchFamily="49" charset="-122"/>
                  <a:ea typeface="楷体" panose="02010609060101010101" pitchFamily="49" charset="-122"/>
                </a:rPr>
                <a:t>基本路线要管一百年，动摇不得。只有坚持这条路线，人民才会相信你，拥护你。</a:t>
              </a:r>
              <a:r>
                <a:rPr lang="zh-CN" altLang="en-US" sz="2400" b="1">
                  <a:solidFill>
                    <a:schemeClr val="tx2"/>
                  </a:solidFill>
                  <a:latin typeface="楷体" panose="02010609060101010101" pitchFamily="49" charset="-122"/>
                  <a:ea typeface="楷体" panose="02010609060101010101" pitchFamily="49" charset="-122"/>
                </a:rPr>
                <a:t> </a:t>
              </a:r>
            </a:p>
          </p:txBody>
        </p:sp>
      </p:grpSp>
      <p:pic>
        <p:nvPicPr>
          <p:cNvPr id="83972" name="图片 370693" descr="u=2312331053,2089349652&amp;fm=0&amp;gp=36">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09775" y="1341439"/>
            <a:ext cx="1849438" cy="2376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3" name="文本框 370696"/>
          <p:cNvSpPr txBox="1">
            <a:spLocks noChangeArrowheads="1"/>
          </p:cNvSpPr>
          <p:nvPr/>
        </p:nvSpPr>
        <p:spPr bwMode="auto">
          <a:xfrm>
            <a:off x="8214187" y="3548064"/>
            <a:ext cx="2108269" cy="2795587"/>
          </a:xfrm>
          <a:prstGeom prst="rect">
            <a:avLst/>
          </a:prstGeom>
          <a:solidFill>
            <a:srgbClr val="CCFFFF"/>
          </a:solidFill>
          <a:ln w="38100">
            <a:solidFill>
              <a:schemeClr val="accent1"/>
            </a:solidFill>
            <a:miter lim="800000"/>
            <a:headEnd/>
            <a:tailEnd/>
          </a:ln>
        </p:spPr>
        <p:txBody>
          <a:bodyPr vert="eaVert">
            <a:spAutoFit/>
          </a:bodyPr>
          <a:lstStyle/>
          <a:p>
            <a:pPr>
              <a:lnSpc>
                <a:spcPct val="125000"/>
              </a:lnSpc>
              <a:buClr>
                <a:schemeClr val="bg1"/>
              </a:buClr>
            </a:pPr>
            <a:r>
              <a:rPr lang="en-US" altLang="zh-CN" sz="2000" b="1">
                <a:solidFill>
                  <a:srgbClr val="FF0000"/>
                </a:solidFill>
                <a:latin typeface="华文新魏" panose="02010800040101010101" pitchFamily="2" charset="-122"/>
                <a:ea typeface="华文新魏" panose="02010800040101010101" pitchFamily="2" charset="-122"/>
                <a:sym typeface="Monotype Sorts" pitchFamily="2" charset="2"/>
              </a:rPr>
              <a:t>   </a:t>
            </a:r>
            <a:r>
              <a:rPr lang="zh-CN" altLang="en-US" sz="2000" b="1">
                <a:solidFill>
                  <a:srgbClr val="FF0000"/>
                </a:solidFill>
                <a:latin typeface="楷体" panose="02010609060101010101" pitchFamily="49" charset="-122"/>
                <a:ea typeface="楷体" panose="02010609060101010101" pitchFamily="49" charset="-122"/>
                <a:sym typeface="Monotype Sorts" pitchFamily="2" charset="2"/>
              </a:rPr>
              <a:t>坚持党的基本路线不动摇，社会主义现代化战略目标的实现就有了根本保证，中华民族的复兴就有了希望。</a:t>
            </a:r>
            <a:r>
              <a:rPr lang="zh-CN" altLang="en-US" sz="2000" b="1">
                <a:solidFill>
                  <a:srgbClr val="FF0000"/>
                </a:solidFill>
                <a:latin typeface="楷体" panose="02010609060101010101" pitchFamily="49" charset="-122"/>
                <a:ea typeface="楷体" panose="02010609060101010101" pitchFamily="49" charset="-122"/>
              </a:rPr>
              <a:t>        </a:t>
            </a:r>
          </a:p>
        </p:txBody>
      </p:sp>
      <p:grpSp>
        <p:nvGrpSpPr>
          <p:cNvPr id="77838" name="组合 2079"/>
          <p:cNvGrpSpPr/>
          <p:nvPr/>
        </p:nvGrpSpPr>
        <p:grpSpPr>
          <a:xfrm>
            <a:off x="1910366" y="3983641"/>
            <a:ext cx="3990975" cy="492125"/>
            <a:chOff x="0" y="0"/>
            <a:chExt cx="3696" cy="387"/>
          </a:xfrm>
          <a:solidFill>
            <a:srgbClr val="FFFF00"/>
          </a:solidFill>
        </p:grpSpPr>
        <p:sp>
          <p:nvSpPr>
            <p:cNvPr id="77839"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2" name="文本框 2081"/>
            <p:cNvSpPr txBox="1"/>
            <p:nvPr/>
          </p:nvSpPr>
          <p:spPr>
            <a:xfrm>
              <a:off x="92" y="13"/>
              <a:ext cx="3514" cy="374"/>
            </a:xfrm>
            <a:prstGeom prst="rect">
              <a:avLst/>
            </a:prstGeom>
            <a:grpFill/>
            <a:ln w="9525">
              <a:noFill/>
            </a:ln>
          </p:spPr>
          <p:txBody>
            <a:bodyPr>
              <a:spAutoFit/>
            </a:bodyPr>
            <a:lstStyle/>
            <a:p>
              <a:pPr>
                <a:lnSpc>
                  <a:spcPct val="125000"/>
                </a:lnSpc>
                <a:defRPr/>
              </a:pPr>
              <a:r>
                <a:rPr lang="en-US" altLang="zh-CN" sz="2000" b="1" noProof="1">
                  <a:solidFill>
                    <a:srgbClr val="0000FF"/>
                  </a:solidFill>
                  <a:latin typeface="楷体" panose="02010609060101010101" pitchFamily="49" charset="-122"/>
                  <a:ea typeface="楷体" panose="02010609060101010101" pitchFamily="49" charset="-122"/>
                </a:rPr>
                <a:t> - </a:t>
              </a:r>
              <a:r>
                <a:rPr lang="zh-CN" altLang="en-US" sz="2000" b="1" noProof="1">
                  <a:solidFill>
                    <a:srgbClr val="0000FF"/>
                  </a:solidFill>
                  <a:latin typeface="楷体" panose="02010609060101010101" pitchFamily="49" charset="-122"/>
                  <a:ea typeface="楷体" panose="02010609060101010101" pitchFamily="49" charset="-122"/>
                </a:rPr>
                <a:t>紧紧围绕经济建设这一中心</a:t>
              </a:r>
            </a:p>
          </p:txBody>
        </p:sp>
      </p:grpSp>
      <p:grpSp>
        <p:nvGrpSpPr>
          <p:cNvPr id="83979" name="组合 2079"/>
          <p:cNvGrpSpPr>
            <a:grpSpLocks/>
          </p:cNvGrpSpPr>
          <p:nvPr/>
        </p:nvGrpSpPr>
        <p:grpSpPr bwMode="auto">
          <a:xfrm>
            <a:off x="1911350" y="4757739"/>
            <a:ext cx="5818188" cy="490537"/>
            <a:chOff x="0" y="0"/>
            <a:chExt cx="3696" cy="384"/>
          </a:xfrm>
        </p:grpSpPr>
        <p:sp>
          <p:nvSpPr>
            <p:cNvPr id="83980" name="圆角矩形 2080"/>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3981" name="文本框 2081"/>
            <p:cNvSpPr txBox="1">
              <a:spLocks noChangeArrowheads="1"/>
            </p:cNvSpPr>
            <p:nvPr/>
          </p:nvSpPr>
          <p:spPr bwMode="auto">
            <a:xfrm>
              <a:off x="0" y="4"/>
              <a:ext cx="3696" cy="37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 正确处理改革开放和坚持四项基本原则的关系</a:t>
              </a:r>
              <a:r>
                <a:rPr lang="en-US" altLang="zh-CN" sz="2000" b="1">
                  <a:solidFill>
                    <a:srgbClr val="0000FF"/>
                  </a:solidFill>
                  <a:latin typeface="楷体_GB2312" pitchFamily="49" charset="-122"/>
                  <a:ea typeface="楷体_GB2312" pitchFamily="49" charset="-122"/>
                </a:rPr>
                <a:t>  </a:t>
              </a:r>
            </a:p>
          </p:txBody>
        </p:sp>
      </p:grpSp>
      <p:grpSp>
        <p:nvGrpSpPr>
          <p:cNvPr id="83982" name="组合 2079"/>
          <p:cNvGrpSpPr>
            <a:grpSpLocks/>
          </p:cNvGrpSpPr>
          <p:nvPr/>
        </p:nvGrpSpPr>
        <p:grpSpPr bwMode="auto">
          <a:xfrm>
            <a:off x="2128838" y="558800"/>
            <a:ext cx="3567112" cy="495300"/>
            <a:chOff x="0" y="0"/>
            <a:chExt cx="2085" cy="384"/>
          </a:xfrm>
        </p:grpSpPr>
        <p:sp>
          <p:nvSpPr>
            <p:cNvPr id="83983"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3984"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2</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）坚持党的基本路线的要求</a:t>
              </a:r>
            </a:p>
          </p:txBody>
        </p:sp>
      </p:grpSp>
      <p:grpSp>
        <p:nvGrpSpPr>
          <p:cNvPr id="83985" name="组合 913413"/>
          <p:cNvGrpSpPr>
            <a:grpSpLocks/>
          </p:cNvGrpSpPr>
          <p:nvPr/>
        </p:nvGrpSpPr>
        <p:grpSpPr bwMode="auto">
          <a:xfrm>
            <a:off x="1506537" y="-55563"/>
            <a:ext cx="1652588" cy="414338"/>
            <a:chOff x="1338" y="1069"/>
            <a:chExt cx="2919" cy="426"/>
          </a:xfrm>
        </p:grpSpPr>
        <p:sp>
          <p:nvSpPr>
            <p:cNvPr id="83986" name="圆角矩形 913414"/>
            <p:cNvSpPr>
              <a:spLocks noChangeArrowheads="1"/>
            </p:cNvSpPr>
            <p:nvPr/>
          </p:nvSpPr>
          <p:spPr bwMode="auto">
            <a:xfrm>
              <a:off x="1338" y="1089"/>
              <a:ext cx="2919" cy="40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83987" name="文本框 913415"/>
            <p:cNvSpPr txBox="1">
              <a:spLocks noChangeArrowheads="1"/>
            </p:cNvSpPr>
            <p:nvPr/>
          </p:nvSpPr>
          <p:spPr bwMode="auto">
            <a:xfrm>
              <a:off x="1368" y="1069"/>
              <a:ext cx="2859" cy="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en-US" altLang="zh-CN" sz="1400" b="1">
                  <a:solidFill>
                    <a:schemeClr val="bg1"/>
                  </a:solidFill>
                  <a:latin typeface="幼圆" panose="02010509060101010101" pitchFamily="49" charset="-122"/>
                </a:rPr>
                <a:t>3 </a:t>
              </a:r>
              <a:r>
                <a:rPr lang="zh-CN" altLang="en-US" sz="1400" b="1">
                  <a:solidFill>
                    <a:schemeClr val="bg1"/>
                  </a:solidFill>
                  <a:latin typeface="幼圆" panose="02010509060101010101" pitchFamily="49" charset="-122"/>
                </a:rPr>
                <a:t>党的基本路线</a:t>
              </a:r>
              <a:endParaRPr lang="zh-CN" altLang="en-US" sz="1400" b="1">
                <a:solidFill>
                  <a:schemeClr val="bg1"/>
                </a:solidFill>
                <a:latin typeface="幼圆" panose="02010509060101010101" pitchFamily="49" charset="-122"/>
                <a:sym typeface="宋体" panose="02010600030101010101" pitchFamily="2" charset="-122"/>
              </a:endParaRPr>
            </a:p>
          </p:txBody>
        </p:sp>
      </p:grpSp>
    </p:spTree>
    <p:extLst>
      <p:ext uri="{BB962C8B-B14F-4D97-AF65-F5344CB8AC3E}">
        <p14:creationId xmlns:p14="http://schemas.microsoft.com/office/powerpoint/2010/main" xmlns="" val="142467969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9" name="矩形 415748">
            <a:extLst>
              <a:ext uri="{FF2B5EF4-FFF2-40B4-BE49-F238E27FC236}">
                <a16:creationId xmlns="" xmlns:a16="http://schemas.microsoft.com/office/drawing/2014/main" id="{B88AC4D3-A930-4811-889F-FEB01A1B5131}"/>
              </a:ext>
            </a:extLst>
          </p:cNvPr>
          <p:cNvSpPr/>
          <p:nvPr/>
        </p:nvSpPr>
        <p:spPr>
          <a:xfrm>
            <a:off x="7227889" y="533400"/>
            <a:ext cx="918841" cy="400110"/>
          </a:xfrm>
          <a:prstGeom prst="rect">
            <a:avLst/>
          </a:prstGeom>
          <a:noFill/>
          <a:ln w="9525">
            <a:noFill/>
          </a:ln>
        </p:spPr>
        <p:txBody>
          <a:bodyPr wrap="none">
            <a:spAutoFit/>
          </a:bodyPr>
          <a:lstStyle/>
          <a:p>
            <a:pPr>
              <a:defRPr/>
            </a:pPr>
            <a:r>
              <a:rPr lang="en-US" altLang="zh-CN" sz="2000" b="1" noProof="1">
                <a:solidFill>
                  <a:srgbClr val="993300"/>
                </a:solidFill>
                <a:effectLst>
                  <a:outerShdw blurRad="38100" dist="38100" dir="2700000">
                    <a:srgbClr val="C0C0C0"/>
                  </a:outerShdw>
                </a:effectLst>
                <a:sym typeface="+mn-ea"/>
              </a:rPr>
              <a:t>P94-96</a:t>
            </a:r>
          </a:p>
        </p:txBody>
      </p:sp>
      <p:sp>
        <p:nvSpPr>
          <p:cNvPr id="415753" name="矩形 2051">
            <a:extLst>
              <a:ext uri="{FF2B5EF4-FFF2-40B4-BE49-F238E27FC236}">
                <a16:creationId xmlns="" xmlns:a16="http://schemas.microsoft.com/office/drawing/2014/main" id="{60665B74-AD45-46E4-BB7B-2BA0C9E5A50C}"/>
              </a:ext>
            </a:extLst>
          </p:cNvPr>
          <p:cNvSpPr/>
          <p:nvPr/>
        </p:nvSpPr>
        <p:spPr>
          <a:xfrm>
            <a:off x="1728788" y="301625"/>
            <a:ext cx="5321300" cy="556884"/>
          </a:xfrm>
          <a:prstGeom prst="rect">
            <a:avLst/>
          </a:prstGeom>
          <a:solidFill>
            <a:srgbClr val="CCECFF"/>
          </a:solidFill>
          <a:ln w="38100">
            <a:noFill/>
          </a:ln>
        </p:spPr>
        <p:txBody>
          <a:bodyPr>
            <a:spAutoFit/>
          </a:bodyPr>
          <a:lstStyle/>
          <a:p>
            <a:pPr>
              <a:lnSpc>
                <a:spcPct val="125000"/>
              </a:lnSpc>
              <a:defRPr/>
            </a:pPr>
            <a:r>
              <a:rPr lang="zh-CN" altLang="en-US" sz="28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一 邓小平理论回答的基本问题</a:t>
            </a:r>
          </a:p>
        </p:txBody>
      </p:sp>
      <p:sp>
        <p:nvSpPr>
          <p:cNvPr id="4" name="矩形 3">
            <a:extLst>
              <a:ext uri="{FF2B5EF4-FFF2-40B4-BE49-F238E27FC236}">
                <a16:creationId xmlns="" xmlns:a16="http://schemas.microsoft.com/office/drawing/2014/main" id="{3B860FBE-8656-423C-A467-49628E0EA02C}"/>
              </a:ext>
            </a:extLst>
          </p:cNvPr>
          <p:cNvSpPr/>
          <p:nvPr/>
        </p:nvSpPr>
        <p:spPr>
          <a:xfrm>
            <a:off x="1816100" y="5652540"/>
            <a:ext cx="2813685" cy="548640"/>
          </a:xfrm>
          <a:prstGeom prst="rect">
            <a:avLst/>
          </a:prstGeom>
        </p:spPr>
        <p:txBody>
          <a:bodyPr wrap="none" fromWordArt="1">
            <a:prstTxWarp prst="textPlain">
              <a:avLst>
                <a:gd name="adj" fmla="val 50000"/>
              </a:avLst>
            </a:prstTxWarp>
            <a:normAutofit fontScale="87500" lnSpcReduction="10000"/>
            <a:scene3d>
              <a:camera prst="orthographicFront"/>
              <a:lightRig rig="threePt" dir="t"/>
            </a:scene3d>
          </a:bodyPr>
          <a:lstStyle/>
          <a:p>
            <a:pPr algn="ctr">
              <a:defRPr/>
            </a:pPr>
            <a:r>
              <a:rPr lang="zh-CN" altLang="en-US" sz="3600" noProof="1">
                <a:ln w="25400">
                  <a:solidFill>
                    <a:srgbClr val="861E1D">
                      <a:alpha val="94000"/>
                    </a:srgbClr>
                  </a:solidFill>
                  <a:prstDash val="solid"/>
                </a:ln>
                <a:gradFill>
                  <a:gsLst>
                    <a:gs pos="0">
                      <a:srgbClr val="FFF9BB"/>
                    </a:gs>
                    <a:gs pos="64000">
                      <a:srgbClr val="FCE95F"/>
                    </a:gs>
                    <a:gs pos="100000">
                      <a:srgbClr val="F8AD1C"/>
                    </a:gs>
                  </a:gsLst>
                  <a:lin ang="5400000"/>
                </a:gradFill>
                <a:effectLst>
                  <a:outerShdw blurRad="177800" dist="12700" dir="10200000" sx="102000" sy="102000" algn="bl" rotWithShape="0">
                    <a:srgbClr val="480F08"/>
                  </a:outerShdw>
                </a:effectLst>
                <a:latin typeface="宋体" panose="02010600030101010101" pitchFamily="2" charset="-122"/>
                <a:sym typeface="+mn-ea"/>
              </a:rPr>
              <a:t>没有完全搞清楚</a:t>
            </a:r>
          </a:p>
        </p:txBody>
      </p:sp>
      <p:sp>
        <p:nvSpPr>
          <p:cNvPr id="9230" name="圆角矩形 6">
            <a:extLst>
              <a:ext uri="{FF2B5EF4-FFF2-40B4-BE49-F238E27FC236}">
                <a16:creationId xmlns="" xmlns:a16="http://schemas.microsoft.com/office/drawing/2014/main" id="{3FC8CCF3-350A-4570-95F6-22A6106208BC}"/>
              </a:ext>
            </a:extLst>
          </p:cNvPr>
          <p:cNvSpPr/>
          <p:nvPr/>
        </p:nvSpPr>
        <p:spPr>
          <a:xfrm>
            <a:off x="897007" y="1631053"/>
            <a:ext cx="2649538" cy="3327400"/>
          </a:xfrm>
          <a:prstGeom prst="roundRect">
            <a:avLst>
              <a:gd name="adj" fmla="val 16667"/>
            </a:avLst>
          </a:prstGeom>
          <a:solidFill>
            <a:srgbClr val="FFFFCC"/>
          </a:solidFill>
          <a:ln w="28575" cap="flat" cmpd="sng">
            <a:solidFill>
              <a:srgbClr val="FF00FF"/>
            </a:solidFill>
            <a:prstDash val="solid"/>
            <a:round/>
            <a:headEnd type="none" w="med" len="med"/>
            <a:tailEnd type="none" w="med" len="med"/>
          </a:ln>
        </p:spPr>
        <p:txBody>
          <a:bodyPr/>
          <a:lstStyle/>
          <a:p>
            <a:pPr>
              <a:lnSpc>
                <a:spcPct val="125000"/>
              </a:lnSpc>
              <a:defRPr/>
            </a:pPr>
            <a:r>
              <a:rPr lang="en-US" altLang="zh-CN" b="1" noProof="1">
                <a:solidFill>
                  <a:srgbClr val="0000FF"/>
                </a:solidFill>
                <a:latin typeface="楷体" panose="02010609060101010101" pitchFamily="49" charset="-122"/>
                <a:ea typeface="楷体" panose="02010609060101010101" pitchFamily="49" charset="-122"/>
              </a:rPr>
              <a:t>   </a:t>
            </a:r>
            <a:r>
              <a:rPr lang="zh-CN" altLang="en-US" sz="2000" b="1" noProof="1">
                <a:solidFill>
                  <a:srgbClr val="FF0000"/>
                </a:solidFill>
                <a:latin typeface="幼圆" panose="02010509060101010101" pitchFamily="49" charset="-122"/>
                <a:ea typeface="幼圆" panose="02010509060101010101" pitchFamily="49" charset="-122"/>
                <a:sym typeface="+mn-ea"/>
              </a:rPr>
              <a:t>什么是社会主义，怎样建设社会主义</a:t>
            </a:r>
            <a:r>
              <a:rPr lang="zh-CN" altLang="en-US" sz="2000" b="1" noProof="1">
                <a:solidFill>
                  <a:schemeClr val="accent2"/>
                </a:solidFill>
                <a:latin typeface="幼圆" panose="02010509060101010101" pitchFamily="49" charset="-122"/>
                <a:ea typeface="幼圆" panose="02010509060101010101" pitchFamily="49" charset="-122"/>
                <a:sym typeface="+mn-ea"/>
              </a:rPr>
              <a:t>，</a:t>
            </a:r>
            <a:r>
              <a:rPr lang="zh-CN" altLang="en-US" sz="2000" b="1" noProof="1">
                <a:solidFill>
                  <a:schemeClr val="accent2"/>
                </a:solidFill>
                <a:latin typeface="楷体" panose="02010609060101010101" pitchFamily="49" charset="-122"/>
                <a:ea typeface="楷体" panose="02010609060101010101" pitchFamily="49" charset="-122"/>
                <a:sym typeface="+mn-ea"/>
              </a:rPr>
              <a:t>是邓小平在领导改革开放和现代化建设这一新的革命过程中，</a:t>
            </a:r>
            <a:r>
              <a:rPr lang="zh-CN" altLang="en-US" sz="2000" b="1" noProof="1">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sym typeface="+mn-ea"/>
              </a:rPr>
              <a:t>不断提出</a:t>
            </a:r>
            <a:r>
              <a:rPr lang="zh-CN" altLang="en-US" sz="2000" b="1" noProof="1">
                <a:solidFill>
                  <a:schemeClr val="accent2"/>
                </a:solidFill>
                <a:latin typeface="楷体" panose="02010609060101010101" pitchFamily="49" charset="-122"/>
                <a:ea typeface="楷体" panose="02010609060101010101" pitchFamily="49" charset="-122"/>
                <a:sym typeface="+mn-ea"/>
              </a:rPr>
              <a:t>和</a:t>
            </a:r>
            <a:r>
              <a:rPr lang="zh-CN" altLang="en-US" sz="2000" b="1" noProof="1">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sym typeface="+mn-ea"/>
              </a:rPr>
              <a:t>反复思考</a:t>
            </a:r>
            <a:r>
              <a:rPr lang="zh-CN" altLang="en-US" sz="2000" b="1" noProof="1">
                <a:solidFill>
                  <a:schemeClr val="accent2"/>
                </a:solidFill>
                <a:latin typeface="楷体" panose="02010609060101010101" pitchFamily="49" charset="-122"/>
                <a:ea typeface="楷体" panose="02010609060101010101" pitchFamily="49" charset="-122"/>
                <a:sym typeface="+mn-ea"/>
              </a:rPr>
              <a:t>的</a:t>
            </a:r>
            <a:r>
              <a:rPr lang="zh-CN" altLang="en-US" sz="2000" b="1" noProof="1">
                <a:solidFill>
                  <a:srgbClr val="FF0000"/>
                </a:solidFill>
                <a:latin typeface="幼圆" panose="02010509060101010101" pitchFamily="49" charset="-122"/>
                <a:ea typeface="幼圆" panose="02010509060101010101" pitchFamily="49" charset="-122"/>
                <a:sym typeface="+mn-ea"/>
              </a:rPr>
              <a:t>首要的基本的</a:t>
            </a:r>
            <a:r>
              <a:rPr lang="zh-CN" altLang="en-US" sz="2000" b="1" noProof="1">
                <a:solidFill>
                  <a:schemeClr val="accent2"/>
                </a:solidFill>
                <a:latin typeface="楷体" panose="02010609060101010101" pitchFamily="49" charset="-122"/>
                <a:ea typeface="楷体" panose="02010609060101010101" pitchFamily="49" charset="-122"/>
                <a:sym typeface="+mn-ea"/>
              </a:rPr>
              <a:t>理论问题。</a:t>
            </a:r>
          </a:p>
        </p:txBody>
      </p:sp>
      <p:pic>
        <p:nvPicPr>
          <p:cNvPr id="10246" name="图片 2">
            <a:extLst>
              <a:ext uri="{FF2B5EF4-FFF2-40B4-BE49-F238E27FC236}">
                <a16:creationId xmlns="" xmlns:a16="http://schemas.microsoft.com/office/drawing/2014/main" id="{0504DCFB-76F1-40A5-90DF-4E547AEF888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62788" y="4178301"/>
            <a:ext cx="3313112" cy="251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7" name="圆角矩形标注 4">
            <a:extLst>
              <a:ext uri="{FF2B5EF4-FFF2-40B4-BE49-F238E27FC236}">
                <a16:creationId xmlns="" xmlns:a16="http://schemas.microsoft.com/office/drawing/2014/main" id="{EDBA5CA3-6F3F-42E1-8171-110624C9CB9F}"/>
              </a:ext>
            </a:extLst>
          </p:cNvPr>
          <p:cNvSpPr>
            <a:spLocks noChangeArrowheads="1"/>
          </p:cNvSpPr>
          <p:nvPr/>
        </p:nvSpPr>
        <p:spPr bwMode="auto">
          <a:xfrm>
            <a:off x="5049286" y="1358105"/>
            <a:ext cx="5764212" cy="2643187"/>
          </a:xfrm>
          <a:prstGeom prst="wedgeRoundRectCallout">
            <a:avLst>
              <a:gd name="adj1" fmla="val 31426"/>
              <a:gd name="adj2" fmla="val 60019"/>
              <a:gd name="adj3" fmla="val 16667"/>
            </a:avLst>
          </a:prstGeom>
          <a:blipFill dpi="0" rotWithShape="1">
            <a:blip r:embed="rId3"/>
            <a:srcRect/>
            <a:tile tx="0" ty="0" sx="100000" sy="100000" flip="none" algn="tl"/>
          </a:blipFill>
          <a:ln w="19050">
            <a:solidFill>
              <a:srgbClr val="8585E0"/>
            </a:solidFill>
            <a:round/>
            <a:headEnd/>
            <a:tailEnd/>
          </a:ln>
        </p:spPr>
        <p:txBody>
          <a:bodyPr/>
          <a:lstStyle/>
          <a:p>
            <a:pPr>
              <a:lnSpc>
                <a:spcPct val="125000"/>
              </a:lnSpc>
              <a:buClr>
                <a:schemeClr val="bg1"/>
              </a:buClr>
            </a:pPr>
            <a:r>
              <a:rPr lang="en-US" altLang="zh-CN" sz="1200" b="1" dirty="0">
                <a:solidFill>
                  <a:srgbClr val="993300"/>
                </a:solidFill>
                <a:ea typeface="黑体" panose="02010609060101010101" pitchFamily="49" charset="-122"/>
              </a:rPr>
              <a:t>  </a:t>
            </a:r>
            <a:r>
              <a:rPr lang="en-US" altLang="zh-CN" sz="1200" b="1" dirty="0">
                <a:solidFill>
                  <a:srgbClr val="993300"/>
                </a:solidFill>
                <a:latin typeface="楷体" panose="02010609060101010101" pitchFamily="49" charset="-122"/>
                <a:ea typeface="楷体" panose="02010609060101010101" pitchFamily="49" charset="-122"/>
              </a:rPr>
              <a:t>  </a:t>
            </a:r>
            <a:r>
              <a:rPr lang="zh-CN" altLang="en-US" sz="1400" b="1" dirty="0">
                <a:solidFill>
                  <a:schemeClr val="accent2"/>
                </a:solidFill>
                <a:latin typeface="楷体" panose="02010609060101010101" pitchFamily="49" charset="-122"/>
                <a:ea typeface="楷体" panose="02010609060101010101" pitchFamily="49" charset="-122"/>
              </a:rPr>
              <a:t>我们冷静地分析了中国的现实，总结了经验，肯定了从建国到一九七八年三十年的成绩很大，但做的事情不能说都是成功的。我们建立的社会主义制度是个好制度，必须坚持。我们马克思主义者过去闹革命，就是为社会主义、共产主义崇高理想而奋斗。现在我们搞经济改革，仍然要坚持社会主义道路，坚持共产主义的伟大理想，年青一代尤其要懂得这一点。</a:t>
            </a:r>
            <a:r>
              <a:rPr lang="zh-CN" altLang="en-US" b="1" dirty="0">
                <a:solidFill>
                  <a:srgbClr val="FF0000"/>
                </a:solidFill>
                <a:latin typeface="幼圆" panose="02010509060101010101" pitchFamily="49" charset="-122"/>
                <a:ea typeface="幼圆" panose="02010509060101010101" pitchFamily="49" charset="-122"/>
              </a:rPr>
              <a:t>但问题是什么是社会主义，如何建设社会主义。我们的经验教训有许多条，最重要的一条，就是要搞清楚这个问题。</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图片 371715" descr="20090820_63ef99702716f0bb029dRYcMaA6FCzX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39456" y="3642784"/>
            <a:ext cx="3214687" cy="2660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994" name="圆角矩形标注 6"/>
          <p:cNvSpPr>
            <a:spLocks noChangeArrowheads="1"/>
          </p:cNvSpPr>
          <p:nvPr/>
        </p:nvSpPr>
        <p:spPr bwMode="auto">
          <a:xfrm>
            <a:off x="6319310" y="1222905"/>
            <a:ext cx="4030663" cy="1884362"/>
          </a:xfrm>
          <a:prstGeom prst="wedgeRoundRectCallout">
            <a:avLst>
              <a:gd name="adj1" fmla="val 11106"/>
              <a:gd name="adj2" fmla="val 75009"/>
              <a:gd name="adj3" fmla="val 16667"/>
            </a:avLst>
          </a:prstGeom>
          <a:blipFill dpi="0" rotWithShape="1">
            <a:blip r:embed="rId3"/>
            <a:srcRect/>
            <a:tile tx="0" ty="0" sx="100000" sy="100000" flip="none" algn="tl"/>
          </a:blipFill>
          <a:ln w="28575">
            <a:solidFill>
              <a:srgbClr val="8585E0"/>
            </a:solidFill>
            <a:round/>
            <a:headEnd/>
            <a:tailEnd/>
          </a:ln>
        </p:spPr>
        <p:txBody>
          <a:bodyPr anchor="ctr"/>
          <a:lstStyle/>
          <a:p>
            <a:pPr>
              <a:lnSpc>
                <a:spcPct val="130000"/>
              </a:lnSpc>
            </a:pPr>
            <a:r>
              <a:rPr lang="en-US" altLang="zh-CN" sz="1600" b="1">
                <a:latin typeface="华文行楷" panose="02010800040101010101" pitchFamily="2" charset="-122"/>
                <a:ea typeface="华文行楷" panose="02010800040101010101" pitchFamily="2" charset="-122"/>
              </a:rPr>
              <a:t>     </a:t>
            </a:r>
            <a:r>
              <a:rPr lang="en-US" altLang="zh-CN" sz="1600" b="1">
                <a:solidFill>
                  <a:srgbClr val="C00000"/>
                </a:solidFill>
                <a:latin typeface="楷体" panose="02010609060101010101" pitchFamily="49" charset="-122"/>
                <a:ea typeface="楷体" panose="02010609060101010101" pitchFamily="49" charset="-122"/>
              </a:rPr>
              <a:t> </a:t>
            </a:r>
            <a:r>
              <a:rPr lang="zh-CN" altLang="en-US" b="1">
                <a:solidFill>
                  <a:srgbClr val="C00000"/>
                </a:solidFill>
                <a:latin typeface="楷体" panose="02010609060101010101" pitchFamily="49" charset="-122"/>
                <a:ea typeface="楷体" panose="02010609060101010101" pitchFamily="49" charset="-122"/>
              </a:rPr>
              <a:t>离开了经济建设这个中心，就有丧失物质基础的危险。其他一切任务都要服从这个中心，围绕这个中心，决不能干扰它，冲击它。</a:t>
            </a:r>
          </a:p>
        </p:txBody>
      </p:sp>
      <p:grpSp>
        <p:nvGrpSpPr>
          <p:cNvPr id="77838" name="组合 2079"/>
          <p:cNvGrpSpPr/>
          <p:nvPr/>
        </p:nvGrpSpPr>
        <p:grpSpPr>
          <a:xfrm>
            <a:off x="1883729" y="554641"/>
            <a:ext cx="3990975" cy="492125"/>
            <a:chOff x="0" y="0"/>
            <a:chExt cx="3696" cy="387"/>
          </a:xfrm>
          <a:solidFill>
            <a:srgbClr val="FFFF00"/>
          </a:solidFill>
        </p:grpSpPr>
        <p:sp>
          <p:nvSpPr>
            <p:cNvPr id="77839"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lstStyle/>
            <a:p>
              <a:pPr>
                <a:defRPr/>
              </a:pPr>
              <a:endParaRPr lang="zh-CN" altLang="en-US" noProof="1">
                <a:ea typeface="宋体" panose="02010600030101010101" pitchFamily="2" charset="-122"/>
              </a:endParaRPr>
            </a:p>
          </p:txBody>
        </p:sp>
        <p:sp>
          <p:nvSpPr>
            <p:cNvPr id="77840" name="文本框 2081"/>
            <p:cNvSpPr txBox="1"/>
            <p:nvPr/>
          </p:nvSpPr>
          <p:spPr>
            <a:xfrm>
              <a:off x="92" y="13"/>
              <a:ext cx="3514" cy="374"/>
            </a:xfrm>
            <a:prstGeom prst="rect">
              <a:avLst/>
            </a:prstGeom>
            <a:grpFill/>
            <a:ln w="9525">
              <a:noFill/>
            </a:ln>
          </p:spPr>
          <p:txBody>
            <a:bodyPr>
              <a:spAutoFit/>
            </a:bodyPr>
            <a:lstStyle/>
            <a:p>
              <a:pPr>
                <a:lnSpc>
                  <a:spcPct val="125000"/>
                </a:lnSpc>
                <a:defRPr/>
              </a:pPr>
              <a:r>
                <a:rPr lang="en-US" altLang="zh-CN" sz="2000" b="1" noProof="1">
                  <a:solidFill>
                    <a:srgbClr val="0000FF"/>
                  </a:solidFill>
                  <a:latin typeface="楷体" panose="02010609060101010101" pitchFamily="49" charset="-122"/>
                  <a:ea typeface="楷体" panose="02010609060101010101" pitchFamily="49" charset="-122"/>
                </a:rPr>
                <a:t> - </a:t>
              </a:r>
              <a:r>
                <a:rPr lang="zh-CN" altLang="en-US" sz="2000" b="1" noProof="1">
                  <a:solidFill>
                    <a:srgbClr val="0000FF"/>
                  </a:solidFill>
                  <a:latin typeface="楷体" panose="02010609060101010101" pitchFamily="49" charset="-122"/>
                  <a:ea typeface="楷体" panose="02010609060101010101" pitchFamily="49" charset="-122"/>
                </a:rPr>
                <a:t>紧紧围绕经济建设这一中心</a:t>
              </a:r>
            </a:p>
          </p:txBody>
        </p:sp>
      </p:grpSp>
      <p:grpSp>
        <p:nvGrpSpPr>
          <p:cNvPr id="85000" name="组合 2079"/>
          <p:cNvGrpSpPr>
            <a:grpSpLocks/>
          </p:cNvGrpSpPr>
          <p:nvPr/>
        </p:nvGrpSpPr>
        <p:grpSpPr bwMode="auto">
          <a:xfrm>
            <a:off x="5215467" y="0"/>
            <a:ext cx="2643188" cy="363538"/>
            <a:chOff x="0" y="0"/>
            <a:chExt cx="2085" cy="282"/>
          </a:xfrm>
        </p:grpSpPr>
        <p:sp>
          <p:nvSpPr>
            <p:cNvPr id="85001" name="圆角矩形 2080"/>
            <p:cNvSpPr>
              <a:spLocks noChangeArrowheads="1"/>
            </p:cNvSpPr>
            <p:nvPr/>
          </p:nvSpPr>
          <p:spPr bwMode="auto">
            <a:xfrm>
              <a:off x="0" y="0"/>
              <a:ext cx="2085" cy="282"/>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5002" name="文本框 2081"/>
            <p:cNvSpPr txBox="1">
              <a:spLocks noChangeArrowheads="1"/>
            </p:cNvSpPr>
            <p:nvPr/>
          </p:nvSpPr>
          <p:spPr bwMode="auto">
            <a:xfrm>
              <a:off x="50" y="28"/>
              <a:ext cx="2035" cy="254"/>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anose="02010509060101010101" pitchFamily="49" charset="-122"/>
                  <a:sym typeface="宋体" panose="02010600030101010101" pitchFamily="2" charset="-122"/>
                </a:rPr>
                <a:t>2</a:t>
              </a:r>
              <a:r>
                <a:rPr lang="zh-CN" altLang="en-US" sz="1400" b="1">
                  <a:solidFill>
                    <a:srgbClr val="0000FF"/>
                  </a:solidFill>
                  <a:latin typeface="幼圆" panose="02010509060101010101" pitchFamily="49" charset="-122"/>
                  <a:sym typeface="宋体" panose="02010600030101010101" pitchFamily="2" charset="-122"/>
                </a:rPr>
                <a:t>）坚持党的基本路线的要求</a:t>
              </a:r>
            </a:p>
          </p:txBody>
        </p:sp>
      </p:grpSp>
      <p:sp>
        <p:nvSpPr>
          <p:cNvPr id="85003" name="圆角矩形 2"/>
          <p:cNvSpPr>
            <a:spLocks noChangeArrowheads="1"/>
          </p:cNvSpPr>
          <p:nvPr/>
        </p:nvSpPr>
        <p:spPr bwMode="auto">
          <a:xfrm>
            <a:off x="1706564" y="1875367"/>
            <a:ext cx="4110037" cy="4394200"/>
          </a:xfrm>
          <a:prstGeom prst="roundRect">
            <a:avLst>
              <a:gd name="adj" fmla="val 16796"/>
            </a:avLst>
          </a:prstGeom>
          <a:solidFill>
            <a:srgbClr val="FFFED5"/>
          </a:solidFill>
          <a:ln w="19050">
            <a:solidFill>
              <a:srgbClr val="FF00FF"/>
            </a:solidFill>
            <a:round/>
            <a:headEnd/>
            <a:tailEnd/>
          </a:ln>
        </p:spPr>
        <p:txBody>
          <a:bodyPr/>
          <a:lstStyle/>
          <a:p>
            <a:pPr>
              <a:lnSpc>
                <a:spcPct val="130000"/>
              </a:lnSpc>
              <a:buClr>
                <a:schemeClr val="bg1"/>
              </a:buClr>
            </a:pP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以经济建设为中心的确定，是我们党根据社会主义初级阶段主要矛盾，即人民日益增长的物质文化需要和落后的生产之间的矛盾得出的科学判断，是党在新时期实现的最根本的拨乱反正。</a:t>
            </a:r>
          </a:p>
          <a:p>
            <a:pPr>
              <a:lnSpc>
                <a:spcPct val="130000"/>
              </a:lnSpc>
              <a:buClr>
                <a:schemeClr val="bg1"/>
              </a:buClr>
            </a:pPr>
            <a:r>
              <a:rPr lang="zh-CN" altLang="en-US" sz="2000" b="1">
                <a:solidFill>
                  <a:srgbClr val="0000FF"/>
                </a:solidFill>
                <a:latin typeface="楷体" panose="02010609060101010101" pitchFamily="49" charset="-122"/>
                <a:ea typeface="楷体" panose="02010609060101010101" pitchFamily="49" charset="-122"/>
              </a:rPr>
              <a:t>  以经济建设为中心，是兴国之要，是党和国家兴旺发达，长治久安的根本要求。</a:t>
            </a:r>
            <a:r>
              <a:rPr lang="zh-CN" altLang="en-US" sz="2000" b="1">
                <a:latin typeface="楷体" panose="02010609060101010101" pitchFamily="49" charset="-122"/>
                <a:ea typeface="楷体" panose="02010609060101010101" pitchFamily="49" charset="-122"/>
              </a:rPr>
              <a:t> </a:t>
            </a:r>
            <a:endParaRPr lang="zh-CN" altLang="en-US" sz="2000" b="1">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xmlns="" val="890508679"/>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1" name="图片 372741" descr="2004082000103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58431" y="3467630"/>
            <a:ext cx="3305175" cy="2697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6022" name="圆角矩形标注 6"/>
          <p:cNvSpPr>
            <a:spLocks noChangeArrowheads="1"/>
          </p:cNvSpPr>
          <p:nvPr/>
        </p:nvSpPr>
        <p:spPr bwMode="auto">
          <a:xfrm>
            <a:off x="5811839" y="1154114"/>
            <a:ext cx="4103687" cy="1862137"/>
          </a:xfrm>
          <a:prstGeom prst="wedgeRoundRectCallout">
            <a:avLst>
              <a:gd name="adj1" fmla="val 3347"/>
              <a:gd name="adj2" fmla="val 63000"/>
              <a:gd name="adj3" fmla="val 16667"/>
            </a:avLst>
          </a:prstGeom>
          <a:blipFill dpi="0" rotWithShape="1">
            <a:blip r:embed="rId3"/>
            <a:srcRect/>
            <a:tile tx="0" ty="0" sx="100000" sy="100000" flip="none" algn="tl"/>
          </a:blipFill>
          <a:ln w="28575">
            <a:solidFill>
              <a:srgbClr val="8585E0"/>
            </a:solidFill>
            <a:round/>
            <a:headEnd/>
            <a:tailEnd/>
          </a:ln>
        </p:spPr>
        <p:txBody>
          <a:bodyPr anchor="ctr"/>
          <a:lstStyle/>
          <a:p>
            <a:pPr>
              <a:lnSpc>
                <a:spcPct val="150000"/>
              </a:lnSpc>
            </a:pPr>
            <a:r>
              <a:rPr lang="en-US" altLang="zh-CN" sz="2000">
                <a:solidFill>
                  <a:srgbClr val="960000"/>
                </a:solidFill>
                <a:latin typeface="Times New Roman" panose="02020603050405020304" pitchFamily="18" charset="0"/>
                <a:ea typeface="华文新魏" panose="02010800040101010101" pitchFamily="2" charset="-122"/>
              </a:rPr>
              <a:t>   </a:t>
            </a:r>
            <a:r>
              <a:rPr lang="en-US" altLang="zh-CN" sz="2000">
                <a:solidFill>
                  <a:srgbClr val="960000"/>
                </a:solidFill>
                <a:latin typeface="幼圆" panose="02010509060101010101" pitchFamily="49" charset="-122"/>
              </a:rPr>
              <a:t> </a:t>
            </a:r>
            <a:r>
              <a:rPr lang="zh-CN" altLang="en-US" b="1">
                <a:solidFill>
                  <a:srgbClr val="C00000"/>
                </a:solidFill>
                <a:latin typeface="楷体" panose="02010609060101010101" pitchFamily="49" charset="-122"/>
                <a:ea typeface="楷体" panose="02010609060101010101" pitchFamily="49" charset="-122"/>
              </a:rPr>
              <a:t>决不允许在这个根本立场上有丝毫动摇。如果动摇了这四项基本原则中的任何一项，那就动摇了整个社会主义事业，整个现代化事业。</a:t>
            </a:r>
          </a:p>
        </p:txBody>
      </p:sp>
      <p:grpSp>
        <p:nvGrpSpPr>
          <p:cNvPr id="86023" name="组合 2079"/>
          <p:cNvGrpSpPr>
            <a:grpSpLocks/>
          </p:cNvGrpSpPr>
          <p:nvPr/>
        </p:nvGrpSpPr>
        <p:grpSpPr bwMode="auto">
          <a:xfrm>
            <a:off x="1768476" y="498475"/>
            <a:ext cx="5819775" cy="490538"/>
            <a:chOff x="0" y="0"/>
            <a:chExt cx="3696" cy="384"/>
          </a:xfrm>
        </p:grpSpPr>
        <p:sp>
          <p:nvSpPr>
            <p:cNvPr id="86024" name="圆角矩形 2080"/>
            <p:cNvSpPr>
              <a:spLocks noChangeArrowheads="1"/>
            </p:cNvSpPr>
            <p:nvPr/>
          </p:nvSpPr>
          <p:spPr bwMode="auto">
            <a:xfrm>
              <a:off x="0" y="0"/>
              <a:ext cx="3696"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6025" name="文本框 2081"/>
            <p:cNvSpPr txBox="1">
              <a:spLocks noChangeArrowheads="1"/>
            </p:cNvSpPr>
            <p:nvPr/>
          </p:nvSpPr>
          <p:spPr bwMode="auto">
            <a:xfrm>
              <a:off x="0" y="4"/>
              <a:ext cx="3696" cy="37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 正确处理改革开放和坚持四项基本原则的关系</a:t>
              </a:r>
              <a:r>
                <a:rPr lang="en-US" altLang="zh-CN" sz="2000" b="1">
                  <a:solidFill>
                    <a:srgbClr val="0000FF"/>
                  </a:solidFill>
                  <a:latin typeface="楷体_GB2312" pitchFamily="49" charset="-122"/>
                  <a:ea typeface="楷体_GB2312" pitchFamily="49" charset="-122"/>
                </a:rPr>
                <a:t>  </a:t>
              </a:r>
            </a:p>
          </p:txBody>
        </p:sp>
      </p:grpSp>
      <p:grpSp>
        <p:nvGrpSpPr>
          <p:cNvPr id="86026" name="组合 2079"/>
          <p:cNvGrpSpPr>
            <a:grpSpLocks/>
          </p:cNvGrpSpPr>
          <p:nvPr/>
        </p:nvGrpSpPr>
        <p:grpSpPr bwMode="auto">
          <a:xfrm>
            <a:off x="1444626" y="-1588"/>
            <a:ext cx="2644775" cy="363538"/>
            <a:chOff x="0" y="0"/>
            <a:chExt cx="2085" cy="282"/>
          </a:xfrm>
        </p:grpSpPr>
        <p:sp>
          <p:nvSpPr>
            <p:cNvPr id="86027" name="圆角矩形 2080"/>
            <p:cNvSpPr>
              <a:spLocks noChangeArrowheads="1"/>
            </p:cNvSpPr>
            <p:nvPr/>
          </p:nvSpPr>
          <p:spPr bwMode="auto">
            <a:xfrm>
              <a:off x="0" y="0"/>
              <a:ext cx="2085" cy="282"/>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6028" name="文本框 2081"/>
            <p:cNvSpPr txBox="1">
              <a:spLocks noChangeArrowheads="1"/>
            </p:cNvSpPr>
            <p:nvPr/>
          </p:nvSpPr>
          <p:spPr bwMode="auto">
            <a:xfrm>
              <a:off x="50" y="28"/>
              <a:ext cx="2035" cy="254"/>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1400" b="1">
                  <a:solidFill>
                    <a:srgbClr val="0000FF"/>
                  </a:solidFill>
                  <a:latin typeface="幼圆" panose="02010509060101010101" pitchFamily="49" charset="-122"/>
                  <a:sym typeface="宋体" panose="02010600030101010101" pitchFamily="2" charset="-122"/>
                </a:rPr>
                <a:t>2</a:t>
              </a:r>
              <a:r>
                <a:rPr lang="zh-CN" altLang="en-US" sz="1400" b="1">
                  <a:solidFill>
                    <a:srgbClr val="0000FF"/>
                  </a:solidFill>
                  <a:latin typeface="幼圆" panose="02010509060101010101" pitchFamily="49" charset="-122"/>
                  <a:sym typeface="宋体" panose="02010600030101010101" pitchFamily="2" charset="-122"/>
                </a:rPr>
                <a:t>）坚持党的基本路线的要求</a:t>
              </a:r>
            </a:p>
          </p:txBody>
        </p:sp>
      </p:grpSp>
      <p:sp>
        <p:nvSpPr>
          <p:cNvPr id="86029" name="圆角矩形 2"/>
          <p:cNvSpPr>
            <a:spLocks noChangeArrowheads="1"/>
          </p:cNvSpPr>
          <p:nvPr/>
        </p:nvSpPr>
        <p:spPr bwMode="auto">
          <a:xfrm>
            <a:off x="1892300" y="1484313"/>
            <a:ext cx="3505200" cy="4083050"/>
          </a:xfrm>
          <a:prstGeom prst="roundRect">
            <a:avLst>
              <a:gd name="adj" fmla="val 16796"/>
            </a:avLst>
          </a:prstGeom>
          <a:solidFill>
            <a:srgbClr val="FFFED5"/>
          </a:solidFill>
          <a:ln w="19050">
            <a:solidFill>
              <a:srgbClr val="FF00FF"/>
            </a:solidFill>
            <a:round/>
            <a:headEnd/>
            <a:tailEnd/>
          </a:ln>
        </p:spPr>
        <p:txBody>
          <a:bodyPr/>
          <a:lstStyle/>
          <a:p>
            <a:pPr>
              <a:lnSpc>
                <a:spcPct val="130000"/>
              </a:lnSpc>
              <a:buClr>
                <a:schemeClr val="bg1"/>
              </a:buClr>
            </a:pPr>
            <a:r>
              <a:rPr lang="en-US" altLang="zh-CN" sz="2000" b="1">
                <a:solidFill>
                  <a:srgbClr val="0000FF"/>
                </a:solidFill>
                <a:latin typeface="楷体" panose="02010609060101010101" pitchFamily="49" charset="-122"/>
                <a:ea typeface="楷体" panose="02010609060101010101" pitchFamily="49" charset="-122"/>
              </a:rPr>
              <a:t>   既要以四项基本原则保证改革开放的正确方向，又要通过改革开放赋予四项基本原则新的时代内涵</a:t>
            </a:r>
            <a:r>
              <a:rPr lang="zh-CN" altLang="en-US" sz="2000" b="1">
                <a:solidFill>
                  <a:srgbClr val="0000FF"/>
                </a:solidFill>
                <a:latin typeface="楷体" panose="02010609060101010101" pitchFamily="49" charset="-122"/>
                <a:ea typeface="楷体" panose="02010609060101010101" pitchFamily="49" charset="-122"/>
              </a:rPr>
              <a:t>，坚持把以经济建设为中心同四项基本原则、改革开放这两个基本点统一于发展中国特色社会主义的伟大实践</a:t>
            </a:r>
            <a:r>
              <a:rPr lang="en-US" altLang="zh-CN" sz="2000" b="1">
                <a:solidFill>
                  <a:srgbClr val="0000FF"/>
                </a:solidFill>
                <a:latin typeface="楷体" panose="02010609060101010101" pitchFamily="49" charset="-122"/>
                <a:ea typeface="楷体" panose="02010609060101010101" pitchFamily="49" charset="-122"/>
              </a:rPr>
              <a:t>。</a:t>
            </a:r>
          </a:p>
          <a:p>
            <a:pPr>
              <a:lnSpc>
                <a:spcPct val="130000"/>
              </a:lnSpc>
              <a:buClr>
                <a:schemeClr val="bg1"/>
              </a:buClr>
            </a:pPr>
            <a:endParaRPr lang="en-US" altLang="zh-CN" sz="2000" b="1">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xmlns="" val="128777870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文本框 369665"/>
          <p:cNvSpPr txBox="1"/>
          <p:nvPr/>
        </p:nvSpPr>
        <p:spPr>
          <a:xfrm>
            <a:off x="1798638" y="1658938"/>
            <a:ext cx="4305300" cy="1244600"/>
          </a:xfrm>
          <a:prstGeom prst="rect">
            <a:avLst/>
          </a:prstGeom>
          <a:solidFill>
            <a:schemeClr val="accent3">
              <a:lumMod val="95000"/>
            </a:schemeClr>
          </a:solidFill>
          <a:ln w="38100" cap="flat" cmpd="sng">
            <a:solidFill>
              <a:schemeClr val="accent1"/>
            </a:solidFill>
            <a:prstDash val="solid"/>
            <a:miter/>
            <a:headEnd type="none" w="med" len="med"/>
            <a:tailEnd type="none" w="med" len="med"/>
          </a:ln>
        </p:spPr>
        <p:txBody>
          <a:bodyPr>
            <a:spAutoFit/>
          </a:bodyPr>
          <a:lstStyle/>
          <a:p>
            <a:pPr>
              <a:lnSpc>
                <a:spcPct val="125000"/>
              </a:lnSpc>
              <a:buClr>
                <a:schemeClr val="bg1"/>
              </a:buClr>
            </a:pPr>
            <a:r>
              <a:rPr lang="zh-CN" altLang="en-US" sz="2000" b="1" noProof="1">
                <a:solidFill>
                  <a:srgbClr val="FFFF00"/>
                </a:solidFill>
                <a:latin typeface="幼圆" panose="02010509060101010101" pitchFamily="49" charset="-122"/>
              </a:rPr>
              <a:t>通过的党章把</a:t>
            </a:r>
          </a:p>
          <a:p>
            <a:pPr>
              <a:lnSpc>
                <a:spcPct val="125000"/>
              </a:lnSpc>
              <a:buClr>
                <a:schemeClr val="bg1"/>
              </a:buClr>
            </a:pPr>
            <a:r>
              <a:rPr lang="en-US" altLang="zh-CN" sz="2000" b="1" noProof="1">
                <a:solidFill>
                  <a:srgbClr val="FF0000"/>
                </a:solidFill>
                <a:latin typeface="幼圆" panose="02010509060101010101" pitchFamily="49" charset="-122"/>
              </a:rPr>
              <a:t>“</a:t>
            </a:r>
            <a:r>
              <a:rPr lang="zh-CN" altLang="en-US" sz="2000" b="1" noProof="1">
                <a:solidFill>
                  <a:srgbClr val="FF0000"/>
                </a:solidFill>
                <a:latin typeface="幼圆" panose="02010509060101010101" pitchFamily="49" charset="-122"/>
              </a:rPr>
              <a:t>和谐</a:t>
            </a:r>
            <a:r>
              <a:rPr lang="en-US" altLang="zh-CN" sz="2000" b="1" noProof="1">
                <a:solidFill>
                  <a:srgbClr val="FF0000"/>
                </a:solidFill>
                <a:latin typeface="幼圆" panose="02010509060101010101" pitchFamily="49" charset="-122"/>
              </a:rPr>
              <a:t>”</a:t>
            </a:r>
            <a:r>
              <a:rPr lang="zh-CN" altLang="en-US" sz="2000" b="1" noProof="1">
                <a:solidFill>
                  <a:srgbClr val="FFFF00"/>
                </a:solidFill>
                <a:latin typeface="楷体" panose="02010609060101010101" pitchFamily="49" charset="-122"/>
                <a:ea typeface="楷体" panose="02010609060101010101" pitchFamily="49" charset="-122"/>
              </a:rPr>
              <a:t>与</a:t>
            </a:r>
            <a:r>
              <a:rPr lang="en-US" altLang="zh-CN" sz="2000" b="1" noProof="1">
                <a:solidFill>
                  <a:srgbClr val="FFFF00"/>
                </a:solidFill>
                <a:latin typeface="楷体" panose="02010609060101010101" pitchFamily="49" charset="-122"/>
                <a:ea typeface="楷体" panose="02010609060101010101" pitchFamily="49" charset="-122"/>
              </a:rPr>
              <a:t>“</a:t>
            </a:r>
            <a:r>
              <a:rPr lang="zh-CN" altLang="en-US" sz="2000" b="1" noProof="1">
                <a:solidFill>
                  <a:srgbClr val="FFFF00"/>
                </a:solidFill>
                <a:latin typeface="楷体" panose="02010609060101010101" pitchFamily="49" charset="-122"/>
                <a:ea typeface="楷体" panose="02010609060101010101" pitchFamily="49" charset="-122"/>
              </a:rPr>
              <a:t>富强、民主、文明</a:t>
            </a:r>
            <a:r>
              <a:rPr lang="en-US" altLang="zh-CN" sz="2000" b="1" noProof="1">
                <a:solidFill>
                  <a:srgbClr val="FFFF00"/>
                </a:solidFill>
                <a:latin typeface="楷体" panose="02010609060101010101" pitchFamily="49" charset="-122"/>
                <a:ea typeface="楷体" panose="02010609060101010101" pitchFamily="49" charset="-122"/>
              </a:rPr>
              <a:t>”</a:t>
            </a:r>
          </a:p>
          <a:p>
            <a:pPr>
              <a:lnSpc>
                <a:spcPct val="125000"/>
              </a:lnSpc>
              <a:buClr>
                <a:schemeClr val="bg1"/>
              </a:buClr>
            </a:pPr>
            <a:r>
              <a:rPr lang="zh-CN" altLang="en-US" sz="2000" b="1" noProof="1">
                <a:solidFill>
                  <a:srgbClr val="FFFF00"/>
                </a:solidFill>
                <a:latin typeface="楷体" panose="02010609060101010101" pitchFamily="49" charset="-122"/>
                <a:ea typeface="楷体" panose="02010609060101010101" pitchFamily="49" charset="-122"/>
              </a:rPr>
              <a:t>一起写入了基本路线。 </a:t>
            </a:r>
          </a:p>
        </p:txBody>
      </p:sp>
      <p:sp>
        <p:nvSpPr>
          <p:cNvPr id="87046" name="矩形 1"/>
          <p:cNvSpPr>
            <a:spLocks noChangeArrowheads="1"/>
          </p:cNvSpPr>
          <p:nvPr/>
        </p:nvSpPr>
        <p:spPr bwMode="auto">
          <a:xfrm>
            <a:off x="1895475" y="1185864"/>
            <a:ext cx="1976438" cy="377825"/>
          </a:xfrm>
          <a:prstGeom prst="rect">
            <a:avLst/>
          </a:prstGeom>
          <a:solidFill>
            <a:srgbClr val="00CCFF"/>
          </a:solidFill>
          <a:ln w="9525">
            <a:solidFill>
              <a:schemeClr val="tx1"/>
            </a:solidFill>
            <a:miter lim="800000"/>
            <a:headEnd/>
            <a:tailEnd/>
          </a:ln>
        </p:spPr>
        <p:txBody>
          <a:bodyPr/>
          <a:lstStyle/>
          <a:p>
            <a:r>
              <a:rPr lang="en-US" altLang="zh-CN" sz="2000" b="1">
                <a:solidFill>
                  <a:srgbClr val="FF0000"/>
                </a:solidFill>
              </a:rPr>
              <a:t>2007</a:t>
            </a:r>
            <a:r>
              <a:rPr lang="zh-CN" altLang="en-US" sz="2000" b="1">
                <a:solidFill>
                  <a:srgbClr val="FF0000"/>
                </a:solidFill>
              </a:rPr>
              <a:t>，十七大</a:t>
            </a:r>
          </a:p>
        </p:txBody>
      </p:sp>
      <p:pic>
        <p:nvPicPr>
          <p:cNvPr id="87047" name="图片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94488" y="542926"/>
            <a:ext cx="3522662" cy="2360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7048" name="组合 913413"/>
          <p:cNvGrpSpPr>
            <a:grpSpLocks/>
          </p:cNvGrpSpPr>
          <p:nvPr/>
        </p:nvGrpSpPr>
        <p:grpSpPr bwMode="auto">
          <a:xfrm>
            <a:off x="1506537" y="-55563"/>
            <a:ext cx="1652588" cy="414338"/>
            <a:chOff x="1338" y="1069"/>
            <a:chExt cx="2919" cy="426"/>
          </a:xfrm>
        </p:grpSpPr>
        <p:sp>
          <p:nvSpPr>
            <p:cNvPr id="87049" name="圆角矩形 913414"/>
            <p:cNvSpPr>
              <a:spLocks noChangeArrowheads="1"/>
            </p:cNvSpPr>
            <p:nvPr/>
          </p:nvSpPr>
          <p:spPr bwMode="auto">
            <a:xfrm>
              <a:off x="1338" y="1089"/>
              <a:ext cx="2919" cy="40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87050" name="文本框 913415"/>
            <p:cNvSpPr txBox="1">
              <a:spLocks noChangeArrowheads="1"/>
            </p:cNvSpPr>
            <p:nvPr/>
          </p:nvSpPr>
          <p:spPr bwMode="auto">
            <a:xfrm>
              <a:off x="1368" y="1069"/>
              <a:ext cx="2859" cy="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en-US" altLang="zh-CN" sz="1400" b="1">
                  <a:solidFill>
                    <a:schemeClr val="bg1"/>
                  </a:solidFill>
                  <a:latin typeface="幼圆" panose="02010509060101010101" pitchFamily="49" charset="-122"/>
                </a:rPr>
                <a:t>3 </a:t>
              </a:r>
              <a:r>
                <a:rPr lang="zh-CN" altLang="en-US" sz="1400" b="1">
                  <a:solidFill>
                    <a:schemeClr val="bg1"/>
                  </a:solidFill>
                  <a:latin typeface="幼圆" panose="02010509060101010101" pitchFamily="49" charset="-122"/>
                </a:rPr>
                <a:t>党的基本路线</a:t>
              </a:r>
              <a:endParaRPr lang="zh-CN" altLang="en-US" sz="1400" b="1">
                <a:solidFill>
                  <a:schemeClr val="bg1"/>
                </a:solidFill>
                <a:latin typeface="幼圆" panose="02010509060101010101" pitchFamily="49" charset="-122"/>
                <a:sym typeface="宋体" panose="02010600030101010101" pitchFamily="2" charset="-122"/>
              </a:endParaRPr>
            </a:p>
          </p:txBody>
        </p:sp>
      </p:grpSp>
      <p:grpSp>
        <p:nvGrpSpPr>
          <p:cNvPr id="87051" name="组合 2079"/>
          <p:cNvGrpSpPr>
            <a:grpSpLocks/>
          </p:cNvGrpSpPr>
          <p:nvPr/>
        </p:nvGrpSpPr>
        <p:grpSpPr bwMode="auto">
          <a:xfrm>
            <a:off x="1871663" y="419100"/>
            <a:ext cx="4062412" cy="496888"/>
            <a:chOff x="0" y="0"/>
            <a:chExt cx="2085" cy="384"/>
          </a:xfrm>
        </p:grpSpPr>
        <p:sp>
          <p:nvSpPr>
            <p:cNvPr id="87052"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7053" name="文本框 2081"/>
            <p:cNvSpPr txBox="1">
              <a:spLocks noChangeArrowheads="1"/>
            </p:cNvSpPr>
            <p:nvPr/>
          </p:nvSpPr>
          <p:spPr bwMode="auto">
            <a:xfrm>
              <a:off x="50" y="28"/>
              <a:ext cx="2035" cy="332"/>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3</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）党的基本路线的充实和完善</a:t>
              </a:r>
            </a:p>
          </p:txBody>
        </p:sp>
      </p:grpSp>
      <p:sp>
        <p:nvSpPr>
          <p:cNvPr id="87054" name="矩形 1"/>
          <p:cNvSpPr>
            <a:spLocks noChangeArrowheads="1"/>
          </p:cNvSpPr>
          <p:nvPr/>
        </p:nvSpPr>
        <p:spPr bwMode="auto">
          <a:xfrm>
            <a:off x="1798639" y="3167064"/>
            <a:ext cx="1976437" cy="377825"/>
          </a:xfrm>
          <a:prstGeom prst="rect">
            <a:avLst/>
          </a:prstGeom>
          <a:solidFill>
            <a:srgbClr val="00CCFF"/>
          </a:solidFill>
          <a:ln w="9525">
            <a:solidFill>
              <a:schemeClr val="tx1"/>
            </a:solidFill>
            <a:miter lim="800000"/>
            <a:headEnd/>
            <a:tailEnd/>
          </a:ln>
        </p:spPr>
        <p:txBody>
          <a:bodyPr/>
          <a:lstStyle/>
          <a:p>
            <a:r>
              <a:rPr lang="en-US" altLang="zh-CN" sz="2000" b="1">
                <a:solidFill>
                  <a:srgbClr val="FF0000"/>
                </a:solidFill>
              </a:rPr>
              <a:t>2017</a:t>
            </a:r>
            <a:r>
              <a:rPr lang="zh-CN" altLang="en-US" sz="2000" b="1">
                <a:solidFill>
                  <a:srgbClr val="FF0000"/>
                </a:solidFill>
              </a:rPr>
              <a:t>，十九大</a:t>
            </a:r>
          </a:p>
        </p:txBody>
      </p:sp>
      <p:pic>
        <p:nvPicPr>
          <p:cNvPr id="87055" name="图片 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080000">
            <a:off x="7748058" y="3930407"/>
            <a:ext cx="3562350" cy="2436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36" name="文本框 369665"/>
          <p:cNvSpPr txBox="1"/>
          <p:nvPr/>
        </p:nvSpPr>
        <p:spPr>
          <a:xfrm>
            <a:off x="1798639" y="3703639"/>
            <a:ext cx="5673725" cy="2014537"/>
          </a:xfrm>
          <a:prstGeom prst="rect">
            <a:avLst/>
          </a:prstGeom>
          <a:solidFill>
            <a:schemeClr val="accent3">
              <a:lumMod val="95000"/>
            </a:schemeClr>
          </a:solidFill>
          <a:ln w="38100" cap="flat" cmpd="sng">
            <a:solidFill>
              <a:schemeClr val="accent1"/>
            </a:solidFill>
            <a:prstDash val="solid"/>
            <a:miter/>
            <a:headEnd type="none" w="med" len="med"/>
            <a:tailEnd type="none" w="med" len="med"/>
          </a:ln>
        </p:spPr>
        <p:txBody>
          <a:bodyPr>
            <a:spAutoFit/>
          </a:bodyPr>
          <a:lstStyle/>
          <a:p>
            <a:pPr>
              <a:lnSpc>
                <a:spcPct val="125000"/>
              </a:lnSpc>
              <a:buClr>
                <a:schemeClr val="bg1"/>
              </a:buClr>
            </a:pPr>
            <a:r>
              <a:rPr lang="zh-CN" altLang="en-US" sz="2000" b="1" noProof="1">
                <a:solidFill>
                  <a:srgbClr val="FFFF00"/>
                </a:solidFill>
                <a:latin typeface="楷体" panose="02010609060101010101" pitchFamily="49" charset="-122"/>
                <a:ea typeface="楷体" panose="02010609060101010101" pitchFamily="49" charset="-122"/>
              </a:rPr>
              <a:t>提出</a:t>
            </a:r>
            <a:r>
              <a:rPr lang="en-US" altLang="zh-CN" sz="2000" b="1" noProof="1">
                <a:solidFill>
                  <a:schemeClr val="accent2"/>
                </a:solidFill>
                <a:latin typeface="楷体" panose="02010609060101010101" pitchFamily="49" charset="-122"/>
                <a:ea typeface="楷体" panose="02010609060101010101" pitchFamily="49" charset="-122"/>
              </a:rPr>
              <a:t>“</a:t>
            </a:r>
            <a:r>
              <a:rPr lang="zh-CN" altLang="en-US" sz="2000" b="1" noProof="1">
                <a:solidFill>
                  <a:srgbClr val="FF0000"/>
                </a:solidFill>
                <a:latin typeface="幼圆" panose="02010509060101010101" pitchFamily="49" charset="-122"/>
              </a:rPr>
              <a:t>为把我国建设成为富强民主文明和谐美丽的社会主义现代化强国而奋斗</a:t>
            </a:r>
            <a:r>
              <a:rPr lang="en-US" altLang="zh-CN" sz="2000" b="1" noProof="1">
                <a:solidFill>
                  <a:schemeClr val="accent2"/>
                </a:solidFill>
                <a:latin typeface="楷体" panose="02010609060101010101" pitchFamily="49" charset="-122"/>
                <a:ea typeface="楷体" panose="02010609060101010101" pitchFamily="49" charset="-122"/>
              </a:rPr>
              <a:t>”</a:t>
            </a:r>
            <a:r>
              <a:rPr lang="zh-CN" altLang="en-US" sz="2000" b="1" noProof="1">
                <a:solidFill>
                  <a:schemeClr val="accent2"/>
                </a:solidFill>
                <a:latin typeface="楷体" panose="02010609060101010101" pitchFamily="49" charset="-122"/>
                <a:ea typeface="楷体" panose="02010609060101010101" pitchFamily="49" charset="-122"/>
              </a:rPr>
              <a:t>，</a:t>
            </a:r>
            <a:r>
              <a:rPr lang="zh-CN" altLang="en-US" sz="2000" b="1" noProof="1">
                <a:solidFill>
                  <a:srgbClr val="FFFF00"/>
                </a:solidFill>
                <a:latin typeface="楷体" panose="02010609060101010101" pitchFamily="49" charset="-122"/>
                <a:ea typeface="楷体" panose="02010609060101010101" pitchFamily="49" charset="-122"/>
              </a:rPr>
              <a:t>不仅将</a:t>
            </a:r>
            <a:r>
              <a:rPr lang="en-US" altLang="zh-CN" sz="2000" b="1" noProof="1">
                <a:solidFill>
                  <a:schemeClr val="accent2"/>
                </a:solidFill>
                <a:latin typeface="楷体" panose="02010609060101010101" pitchFamily="49" charset="-122"/>
                <a:ea typeface="楷体" panose="02010609060101010101" pitchFamily="49" charset="-122"/>
              </a:rPr>
              <a:t>“</a:t>
            </a:r>
            <a:r>
              <a:rPr lang="zh-CN" altLang="en-US" sz="2000" b="1" noProof="1">
                <a:solidFill>
                  <a:srgbClr val="FF0000"/>
                </a:solidFill>
                <a:latin typeface="幼圆" panose="02010509060101010101" pitchFamily="49" charset="-122"/>
              </a:rPr>
              <a:t>美丽</a:t>
            </a:r>
            <a:r>
              <a:rPr lang="en-US" altLang="zh-CN" sz="2000" b="1" noProof="1">
                <a:solidFill>
                  <a:schemeClr val="accent2"/>
                </a:solidFill>
                <a:latin typeface="楷体" panose="02010609060101010101" pitchFamily="49" charset="-122"/>
                <a:ea typeface="楷体" panose="02010609060101010101" pitchFamily="49" charset="-122"/>
              </a:rPr>
              <a:t>”</a:t>
            </a:r>
            <a:r>
              <a:rPr lang="zh-CN" altLang="en-US" sz="2000" b="1" noProof="1">
                <a:solidFill>
                  <a:srgbClr val="FFFF00"/>
                </a:solidFill>
                <a:latin typeface="楷体" panose="02010609060101010101" pitchFamily="49" charset="-122"/>
                <a:ea typeface="楷体" panose="02010609060101010101" pitchFamily="49" charset="-122"/>
              </a:rPr>
              <a:t>纳入了基本路线，而且将</a:t>
            </a:r>
            <a:r>
              <a:rPr lang="en-US" altLang="zh-CN" sz="2000" b="1" noProof="1">
                <a:solidFill>
                  <a:srgbClr val="FFFF00"/>
                </a:solidFill>
                <a:latin typeface="楷体" panose="02010609060101010101" pitchFamily="49" charset="-122"/>
                <a:ea typeface="楷体" panose="02010609060101010101" pitchFamily="49" charset="-122"/>
              </a:rPr>
              <a:t>“</a:t>
            </a:r>
            <a:r>
              <a:rPr lang="zh-CN" altLang="en-US" sz="2000" b="1" noProof="1">
                <a:solidFill>
                  <a:srgbClr val="FFFF00"/>
                </a:solidFill>
                <a:latin typeface="楷体" panose="02010609060101010101" pitchFamily="49" charset="-122"/>
                <a:ea typeface="楷体" panose="02010609060101010101" pitchFamily="49" charset="-122"/>
              </a:rPr>
              <a:t>现代化国家</a:t>
            </a:r>
            <a:r>
              <a:rPr lang="en-US" altLang="zh-CN" sz="2000" b="1" noProof="1">
                <a:solidFill>
                  <a:srgbClr val="FFFF00"/>
                </a:solidFill>
                <a:latin typeface="楷体" panose="02010609060101010101" pitchFamily="49" charset="-122"/>
                <a:ea typeface="楷体" panose="02010609060101010101" pitchFamily="49" charset="-122"/>
              </a:rPr>
              <a:t>”</a:t>
            </a:r>
            <a:r>
              <a:rPr lang="zh-CN" altLang="en-US" sz="2000" b="1" noProof="1">
                <a:solidFill>
                  <a:srgbClr val="FFFF00"/>
                </a:solidFill>
                <a:latin typeface="楷体" panose="02010609060101010101" pitchFamily="49" charset="-122"/>
                <a:ea typeface="楷体" panose="02010609060101010101" pitchFamily="49" charset="-122"/>
              </a:rPr>
              <a:t>提升为</a:t>
            </a:r>
            <a:r>
              <a:rPr lang="en-US" altLang="zh-CN" sz="2000" b="1" noProof="1">
                <a:solidFill>
                  <a:schemeClr val="accent2"/>
                </a:solidFill>
                <a:latin typeface="楷体" panose="02010609060101010101" pitchFamily="49" charset="-122"/>
                <a:ea typeface="楷体" panose="02010609060101010101" pitchFamily="49" charset="-122"/>
              </a:rPr>
              <a:t>“</a:t>
            </a:r>
            <a:r>
              <a:rPr lang="zh-CN" altLang="en-US" sz="2000" b="1" noProof="1">
                <a:solidFill>
                  <a:srgbClr val="FF0000"/>
                </a:solidFill>
                <a:latin typeface="幼圆" panose="02010509060101010101" pitchFamily="49" charset="-122"/>
              </a:rPr>
              <a:t>现代化强国</a:t>
            </a:r>
            <a:r>
              <a:rPr lang="en-US" altLang="zh-CN" sz="2000" b="1" noProof="1">
                <a:solidFill>
                  <a:schemeClr val="accent2"/>
                </a:solidFill>
                <a:latin typeface="楷体" panose="02010609060101010101" pitchFamily="49" charset="-122"/>
                <a:ea typeface="楷体" panose="02010609060101010101" pitchFamily="49" charset="-122"/>
              </a:rPr>
              <a:t>”</a:t>
            </a:r>
            <a:r>
              <a:rPr lang="zh-CN" altLang="en-US" sz="2000" b="1" noProof="1">
                <a:solidFill>
                  <a:schemeClr val="accent2"/>
                </a:solidFill>
                <a:latin typeface="楷体" panose="02010609060101010101" pitchFamily="49" charset="-122"/>
                <a:ea typeface="楷体" panose="02010609060101010101" pitchFamily="49" charset="-122"/>
              </a:rPr>
              <a:t>，</a:t>
            </a:r>
            <a:r>
              <a:rPr lang="zh-CN" altLang="en-US" sz="2000" b="1" noProof="1">
                <a:solidFill>
                  <a:srgbClr val="FFFF00"/>
                </a:solidFill>
                <a:latin typeface="楷体" panose="02010609060101010101" pitchFamily="49" charset="-122"/>
                <a:ea typeface="楷体" panose="02010609060101010101" pitchFamily="49" charset="-122"/>
              </a:rPr>
              <a:t>扩展了党的基本路线的内涵，提升了社会主义初级阶段的奋斗目标 </a:t>
            </a:r>
          </a:p>
        </p:txBody>
      </p:sp>
    </p:spTree>
    <p:extLst>
      <p:ext uri="{BB962C8B-B14F-4D97-AF65-F5344CB8AC3E}">
        <p14:creationId xmlns:p14="http://schemas.microsoft.com/office/powerpoint/2010/main" xmlns="" val="1617134203"/>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图片 39938" descr="u=3901900897,3333299309&amp;fm=0&amp;gp=4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47851" y="549276"/>
            <a:ext cx="714375"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0" name="横卷形 37889"/>
          <p:cNvSpPr/>
          <p:nvPr/>
        </p:nvSpPr>
        <p:spPr>
          <a:xfrm>
            <a:off x="2794001" y="549275"/>
            <a:ext cx="1108075" cy="590550"/>
          </a:xfrm>
          <a:prstGeom prst="horizontalScroll">
            <a:avLst>
              <a:gd name="adj" fmla="val 12500"/>
            </a:avLst>
          </a:prstGeom>
          <a:solidFill>
            <a:srgbClr val="0000FF"/>
          </a:solidFill>
          <a:ln w="9525" cap="flat" cmpd="sng">
            <a:solidFill>
              <a:srgbClr val="FF0000"/>
            </a:solidFill>
            <a:prstDash val="solid"/>
            <a:headEnd type="none" w="med" len="med"/>
            <a:tailEnd type="none" w="med" len="med"/>
          </a:ln>
        </p:spPr>
        <p:txBody>
          <a:bodyPr wrap="none" anchor="ctr"/>
          <a:lstStyle/>
          <a:p>
            <a:pPr algn="ctr">
              <a:buFont typeface="Arial" panose="020B0604020202020204" pitchFamily="34" charset="0"/>
              <a:buNone/>
              <a:defRPr/>
            </a:pPr>
            <a:r>
              <a:rPr lang="zh-CN" altLang="en-US" sz="2400" b="1" noProof="1">
                <a:solidFill>
                  <a:srgbClr val="FF0000"/>
                </a:solidFill>
                <a:effectLst>
                  <a:outerShdw blurRad="38100" dist="38100" dir="2700000">
                    <a:srgbClr val="000000"/>
                  </a:outerShdw>
                </a:effectLst>
                <a:latin typeface="楷体" panose="02010609060101010101" pitchFamily="49" charset="-122"/>
                <a:ea typeface="楷体" panose="02010609060101010101" pitchFamily="49" charset="-122"/>
                <a:sym typeface="+mn-ea"/>
              </a:rPr>
              <a:t>练 习</a:t>
            </a:r>
          </a:p>
        </p:txBody>
      </p:sp>
      <p:sp>
        <p:nvSpPr>
          <p:cNvPr id="88068" name="矩形 39940"/>
          <p:cNvSpPr>
            <a:spLocks noChangeArrowheads="1"/>
          </p:cNvSpPr>
          <p:nvPr/>
        </p:nvSpPr>
        <p:spPr bwMode="auto">
          <a:xfrm>
            <a:off x="1955800" y="1263650"/>
            <a:ext cx="8280400" cy="2400300"/>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_GB2312" pitchFamily="49" charset="-122"/>
                <a:ea typeface="楷体_GB2312" pitchFamily="49" charset="-122"/>
              </a:rPr>
              <a:t> </a:t>
            </a:r>
            <a:r>
              <a:rPr lang="zh-CN" altLang="zh-CN" sz="2000" b="1" dirty="0">
                <a:solidFill>
                  <a:srgbClr val="990000"/>
                </a:solidFill>
                <a:latin typeface="楷体" panose="02010609060101010101" pitchFamily="49" charset="-122"/>
                <a:ea typeface="楷体" panose="02010609060101010101" pitchFamily="49" charset="-122"/>
              </a:rPr>
              <a:t>建设“富强民主文明</a:t>
            </a:r>
            <a:r>
              <a:rPr lang="zh-CN" altLang="zh-CN" sz="2000" b="1" dirty="0" smtClean="0">
                <a:solidFill>
                  <a:srgbClr val="990000"/>
                </a:solidFill>
                <a:latin typeface="楷体" panose="02010609060101010101" pitchFamily="49" charset="-122"/>
                <a:ea typeface="楷体" panose="02010609060101010101" pitchFamily="49" charset="-122"/>
              </a:rPr>
              <a:t>和谐</a:t>
            </a:r>
            <a:r>
              <a:rPr lang="zh-CN" altLang="en-US" sz="2000" b="1" dirty="0" smtClean="0">
                <a:solidFill>
                  <a:srgbClr val="990000"/>
                </a:solidFill>
                <a:latin typeface="楷体" panose="02010609060101010101" pitchFamily="49" charset="-122"/>
                <a:ea typeface="楷体" panose="02010609060101010101" pitchFamily="49" charset="-122"/>
              </a:rPr>
              <a:t>美丽</a:t>
            </a:r>
            <a:r>
              <a:rPr lang="zh-CN" altLang="zh-CN" sz="2000" b="1" dirty="0" smtClean="0">
                <a:solidFill>
                  <a:srgbClr val="990000"/>
                </a:solidFill>
                <a:latin typeface="楷体" panose="02010609060101010101" pitchFamily="49" charset="-122"/>
                <a:ea typeface="楷体" panose="02010609060101010101" pitchFamily="49" charset="-122"/>
              </a:rPr>
              <a:t>的</a:t>
            </a:r>
            <a:r>
              <a:rPr lang="zh-CN" altLang="zh-CN" sz="2000" b="1" dirty="0">
                <a:solidFill>
                  <a:srgbClr val="990000"/>
                </a:solidFill>
                <a:latin typeface="楷体" panose="02010609060101010101" pitchFamily="49" charset="-122"/>
                <a:ea typeface="楷体" panose="02010609060101010101" pitchFamily="49" charset="-122"/>
              </a:rPr>
              <a:t>社会主义现代化国家”是基本路线规定的党在社会主义初级阶段的</a:t>
            </a:r>
            <a:r>
              <a:rPr lang="zh-CN" altLang="en-US" sz="2000" b="1" dirty="0">
                <a:solidFill>
                  <a:srgbClr val="990000"/>
                </a:solidFill>
                <a:latin typeface="楷体" panose="02010609060101010101" pitchFamily="49" charset="-122"/>
                <a:ea typeface="楷体" panose="02010609060101010101" pitchFamily="49" charset="-122"/>
              </a:rPr>
              <a:t>：</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根本要求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基本原则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奋斗</a:t>
            </a:r>
            <a:r>
              <a:rPr lang="zh-CN" altLang="en-US" sz="2000" b="1" dirty="0" smtClean="0">
                <a:solidFill>
                  <a:srgbClr val="990000"/>
                </a:solidFill>
                <a:latin typeface="楷体" panose="02010609060101010101" pitchFamily="49" charset="-122"/>
                <a:ea typeface="楷体" panose="02010609060101010101" pitchFamily="49" charset="-122"/>
              </a:rPr>
              <a:t>目标    </a:t>
            </a:r>
            <a:endParaRPr lang="zh-CN" altLang="en-US" sz="2000" b="1" dirty="0">
              <a:solidFill>
                <a:srgbClr val="990000"/>
              </a:solidFill>
              <a:latin typeface="楷体" panose="02010609060101010101" pitchFamily="49" charset="-122"/>
              <a:ea typeface="楷体" panose="02010609060101010101" pitchFamily="49" charset="-122"/>
            </a:endParaRP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重要保证</a:t>
            </a:r>
          </a:p>
        </p:txBody>
      </p:sp>
      <p:sp>
        <p:nvSpPr>
          <p:cNvPr id="88069" name="矩形 39939"/>
          <p:cNvSpPr>
            <a:spLocks noChangeArrowheads="1"/>
          </p:cNvSpPr>
          <p:nvPr/>
        </p:nvSpPr>
        <p:spPr bwMode="auto">
          <a:xfrm>
            <a:off x="1847850" y="3805238"/>
            <a:ext cx="8280400" cy="2400300"/>
          </a:xfrm>
          <a:prstGeom prst="rect">
            <a:avLst/>
          </a:prstGeom>
          <a:solidFill>
            <a:srgbClr val="FFFF99"/>
          </a:solidFill>
          <a:ln>
            <a:noFill/>
          </a:ln>
          <a:effectLst>
            <a:outerShdw dist="45791" dir="3378596" algn="ctr" rotWithShape="0">
              <a:schemeClr val="bg2"/>
            </a:outerShdw>
          </a:effectLst>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 </a:t>
            </a:r>
            <a:r>
              <a:rPr lang="zh-CN" altLang="en-US" sz="2000" b="1" dirty="0">
                <a:solidFill>
                  <a:srgbClr val="990000"/>
                </a:solidFill>
                <a:latin typeface="楷体" panose="02010609060101010101" pitchFamily="49" charset="-122"/>
                <a:ea typeface="楷体" panose="02010609060101010101" pitchFamily="49" charset="-122"/>
              </a:rPr>
              <a:t>概括为“一个中心，两个基本点”的党的基本路线中的“两个基本点”是指：</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A </a:t>
            </a:r>
            <a:r>
              <a:rPr lang="zh-CN" altLang="en-US" sz="2000" b="1" dirty="0">
                <a:solidFill>
                  <a:srgbClr val="990000"/>
                </a:solidFill>
                <a:latin typeface="楷体" panose="02010609060101010101" pitchFamily="49" charset="-122"/>
                <a:ea typeface="楷体" panose="02010609060101010101" pitchFamily="49" charset="-122"/>
              </a:rPr>
              <a:t>坚持四项基本原则，坚持</a:t>
            </a:r>
            <a:r>
              <a:rPr lang="zh-CN" altLang="en-US" sz="2000" b="1" dirty="0" smtClean="0">
                <a:solidFill>
                  <a:srgbClr val="990000"/>
                </a:solidFill>
                <a:latin typeface="楷体" panose="02010609060101010101" pitchFamily="49" charset="-122"/>
                <a:ea typeface="楷体" panose="02010609060101010101" pitchFamily="49" charset="-122"/>
              </a:rPr>
              <a:t>改革开放       </a:t>
            </a:r>
            <a:endParaRPr lang="zh-CN" altLang="en-US" sz="2000" b="1" dirty="0">
              <a:solidFill>
                <a:srgbClr val="990000"/>
              </a:solidFill>
              <a:latin typeface="楷体" panose="02010609060101010101" pitchFamily="49" charset="-122"/>
              <a:ea typeface="楷体" panose="02010609060101010101" pitchFamily="49" charset="-122"/>
            </a:endParaRP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B </a:t>
            </a:r>
            <a:r>
              <a:rPr lang="zh-CN" altLang="en-US" sz="2000" b="1" dirty="0">
                <a:solidFill>
                  <a:srgbClr val="990000"/>
                </a:solidFill>
                <a:latin typeface="楷体" panose="02010609060101010101" pitchFamily="49" charset="-122"/>
                <a:ea typeface="楷体" panose="02010609060101010101" pitchFamily="49" charset="-122"/>
              </a:rPr>
              <a:t>一手抓物质文明，一手抓精神文明</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C </a:t>
            </a:r>
            <a:r>
              <a:rPr lang="zh-CN" altLang="en-US" sz="2000" b="1" dirty="0">
                <a:solidFill>
                  <a:srgbClr val="990000"/>
                </a:solidFill>
                <a:latin typeface="楷体" panose="02010609060101010101" pitchFamily="49" charset="-122"/>
                <a:ea typeface="楷体" panose="02010609060101010101" pitchFamily="49" charset="-122"/>
              </a:rPr>
              <a:t>坚持中国特色社会主义，发展中国特色社会主义  </a:t>
            </a:r>
          </a:p>
          <a:p>
            <a:pPr>
              <a:lnSpc>
                <a:spcPct val="125000"/>
              </a:lnSpc>
            </a:pPr>
            <a:r>
              <a:rPr lang="en-US" altLang="zh-CN" sz="2000" b="1" dirty="0">
                <a:solidFill>
                  <a:srgbClr val="990000"/>
                </a:solidFill>
                <a:latin typeface="楷体" panose="02010609060101010101" pitchFamily="49" charset="-122"/>
                <a:ea typeface="楷体" panose="02010609060101010101" pitchFamily="49" charset="-122"/>
              </a:rPr>
              <a:t>D </a:t>
            </a:r>
            <a:r>
              <a:rPr lang="zh-CN" altLang="en-US" sz="2000" b="1" dirty="0">
                <a:solidFill>
                  <a:srgbClr val="990000"/>
                </a:solidFill>
                <a:latin typeface="楷体" panose="02010609060101010101" pitchFamily="49" charset="-122"/>
                <a:ea typeface="楷体" panose="02010609060101010101" pitchFamily="49" charset="-122"/>
              </a:rPr>
              <a:t>体制改革和对外开放</a:t>
            </a:r>
          </a:p>
        </p:txBody>
      </p:sp>
      <p:grpSp>
        <p:nvGrpSpPr>
          <p:cNvPr id="88070" name="组合 913413"/>
          <p:cNvGrpSpPr>
            <a:grpSpLocks/>
          </p:cNvGrpSpPr>
          <p:nvPr/>
        </p:nvGrpSpPr>
        <p:grpSpPr bwMode="auto">
          <a:xfrm>
            <a:off x="1506537" y="-55563"/>
            <a:ext cx="1652588" cy="414338"/>
            <a:chOff x="1338" y="1069"/>
            <a:chExt cx="2919" cy="426"/>
          </a:xfrm>
        </p:grpSpPr>
        <p:sp>
          <p:nvSpPr>
            <p:cNvPr id="88071" name="圆角矩形 913414"/>
            <p:cNvSpPr>
              <a:spLocks noChangeArrowheads="1"/>
            </p:cNvSpPr>
            <p:nvPr/>
          </p:nvSpPr>
          <p:spPr bwMode="auto">
            <a:xfrm>
              <a:off x="1338" y="1089"/>
              <a:ext cx="2919" cy="40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88072" name="文本框 913415"/>
            <p:cNvSpPr txBox="1">
              <a:spLocks noChangeArrowheads="1"/>
            </p:cNvSpPr>
            <p:nvPr/>
          </p:nvSpPr>
          <p:spPr bwMode="auto">
            <a:xfrm>
              <a:off x="1368" y="1069"/>
              <a:ext cx="2859" cy="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en-US" altLang="zh-CN" sz="1400" b="1">
                  <a:solidFill>
                    <a:schemeClr val="bg1"/>
                  </a:solidFill>
                  <a:latin typeface="幼圆" panose="02010509060101010101" pitchFamily="49" charset="-122"/>
                </a:rPr>
                <a:t>3 </a:t>
              </a:r>
              <a:r>
                <a:rPr lang="zh-CN" altLang="en-US" sz="1400" b="1">
                  <a:solidFill>
                    <a:schemeClr val="bg1"/>
                  </a:solidFill>
                  <a:latin typeface="幼圆" panose="02010509060101010101" pitchFamily="49" charset="-122"/>
                </a:rPr>
                <a:t>党的基本路线</a:t>
              </a:r>
              <a:endParaRPr lang="zh-CN" altLang="en-US" sz="1400" b="1">
                <a:solidFill>
                  <a:schemeClr val="bg1"/>
                </a:solidFill>
                <a:latin typeface="幼圆" panose="02010509060101010101" pitchFamily="49" charset="-122"/>
                <a:sym typeface="宋体" panose="02010600030101010101" pitchFamily="2" charset="-122"/>
              </a:endParaRPr>
            </a:p>
          </p:txBody>
        </p:sp>
      </p:grpSp>
    </p:spTree>
    <p:extLst>
      <p:ext uri="{BB962C8B-B14F-4D97-AF65-F5344CB8AC3E}">
        <p14:creationId xmlns:p14="http://schemas.microsoft.com/office/powerpoint/2010/main" xmlns="" val="26337190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6" name="矩形 363525"/>
          <p:cNvSpPr/>
          <p:nvPr/>
        </p:nvSpPr>
        <p:spPr>
          <a:xfrm>
            <a:off x="6391275" y="906463"/>
            <a:ext cx="1178528" cy="400110"/>
          </a:xfrm>
          <a:prstGeom prst="rect">
            <a:avLst/>
          </a:prstGeom>
          <a:noFill/>
          <a:ln w="9525">
            <a:noFill/>
          </a:ln>
        </p:spPr>
        <p:txBody>
          <a:bodyPr wrap="none">
            <a:spAutoFit/>
          </a:bodyPr>
          <a:lstStyle/>
          <a:p>
            <a:pPr>
              <a:defRPr/>
            </a:pPr>
            <a:r>
              <a:rPr lang="en-US" altLang="zh-CN" sz="2000" b="1" noProof="1">
                <a:solidFill>
                  <a:srgbClr val="993300"/>
                </a:solidFill>
                <a:effectLst>
                  <a:outerShdw blurRad="38100" dist="38100" dir="2700000">
                    <a:srgbClr val="C0C0C0"/>
                  </a:outerShdw>
                </a:effectLst>
              </a:rPr>
              <a:t>P102-103</a:t>
            </a:r>
          </a:p>
        </p:txBody>
      </p:sp>
      <p:grpSp>
        <p:nvGrpSpPr>
          <p:cNvPr id="89094" name="组合 913413"/>
          <p:cNvGrpSpPr>
            <a:grpSpLocks/>
          </p:cNvGrpSpPr>
          <p:nvPr/>
        </p:nvGrpSpPr>
        <p:grpSpPr bwMode="auto">
          <a:xfrm>
            <a:off x="2181226" y="660401"/>
            <a:ext cx="3992563" cy="644525"/>
            <a:chOff x="1338" y="1069"/>
            <a:chExt cx="2919" cy="450"/>
          </a:xfrm>
        </p:grpSpPr>
        <p:sp>
          <p:nvSpPr>
            <p:cNvPr id="89095" name="圆角矩形 913414"/>
            <p:cNvSpPr>
              <a:spLocks noChangeArrowheads="1"/>
            </p:cNvSpPr>
            <p:nvPr/>
          </p:nvSpPr>
          <p:spPr bwMode="auto">
            <a:xfrm>
              <a:off x="1338" y="1089"/>
              <a:ext cx="2919" cy="40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89096" name="文本框 913415"/>
            <p:cNvSpPr txBox="1">
              <a:spLocks noChangeArrowheads="1"/>
            </p:cNvSpPr>
            <p:nvPr/>
          </p:nvSpPr>
          <p:spPr bwMode="auto">
            <a:xfrm>
              <a:off x="1368" y="1069"/>
              <a:ext cx="2859" cy="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en-US" altLang="zh-CN" sz="2400" b="1">
                  <a:solidFill>
                    <a:schemeClr val="bg1"/>
                  </a:solidFill>
                  <a:latin typeface="楷体" panose="02010609060101010101" pitchFamily="49" charset="-122"/>
                  <a:ea typeface="楷体" panose="02010609060101010101" pitchFamily="49" charset="-122"/>
                </a:rPr>
                <a:t>4 </a:t>
              </a:r>
              <a:r>
                <a:rPr lang="zh-CN" altLang="en-US" sz="2400" b="1">
                  <a:solidFill>
                    <a:schemeClr val="bg1"/>
                  </a:solidFill>
                  <a:latin typeface="楷体" panose="02010609060101010101" pitchFamily="49" charset="-122"/>
                  <a:ea typeface="楷体" panose="02010609060101010101" pitchFamily="49" charset="-122"/>
                </a:rPr>
                <a:t>社会主义根本任务的理论</a:t>
              </a:r>
              <a:endParaRPr lang="zh-CN" altLang="en-US" sz="2400" b="1">
                <a:solidFill>
                  <a:schemeClr val="bg1"/>
                </a:solidFill>
                <a:latin typeface="楷体" panose="02010609060101010101" pitchFamily="49" charset="-122"/>
                <a:ea typeface="楷体" panose="02010609060101010101" pitchFamily="49" charset="-122"/>
                <a:sym typeface="宋体" panose="02010600030101010101" pitchFamily="2" charset="-122"/>
              </a:endParaRPr>
            </a:p>
          </p:txBody>
        </p:sp>
      </p:grpSp>
      <p:sp>
        <p:nvSpPr>
          <p:cNvPr id="115730" name="矩形 2051"/>
          <p:cNvSpPr/>
          <p:nvPr/>
        </p:nvSpPr>
        <p:spPr>
          <a:xfrm>
            <a:off x="1524001" y="-9525"/>
            <a:ext cx="2486025" cy="361950"/>
          </a:xfrm>
          <a:prstGeom prst="rect">
            <a:avLst/>
          </a:prstGeom>
          <a:solidFill>
            <a:srgbClr val="CCECFF"/>
          </a:solidFill>
          <a:ln w="38100">
            <a:noFill/>
          </a:ln>
        </p:spPr>
        <p:txBody>
          <a:bodyPr>
            <a:spAutoFit/>
          </a:bodyPr>
          <a:lstStyle/>
          <a:p>
            <a:pPr>
              <a:lnSpc>
                <a:spcPct val="125000"/>
              </a:lnSpc>
              <a:buFont typeface="Arial" panose="020B0604020202020204" pitchFamily="34" charset="0"/>
              <a:buNone/>
              <a:defRPr/>
            </a:pPr>
            <a:r>
              <a:rPr lang="zh-CN" altLang="en-US" sz="1400" b="1" noProof="1">
                <a:solidFill>
                  <a:srgbClr val="FF0066"/>
                </a:solidFill>
                <a:effectLst>
                  <a:outerShdw blurRad="38100" dist="38100" dir="2700000">
                    <a:srgbClr val="000000"/>
                  </a:outerShdw>
                </a:effectLst>
                <a:latin typeface="幼圆" panose="02010509060101010101" pitchFamily="49" charset="-122"/>
                <a:sym typeface="+mn-ea"/>
              </a:rPr>
              <a:t>二 邓小平理论的主要内容</a:t>
            </a:r>
          </a:p>
        </p:txBody>
      </p:sp>
      <p:grpSp>
        <p:nvGrpSpPr>
          <p:cNvPr id="89098" name="组合 2079"/>
          <p:cNvGrpSpPr>
            <a:grpSpLocks/>
          </p:cNvGrpSpPr>
          <p:nvPr/>
        </p:nvGrpSpPr>
        <p:grpSpPr bwMode="auto">
          <a:xfrm>
            <a:off x="5518151" y="1568450"/>
            <a:ext cx="4581525" cy="496888"/>
            <a:chOff x="0" y="0"/>
            <a:chExt cx="2085" cy="384"/>
          </a:xfrm>
        </p:grpSpPr>
        <p:sp>
          <p:nvSpPr>
            <p:cNvPr id="89099"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9100"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）社会主义的根本任务是发展生产力</a:t>
              </a:r>
            </a:p>
          </p:txBody>
        </p:sp>
      </p:grpSp>
      <p:grpSp>
        <p:nvGrpSpPr>
          <p:cNvPr id="89101" name="组合 2079"/>
          <p:cNvGrpSpPr>
            <a:grpSpLocks/>
          </p:cNvGrpSpPr>
          <p:nvPr/>
        </p:nvGrpSpPr>
        <p:grpSpPr bwMode="auto">
          <a:xfrm>
            <a:off x="5561014" y="3000375"/>
            <a:ext cx="3317875" cy="495300"/>
            <a:chOff x="0" y="0"/>
            <a:chExt cx="2085" cy="384"/>
          </a:xfrm>
        </p:grpSpPr>
        <p:sp>
          <p:nvSpPr>
            <p:cNvPr id="89102"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9103"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3</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）发展要抓住机遇</a:t>
              </a:r>
            </a:p>
          </p:txBody>
        </p:sp>
      </p:grpSp>
      <p:grpSp>
        <p:nvGrpSpPr>
          <p:cNvPr id="89104" name="组合 2079"/>
          <p:cNvGrpSpPr>
            <a:grpSpLocks/>
          </p:cNvGrpSpPr>
          <p:nvPr/>
        </p:nvGrpSpPr>
        <p:grpSpPr bwMode="auto">
          <a:xfrm>
            <a:off x="5530851" y="3716338"/>
            <a:ext cx="4062413" cy="495300"/>
            <a:chOff x="0" y="0"/>
            <a:chExt cx="2085" cy="384"/>
          </a:xfrm>
        </p:grpSpPr>
        <p:sp>
          <p:nvSpPr>
            <p:cNvPr id="89105"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9106"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4</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）中国要发展，离不开科学</a:t>
              </a:r>
            </a:p>
          </p:txBody>
        </p:sp>
      </p:grpSp>
      <p:grpSp>
        <p:nvGrpSpPr>
          <p:cNvPr id="89107" name="组合 2079"/>
          <p:cNvGrpSpPr>
            <a:grpSpLocks/>
          </p:cNvGrpSpPr>
          <p:nvPr/>
        </p:nvGrpSpPr>
        <p:grpSpPr bwMode="auto">
          <a:xfrm>
            <a:off x="5549901" y="2262188"/>
            <a:ext cx="3800475" cy="495300"/>
            <a:chOff x="0" y="0"/>
            <a:chExt cx="2085" cy="384"/>
          </a:xfrm>
        </p:grpSpPr>
        <p:sp>
          <p:nvSpPr>
            <p:cNvPr id="89108"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89109"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2</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）发展的必要性</a:t>
              </a:r>
            </a:p>
          </p:txBody>
        </p:sp>
      </p:grpSp>
      <p:pic>
        <p:nvPicPr>
          <p:cNvPr id="89110"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7214" y="1901826"/>
            <a:ext cx="3521075" cy="362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111" name="图片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32400" y="4437063"/>
            <a:ext cx="5143500" cy="143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79889165"/>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7" name="组合 913413"/>
          <p:cNvGrpSpPr>
            <a:grpSpLocks/>
          </p:cNvGrpSpPr>
          <p:nvPr/>
        </p:nvGrpSpPr>
        <p:grpSpPr bwMode="auto">
          <a:xfrm>
            <a:off x="1524001" y="9526"/>
            <a:ext cx="2428875" cy="423863"/>
            <a:chOff x="1338" y="1069"/>
            <a:chExt cx="2919" cy="423"/>
          </a:xfrm>
        </p:grpSpPr>
        <p:sp>
          <p:nvSpPr>
            <p:cNvPr id="90118" name="圆角矩形 913414"/>
            <p:cNvSpPr>
              <a:spLocks noChangeArrowheads="1"/>
            </p:cNvSpPr>
            <p:nvPr/>
          </p:nvSpPr>
          <p:spPr bwMode="auto">
            <a:xfrm>
              <a:off x="1338" y="1089"/>
              <a:ext cx="2919" cy="40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90119" name="文本框 913415"/>
            <p:cNvSpPr txBox="1">
              <a:spLocks noChangeArrowheads="1"/>
            </p:cNvSpPr>
            <p:nvPr/>
          </p:nvSpPr>
          <p:spPr bwMode="auto">
            <a:xfrm>
              <a:off x="1368" y="1069"/>
              <a:ext cx="2859" cy="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en-US" altLang="zh-CN" sz="1400" b="1">
                  <a:solidFill>
                    <a:schemeClr val="bg1"/>
                  </a:solidFill>
                  <a:latin typeface="幼圆" panose="02010509060101010101" pitchFamily="49" charset="-122"/>
                </a:rPr>
                <a:t>4 </a:t>
              </a:r>
              <a:r>
                <a:rPr lang="zh-CN" altLang="en-US" sz="1400" b="1">
                  <a:solidFill>
                    <a:schemeClr val="bg1"/>
                  </a:solidFill>
                  <a:latin typeface="幼圆" panose="02010509060101010101" pitchFamily="49" charset="-122"/>
                </a:rPr>
                <a:t>社会主义根本任务的理论</a:t>
              </a:r>
              <a:endParaRPr lang="zh-CN" altLang="en-US" sz="1400" b="1">
                <a:solidFill>
                  <a:schemeClr val="bg1"/>
                </a:solidFill>
                <a:latin typeface="幼圆" panose="02010509060101010101" pitchFamily="49" charset="-122"/>
                <a:sym typeface="宋体" panose="02010600030101010101" pitchFamily="2" charset="-122"/>
              </a:endParaRPr>
            </a:p>
          </p:txBody>
        </p:sp>
      </p:grpSp>
      <p:grpSp>
        <p:nvGrpSpPr>
          <p:cNvPr id="90120" name="组合 2079"/>
          <p:cNvGrpSpPr>
            <a:grpSpLocks/>
          </p:cNvGrpSpPr>
          <p:nvPr/>
        </p:nvGrpSpPr>
        <p:grpSpPr bwMode="auto">
          <a:xfrm>
            <a:off x="1825626" y="809625"/>
            <a:ext cx="4583113" cy="496888"/>
            <a:chOff x="0" y="0"/>
            <a:chExt cx="2085" cy="384"/>
          </a:xfrm>
        </p:grpSpPr>
        <p:sp>
          <p:nvSpPr>
            <p:cNvPr id="90121"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90122"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1</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）社会主义的根本任务是发展生产力</a:t>
              </a:r>
            </a:p>
          </p:txBody>
        </p:sp>
      </p:grpSp>
      <p:pic>
        <p:nvPicPr>
          <p:cNvPr id="90123" name="图片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38939" y="433389"/>
            <a:ext cx="3521075" cy="2382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0124" name="圆角矩形标注 4"/>
          <p:cNvSpPr>
            <a:spLocks noChangeArrowheads="1"/>
          </p:cNvSpPr>
          <p:nvPr/>
        </p:nvSpPr>
        <p:spPr bwMode="auto">
          <a:xfrm>
            <a:off x="2452689" y="1538289"/>
            <a:ext cx="3741737" cy="1277937"/>
          </a:xfrm>
          <a:prstGeom prst="wedgeRoundRectCallout">
            <a:avLst>
              <a:gd name="adj1" fmla="val 78088"/>
              <a:gd name="adj2" fmla="val 6644"/>
              <a:gd name="adj3" fmla="val 16667"/>
            </a:avLst>
          </a:prstGeom>
          <a:blipFill dpi="0" rotWithShape="1">
            <a:blip r:embed="rId3"/>
            <a:srcRect/>
            <a:tile tx="0" ty="0" sx="100000" sy="100000" flip="none" algn="tl"/>
          </a:blipFill>
          <a:ln w="28575">
            <a:solidFill>
              <a:srgbClr val="8585E0"/>
            </a:solidFill>
            <a:miter lim="800000"/>
            <a:headEnd/>
            <a:tailEnd/>
          </a:ln>
        </p:spPr>
        <p:txBody>
          <a:bodyPr/>
          <a:lstStyle/>
          <a:p>
            <a:pPr>
              <a:lnSpc>
                <a:spcPct val="125000"/>
              </a:lnSpc>
            </a:pPr>
            <a:r>
              <a:rPr lang="zh-CN" altLang="en-US" sz="2000" b="1">
                <a:solidFill>
                  <a:schemeClr val="accent2"/>
                </a:solidFill>
                <a:latin typeface="幼圆" panose="02010509060101010101" pitchFamily="49" charset="-122"/>
              </a:rPr>
              <a:t>  </a:t>
            </a:r>
            <a:r>
              <a:rPr lang="zh-CN" altLang="en-US" sz="2400" b="1">
                <a:solidFill>
                  <a:srgbClr val="FF0000"/>
                </a:solidFill>
                <a:latin typeface="幼圆" panose="02010509060101010101" pitchFamily="49" charset="-122"/>
              </a:rPr>
              <a:t> 贫穷不是社会主义，社会主义要消灭贫穷</a:t>
            </a:r>
          </a:p>
        </p:txBody>
      </p:sp>
      <p:sp>
        <p:nvSpPr>
          <p:cNvPr id="90125" name="文本框 369665"/>
          <p:cNvSpPr txBox="1">
            <a:spLocks noChangeArrowheads="1"/>
          </p:cNvSpPr>
          <p:nvPr/>
        </p:nvSpPr>
        <p:spPr bwMode="auto">
          <a:xfrm>
            <a:off x="1935163" y="2919413"/>
            <a:ext cx="3363912" cy="2398712"/>
          </a:xfrm>
          <a:prstGeom prst="rect">
            <a:avLst/>
          </a:prstGeom>
          <a:solidFill>
            <a:srgbClr val="CCFFFF"/>
          </a:solidFill>
          <a:ln w="38100">
            <a:solidFill>
              <a:schemeClr val="accent1"/>
            </a:solidFill>
            <a:miter lim="800000"/>
            <a:headEnd/>
            <a:tailEnd/>
          </a:ln>
        </p:spPr>
        <p:txBody>
          <a:bodyPr>
            <a:spAutoFit/>
          </a:bodyPr>
          <a:lstStyle/>
          <a:p>
            <a:pPr>
              <a:lnSpc>
                <a:spcPct val="125000"/>
              </a:lnSpc>
              <a:buClr>
                <a:schemeClr val="bg1"/>
              </a:buClr>
            </a:pP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我们要建设的中国特色社会主义，是不断发展生产力的社会主义；</a:t>
            </a:r>
          </a:p>
          <a:p>
            <a:pPr>
              <a:lnSpc>
                <a:spcPct val="125000"/>
              </a:lnSpc>
              <a:buClr>
                <a:schemeClr val="bg1"/>
              </a:buClr>
            </a:pPr>
            <a:r>
              <a:rPr lang="zh-CN" altLang="en-US" sz="2000" b="1">
                <a:solidFill>
                  <a:schemeClr val="accent2"/>
                </a:solidFill>
                <a:latin typeface="楷体" panose="02010609060101010101" pitchFamily="49" charset="-122"/>
                <a:ea typeface="楷体" panose="02010609060101010101" pitchFamily="49" charset="-122"/>
              </a:rPr>
              <a:t>  我们确定的基本路线，是以经济建设为中心，实现社会主义现代化的发展路线。</a:t>
            </a:r>
          </a:p>
        </p:txBody>
      </p:sp>
      <p:sp>
        <p:nvSpPr>
          <p:cNvPr id="90126" name="圆角矩形标注 4"/>
          <p:cNvSpPr>
            <a:spLocks noChangeArrowheads="1"/>
          </p:cNvSpPr>
          <p:nvPr/>
        </p:nvSpPr>
        <p:spPr bwMode="auto">
          <a:xfrm>
            <a:off x="6194425" y="3067051"/>
            <a:ext cx="4065588" cy="2105025"/>
          </a:xfrm>
          <a:prstGeom prst="wedgeRoundRectCallout">
            <a:avLst>
              <a:gd name="adj1" fmla="val -2259"/>
              <a:gd name="adj2" fmla="val -85315"/>
              <a:gd name="adj3" fmla="val 16667"/>
            </a:avLst>
          </a:prstGeom>
          <a:blipFill dpi="0" rotWithShape="1">
            <a:blip r:embed="rId3"/>
            <a:srcRect/>
            <a:tile tx="0" ty="0" sx="100000" sy="100000" flip="none" algn="tl"/>
          </a:blipFill>
          <a:ln w="12700">
            <a:solidFill>
              <a:srgbClr val="8585E0"/>
            </a:solidFill>
            <a:miter lim="800000"/>
            <a:headEnd/>
            <a:tailEnd/>
          </a:ln>
        </p:spPr>
        <p:txBody>
          <a:bodyPr/>
          <a:lstStyle/>
          <a:p>
            <a:pPr>
              <a:lnSpc>
                <a:spcPct val="150000"/>
              </a:lnSpc>
            </a:pPr>
            <a:r>
              <a:rPr lang="zh-CN" altLang="en-US" sz="2000" b="1">
                <a:solidFill>
                  <a:srgbClr val="0000FF"/>
                </a:solidFill>
                <a:latin typeface="华文行楷" panose="02010800040101010101" pitchFamily="2" charset="-122"/>
                <a:ea typeface="华文行楷" panose="02010800040101010101" pitchFamily="2" charset="-122"/>
              </a:rPr>
              <a:t>  </a:t>
            </a:r>
            <a:r>
              <a:rPr lang="zh-CN" altLang="en-US" sz="2000" b="1">
                <a:solidFill>
                  <a:srgbClr val="0000FF"/>
                </a:solidFill>
                <a:latin typeface="幼圆" panose="02010509060101010101" pitchFamily="49" charset="-122"/>
              </a:rPr>
              <a:t> 社会主义的优越性，归根结底是要大幅度发展社会生产力，逐步改善、提高人民的物质生活和精神生活。</a:t>
            </a:r>
          </a:p>
        </p:txBody>
      </p:sp>
      <p:sp>
        <p:nvSpPr>
          <p:cNvPr id="76806" name="矩形 362503" descr="白色大理石"/>
          <p:cNvSpPr>
            <a:spLocks noChangeArrowheads="1" noChangeShapeType="1" noTextEdit="1"/>
          </p:cNvSpPr>
          <p:nvPr/>
        </p:nvSpPr>
        <p:spPr bwMode="auto">
          <a:xfrm>
            <a:off x="1825626" y="5484813"/>
            <a:ext cx="8670925" cy="392112"/>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5"/>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ea typeface="宋体" panose="02010600030101010101" pitchFamily="2" charset="-122"/>
              </a:rPr>
              <a:t>处于社会主义初级阶段的当代中国，发展生产力的任务尤为突出</a:t>
            </a:r>
          </a:p>
        </p:txBody>
      </p:sp>
    </p:spTree>
    <p:extLst>
      <p:ext uri="{BB962C8B-B14F-4D97-AF65-F5344CB8AC3E}">
        <p14:creationId xmlns:p14="http://schemas.microsoft.com/office/powerpoint/2010/main" xmlns="" val="2974251262"/>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41" name="组合 2079"/>
          <p:cNvGrpSpPr>
            <a:grpSpLocks/>
          </p:cNvGrpSpPr>
          <p:nvPr/>
        </p:nvGrpSpPr>
        <p:grpSpPr bwMode="auto">
          <a:xfrm>
            <a:off x="2379663" y="990600"/>
            <a:ext cx="2508250" cy="495300"/>
            <a:chOff x="0" y="0"/>
            <a:chExt cx="2085" cy="384"/>
          </a:xfrm>
        </p:grpSpPr>
        <p:sp>
          <p:nvSpPr>
            <p:cNvPr id="91142"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91143"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2</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）发展的必要性</a:t>
              </a:r>
            </a:p>
          </p:txBody>
        </p:sp>
      </p:grpSp>
      <p:grpSp>
        <p:nvGrpSpPr>
          <p:cNvPr id="91144" name="组合 913413"/>
          <p:cNvGrpSpPr>
            <a:grpSpLocks/>
          </p:cNvGrpSpPr>
          <p:nvPr/>
        </p:nvGrpSpPr>
        <p:grpSpPr bwMode="auto">
          <a:xfrm>
            <a:off x="1524001" y="9526"/>
            <a:ext cx="2428875" cy="423863"/>
            <a:chOff x="1338" y="1069"/>
            <a:chExt cx="2919" cy="423"/>
          </a:xfrm>
        </p:grpSpPr>
        <p:sp>
          <p:nvSpPr>
            <p:cNvPr id="91145" name="圆角矩形 913414"/>
            <p:cNvSpPr>
              <a:spLocks noChangeArrowheads="1"/>
            </p:cNvSpPr>
            <p:nvPr/>
          </p:nvSpPr>
          <p:spPr bwMode="auto">
            <a:xfrm>
              <a:off x="1338" y="1089"/>
              <a:ext cx="2919" cy="40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91146" name="文本框 913415"/>
            <p:cNvSpPr txBox="1">
              <a:spLocks noChangeArrowheads="1"/>
            </p:cNvSpPr>
            <p:nvPr/>
          </p:nvSpPr>
          <p:spPr bwMode="auto">
            <a:xfrm>
              <a:off x="1368" y="1069"/>
              <a:ext cx="2859" cy="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en-US" altLang="zh-CN" sz="1400" b="1">
                  <a:solidFill>
                    <a:schemeClr val="bg1"/>
                  </a:solidFill>
                  <a:latin typeface="幼圆" panose="02010509060101010101" pitchFamily="49" charset="-122"/>
                </a:rPr>
                <a:t>4 </a:t>
              </a:r>
              <a:r>
                <a:rPr lang="zh-CN" altLang="en-US" sz="1400" b="1">
                  <a:solidFill>
                    <a:schemeClr val="bg1"/>
                  </a:solidFill>
                  <a:latin typeface="幼圆" panose="02010509060101010101" pitchFamily="49" charset="-122"/>
                </a:rPr>
                <a:t>社会主义根本任务的理论</a:t>
              </a:r>
              <a:endParaRPr lang="zh-CN" altLang="en-US" sz="1400" b="1">
                <a:solidFill>
                  <a:schemeClr val="bg1"/>
                </a:solidFill>
                <a:latin typeface="幼圆" panose="02010509060101010101" pitchFamily="49" charset="-122"/>
                <a:sym typeface="宋体" panose="02010600030101010101" pitchFamily="2" charset="-122"/>
              </a:endParaRPr>
            </a:p>
          </p:txBody>
        </p:sp>
      </p:grpSp>
      <p:sp>
        <p:nvSpPr>
          <p:cNvPr id="91147" name="矩形 362503" descr="白色大理石"/>
          <p:cNvSpPr>
            <a:spLocks noChangeArrowheads="1" noChangeShapeType="1" noTextEdit="1"/>
          </p:cNvSpPr>
          <p:nvPr/>
        </p:nvSpPr>
        <p:spPr bwMode="auto">
          <a:xfrm>
            <a:off x="1592263" y="5799667"/>
            <a:ext cx="8724900" cy="428625"/>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05"/>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dirty="0">
                <a:solidFill>
                  <a:srgbClr val="FF0000"/>
                </a:solidFill>
                <a:latin typeface="宋体" panose="02010600030101010101" pitchFamily="2" charset="-122"/>
                <a:ea typeface="宋体" panose="02010600030101010101" pitchFamily="2" charset="-122"/>
              </a:rPr>
              <a:t>中国解决所有问题的关键是要靠自己的发展</a:t>
            </a:r>
          </a:p>
        </p:txBody>
      </p:sp>
      <p:sp>
        <p:nvSpPr>
          <p:cNvPr id="91148" name="文本框 369665"/>
          <p:cNvSpPr txBox="1">
            <a:spLocks noChangeArrowheads="1"/>
          </p:cNvSpPr>
          <p:nvPr/>
        </p:nvSpPr>
        <p:spPr bwMode="auto">
          <a:xfrm>
            <a:off x="1040342" y="1978025"/>
            <a:ext cx="6630988" cy="3170238"/>
          </a:xfrm>
          <a:prstGeom prst="rect">
            <a:avLst/>
          </a:prstGeom>
          <a:solidFill>
            <a:srgbClr val="CCFFFF"/>
          </a:solidFill>
          <a:ln w="38100">
            <a:solidFill>
              <a:schemeClr val="accent1"/>
            </a:solidFill>
            <a:miter lim="800000"/>
            <a:headEnd/>
            <a:tailEnd/>
          </a:ln>
        </p:spPr>
        <p:txBody>
          <a:bodyPr>
            <a:spAutoFit/>
          </a:bodyPr>
          <a:lstStyle/>
          <a:p>
            <a:pPr>
              <a:lnSpc>
                <a:spcPct val="125000"/>
              </a:lnSpc>
              <a:buClr>
                <a:schemeClr val="bg1"/>
              </a:buClr>
            </a:pP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维护世界和平，反对霸权主义</a:t>
            </a:r>
          </a:p>
          <a:p>
            <a:pPr>
              <a:lnSpc>
                <a:spcPct val="125000"/>
              </a:lnSpc>
              <a:buClr>
                <a:schemeClr val="bg1"/>
              </a:buClr>
            </a:pPr>
            <a:r>
              <a:rPr lang="zh-CN" altLang="en-US" sz="2000"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振兴中华民族，使中国岿然屹立于世界民族之林</a:t>
            </a:r>
          </a:p>
          <a:p>
            <a:pPr>
              <a:lnSpc>
                <a:spcPct val="125000"/>
              </a:lnSpc>
              <a:buClr>
                <a:schemeClr val="bg1"/>
              </a:buClr>
            </a:pPr>
            <a:r>
              <a:rPr lang="zh-CN" altLang="en-US" sz="2000"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坚持和完善社会主义制度，说服那些不相信社会主义优越性的人们</a:t>
            </a:r>
          </a:p>
          <a:p>
            <a:pPr>
              <a:lnSpc>
                <a:spcPct val="125000"/>
              </a:lnSpc>
              <a:buClr>
                <a:schemeClr val="bg1"/>
              </a:buClr>
            </a:pPr>
            <a:r>
              <a:rPr lang="zh-CN" altLang="en-US" sz="2000"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解决国内各种问题，保持稳定局面，做到长治久安</a:t>
            </a:r>
          </a:p>
          <a:p>
            <a:pPr>
              <a:lnSpc>
                <a:spcPct val="125000"/>
              </a:lnSpc>
              <a:buClr>
                <a:schemeClr val="bg1"/>
              </a:buClr>
            </a:pPr>
            <a:r>
              <a:rPr lang="zh-CN" altLang="en-US" sz="2000"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发展社会主义民主，健全社会主义法制</a:t>
            </a:r>
          </a:p>
          <a:p>
            <a:pPr>
              <a:lnSpc>
                <a:spcPct val="125000"/>
              </a:lnSpc>
              <a:buClr>
                <a:schemeClr val="bg1"/>
              </a:buClr>
            </a:pPr>
            <a:r>
              <a:rPr lang="zh-CN" altLang="en-US" sz="2000"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加强精神文明建设，提高全社会的文明程度</a:t>
            </a:r>
          </a:p>
          <a:p>
            <a:pPr>
              <a:lnSpc>
                <a:spcPct val="125000"/>
              </a:lnSpc>
              <a:buClr>
                <a:schemeClr val="bg1"/>
              </a:buClr>
            </a:pPr>
            <a:r>
              <a:rPr lang="zh-CN" altLang="en-US" sz="2000" b="1">
                <a:solidFill>
                  <a:schemeClr val="accent2"/>
                </a:solidFill>
                <a:latin typeface="楷体" panose="02010609060101010101" pitchFamily="49" charset="-122"/>
                <a:ea typeface="楷体" panose="02010609060101010101" pitchFamily="49" charset="-122"/>
              </a:rPr>
              <a:t> </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坚持</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一国两制</a:t>
            </a:r>
            <a:r>
              <a:rPr lang="en-US" altLang="zh-CN" sz="2000" b="1">
                <a:solidFill>
                  <a:schemeClr val="accent2"/>
                </a:solidFill>
                <a:latin typeface="楷体" panose="02010609060101010101" pitchFamily="49" charset="-122"/>
                <a:ea typeface="楷体" panose="02010609060101010101" pitchFamily="49" charset="-122"/>
              </a:rPr>
              <a:t>”</a:t>
            </a:r>
            <a:r>
              <a:rPr lang="zh-CN" altLang="en-US" sz="2000" b="1">
                <a:solidFill>
                  <a:schemeClr val="accent2"/>
                </a:solidFill>
                <a:latin typeface="楷体" panose="02010609060101010101" pitchFamily="49" charset="-122"/>
                <a:ea typeface="楷体" panose="02010609060101010101" pitchFamily="49" charset="-122"/>
              </a:rPr>
              <a:t>方针，和平统一祖国 </a:t>
            </a:r>
            <a:endParaRPr lang="en-US" altLang="zh-CN" sz="2000" b="1">
              <a:solidFill>
                <a:schemeClr val="accent2"/>
              </a:solidFill>
              <a:latin typeface="楷体" panose="02010609060101010101" pitchFamily="49" charset="-122"/>
              <a:ea typeface="楷体" panose="02010609060101010101" pitchFamily="49" charset="-122"/>
            </a:endParaRPr>
          </a:p>
        </p:txBody>
      </p:sp>
      <p:pic>
        <p:nvPicPr>
          <p:cNvPr id="91149" name="图片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87722" y="142875"/>
            <a:ext cx="4478337" cy="2287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90" name="椭圆 2096"/>
          <p:cNvSpPr/>
          <p:nvPr/>
        </p:nvSpPr>
        <p:spPr>
          <a:xfrm rot="-1025056">
            <a:off x="8547631" y="3477154"/>
            <a:ext cx="2155825" cy="1236662"/>
          </a:xfrm>
          <a:prstGeom prst="ellipse">
            <a:avLst/>
          </a:prstGeom>
          <a:solidFill>
            <a:srgbClr val="FFC000"/>
          </a:solidFill>
          <a:ln w="9525"/>
          <a:scene3d>
            <a:camera prst="legacyObliqueTopRight">
              <a:rot lat="0" lon="0" rev="0"/>
            </a:camera>
            <a:lightRig rig="legacyFlat3" dir="b"/>
          </a:scene3d>
          <a:sp3d extrusionH="430200" prstMaterial="legacyMatte">
            <a:bevelT w="13500" h="13500" prst="angle"/>
            <a:bevelB w="13500" h="13500" prst="angle"/>
            <a:extrusionClr>
              <a:srgbClr val="99FFCC"/>
            </a:extrusionClr>
          </a:sp3d>
        </p:spPr>
        <p:txBody>
          <a:bodyPr wrap="none" anchor="ctr">
            <a:flatTx/>
          </a:bodyPr>
          <a:lstStyle/>
          <a:p>
            <a:pPr algn="ctr">
              <a:defRPr/>
            </a:pPr>
            <a:r>
              <a:rPr lang="zh-CN" altLang="en-US" sz="2800" b="1" noProof="1">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离不开发展</a:t>
            </a:r>
          </a:p>
        </p:txBody>
      </p:sp>
    </p:spTree>
    <p:extLst>
      <p:ext uri="{BB962C8B-B14F-4D97-AF65-F5344CB8AC3E}">
        <p14:creationId xmlns:p14="http://schemas.microsoft.com/office/powerpoint/2010/main" xmlns="" val="2337489231"/>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5" name="组合 2079"/>
          <p:cNvGrpSpPr>
            <a:grpSpLocks/>
          </p:cNvGrpSpPr>
          <p:nvPr/>
        </p:nvGrpSpPr>
        <p:grpSpPr bwMode="auto">
          <a:xfrm>
            <a:off x="2170113" y="855663"/>
            <a:ext cx="2652712" cy="495300"/>
            <a:chOff x="0" y="0"/>
            <a:chExt cx="2085" cy="384"/>
          </a:xfrm>
        </p:grpSpPr>
        <p:sp>
          <p:nvSpPr>
            <p:cNvPr id="92166"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92167"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3</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）发展要抓住机遇</a:t>
              </a:r>
            </a:p>
          </p:txBody>
        </p:sp>
      </p:grpSp>
      <p:grpSp>
        <p:nvGrpSpPr>
          <p:cNvPr id="92168" name="组合 913413"/>
          <p:cNvGrpSpPr>
            <a:grpSpLocks/>
          </p:cNvGrpSpPr>
          <p:nvPr/>
        </p:nvGrpSpPr>
        <p:grpSpPr bwMode="auto">
          <a:xfrm>
            <a:off x="4724401" y="0"/>
            <a:ext cx="2428875" cy="423863"/>
            <a:chOff x="1338" y="1069"/>
            <a:chExt cx="2919" cy="423"/>
          </a:xfrm>
        </p:grpSpPr>
        <p:sp>
          <p:nvSpPr>
            <p:cNvPr id="92169" name="圆角矩形 913414"/>
            <p:cNvSpPr>
              <a:spLocks noChangeArrowheads="1"/>
            </p:cNvSpPr>
            <p:nvPr/>
          </p:nvSpPr>
          <p:spPr bwMode="auto">
            <a:xfrm>
              <a:off x="1338" y="1089"/>
              <a:ext cx="2919" cy="40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92170" name="文本框 913415"/>
            <p:cNvSpPr txBox="1">
              <a:spLocks noChangeArrowheads="1"/>
            </p:cNvSpPr>
            <p:nvPr/>
          </p:nvSpPr>
          <p:spPr bwMode="auto">
            <a:xfrm>
              <a:off x="1368" y="1069"/>
              <a:ext cx="2859" cy="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en-US" altLang="zh-CN" sz="1400" b="1">
                  <a:solidFill>
                    <a:schemeClr val="bg1"/>
                  </a:solidFill>
                  <a:latin typeface="幼圆" panose="02010509060101010101" pitchFamily="49" charset="-122"/>
                </a:rPr>
                <a:t>4 </a:t>
              </a:r>
              <a:r>
                <a:rPr lang="zh-CN" altLang="en-US" sz="1400" b="1">
                  <a:solidFill>
                    <a:schemeClr val="bg1"/>
                  </a:solidFill>
                  <a:latin typeface="幼圆" panose="02010509060101010101" pitchFamily="49" charset="-122"/>
                </a:rPr>
                <a:t>社会主义根本任务的理论</a:t>
              </a:r>
              <a:endParaRPr lang="zh-CN" altLang="en-US" sz="1400" b="1">
                <a:solidFill>
                  <a:schemeClr val="bg1"/>
                </a:solidFill>
                <a:latin typeface="幼圆" panose="02010509060101010101" pitchFamily="49" charset="-122"/>
                <a:sym typeface="宋体" panose="02010600030101010101" pitchFamily="2" charset="-122"/>
              </a:endParaRPr>
            </a:p>
          </p:txBody>
        </p:sp>
      </p:grpSp>
      <p:pic>
        <p:nvPicPr>
          <p:cNvPr id="92171" name="图片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36763" y="1562100"/>
            <a:ext cx="2982912" cy="4103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72" name="圆角矩形标注 4"/>
          <p:cNvSpPr>
            <a:spLocks noChangeArrowheads="1"/>
          </p:cNvSpPr>
          <p:nvPr/>
        </p:nvSpPr>
        <p:spPr bwMode="auto">
          <a:xfrm>
            <a:off x="5716588" y="655638"/>
            <a:ext cx="3898900" cy="1763712"/>
          </a:xfrm>
          <a:prstGeom prst="wedgeRoundRectCallout">
            <a:avLst>
              <a:gd name="adj1" fmla="val -68389"/>
              <a:gd name="adj2" fmla="val 49532"/>
              <a:gd name="adj3" fmla="val 16667"/>
            </a:avLst>
          </a:prstGeom>
          <a:blipFill dpi="0" rotWithShape="1">
            <a:blip r:embed="rId3"/>
            <a:srcRect/>
            <a:tile tx="0" ty="0" sx="100000" sy="100000" flip="none" algn="tl"/>
          </a:blipFill>
          <a:ln w="76200">
            <a:solidFill>
              <a:srgbClr val="8585E0"/>
            </a:solidFill>
            <a:miter lim="800000"/>
            <a:headEnd/>
            <a:tailEnd/>
          </a:ln>
        </p:spPr>
        <p:txBody>
          <a:bodyPr/>
          <a:lstStyle/>
          <a:p>
            <a:pPr>
              <a:lnSpc>
                <a:spcPct val="125000"/>
              </a:lnSpc>
            </a:pPr>
            <a:r>
              <a:rPr lang="zh-CN" altLang="en-US" sz="2000" b="1">
                <a:solidFill>
                  <a:schemeClr val="accent2"/>
                </a:solidFill>
                <a:latin typeface="幼圆" panose="02010509060101010101" pitchFamily="49" charset="-122"/>
              </a:rPr>
              <a:t>  </a:t>
            </a:r>
            <a:r>
              <a:rPr lang="zh-CN" altLang="en-US" sz="2400" b="1">
                <a:solidFill>
                  <a:srgbClr val="FF0000"/>
                </a:solidFill>
                <a:latin typeface="幼圆" panose="02010509060101010101" pitchFamily="49" charset="-122"/>
              </a:rPr>
              <a:t> </a:t>
            </a:r>
            <a:r>
              <a:rPr lang="zh-CN" altLang="en-US" sz="2400" b="1">
                <a:solidFill>
                  <a:srgbClr val="FF0000"/>
                </a:solidFill>
                <a:latin typeface="楷体" panose="02010609060101010101" pitchFamily="49" charset="-122"/>
                <a:ea typeface="楷体" panose="02010609060101010101" pitchFamily="49" charset="-122"/>
              </a:rPr>
              <a:t>我就担心丧失机会，不抓呀，看到的机会就丢掉了，时间一晃就过去了。</a:t>
            </a:r>
          </a:p>
        </p:txBody>
      </p:sp>
      <p:sp>
        <p:nvSpPr>
          <p:cNvPr id="92173" name="文本框 369665"/>
          <p:cNvSpPr txBox="1">
            <a:spLocks noChangeArrowheads="1"/>
          </p:cNvSpPr>
          <p:nvPr/>
        </p:nvSpPr>
        <p:spPr bwMode="auto">
          <a:xfrm>
            <a:off x="5716588" y="2981325"/>
            <a:ext cx="3803650" cy="2400300"/>
          </a:xfrm>
          <a:prstGeom prst="rect">
            <a:avLst/>
          </a:prstGeom>
          <a:solidFill>
            <a:srgbClr val="CCFFFF"/>
          </a:solidFill>
          <a:ln w="38100">
            <a:solidFill>
              <a:schemeClr val="accent1"/>
            </a:solidFill>
            <a:miter lim="800000"/>
            <a:headEnd/>
            <a:tailEnd/>
          </a:ln>
        </p:spPr>
        <p:txBody>
          <a:bodyPr>
            <a:spAutoFit/>
          </a:bodyPr>
          <a:lstStyle/>
          <a:p>
            <a:pPr>
              <a:lnSpc>
                <a:spcPct val="125000"/>
              </a:lnSpc>
              <a:buClr>
                <a:schemeClr val="bg1"/>
              </a:buClr>
            </a:pPr>
            <a:r>
              <a:rPr lang="en-US" altLang="zh-CN" sz="2000" b="1">
                <a:solidFill>
                  <a:schemeClr val="accent2"/>
                </a:solidFill>
                <a:latin typeface="楷体" panose="02010609060101010101" pitchFamily="49" charset="-122"/>
                <a:ea typeface="楷体" panose="02010609060101010101" pitchFamily="49" charset="-122"/>
              </a:rPr>
              <a:t>   </a:t>
            </a:r>
            <a:r>
              <a:rPr lang="zh-CN" altLang="en-US" sz="2000" b="1">
                <a:solidFill>
                  <a:schemeClr val="accent2"/>
                </a:solidFill>
                <a:latin typeface="楷体" panose="02010609060101010101" pitchFamily="49" charset="-122"/>
                <a:ea typeface="楷体" panose="02010609060101010101" pitchFamily="49" charset="-122"/>
              </a:rPr>
              <a:t>我们必须正确估量国际环境对于实现我们战略目标的有利和不利因素，以高度的历史责任感和紧迫感抓住机遇，珍惜机遇，用好机遇，千方百计地发展自己，发展经济。</a:t>
            </a:r>
          </a:p>
        </p:txBody>
      </p:sp>
    </p:spTree>
    <p:extLst>
      <p:ext uri="{BB962C8B-B14F-4D97-AF65-F5344CB8AC3E}">
        <p14:creationId xmlns:p14="http://schemas.microsoft.com/office/powerpoint/2010/main" xmlns="" val="314484846"/>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endParaRPr lang="zh-CN" altLang="zh-CN"/>
          </a:p>
        </p:txBody>
      </p:sp>
      <p:sp>
        <p:nvSpPr>
          <p:cNvPr id="368643" name="Rectangle 3"/>
          <p:cNvSpPr>
            <a:spLocks noGrp="1" noChangeArrowheads="1"/>
          </p:cNvSpPr>
          <p:nvPr>
            <p:ph type="body" idx="1"/>
          </p:nvPr>
        </p:nvSpPr>
        <p:spPr/>
        <p:txBody>
          <a:bodyPr/>
          <a:lstStyle/>
          <a:p>
            <a:endParaRPr lang="zh-CN" altLang="zh-CN"/>
          </a:p>
        </p:txBody>
      </p:sp>
      <p:pic>
        <p:nvPicPr>
          <p:cNvPr id="368644" name="Picture 4" descr="图片4"/>
          <p:cNvPicPr>
            <a:picLocks noChangeAspect="1" noChangeArrowheads="1"/>
          </p:cNvPicPr>
          <p:nvPr/>
        </p:nvPicPr>
        <p:blipFill>
          <a:blip r:embed="rId2"/>
          <a:srcRect/>
          <a:stretch>
            <a:fillRect/>
          </a:stretch>
        </p:blipFill>
        <p:spPr bwMode="auto">
          <a:xfrm>
            <a:off x="-406400" y="-228600"/>
            <a:ext cx="13004800" cy="7315200"/>
          </a:xfrm>
          <a:prstGeom prst="rect">
            <a:avLst/>
          </a:prstGeom>
          <a:noFill/>
        </p:spPr>
      </p:pic>
      <p:sp>
        <p:nvSpPr>
          <p:cNvPr id="368646" name="Rectangle 6"/>
          <p:cNvSpPr>
            <a:spLocks noChangeArrowheads="1"/>
          </p:cNvSpPr>
          <p:nvPr/>
        </p:nvSpPr>
        <p:spPr bwMode="auto">
          <a:xfrm>
            <a:off x="-431800" y="1125539"/>
            <a:ext cx="11703051" cy="5184775"/>
          </a:xfrm>
          <a:prstGeom prst="rect">
            <a:avLst/>
          </a:prstGeom>
          <a:gradFill rotWithShape="1">
            <a:gsLst>
              <a:gs pos="0">
                <a:schemeClr val="bg1">
                  <a:alpha val="74001"/>
                </a:schemeClr>
              </a:gs>
              <a:gs pos="50000">
                <a:schemeClr val="bg1">
                  <a:gamma/>
                  <a:tint val="89020"/>
                  <a:invGamma/>
                  <a:alpha val="89999"/>
                </a:schemeClr>
              </a:gs>
              <a:gs pos="100000">
                <a:schemeClr val="bg1">
                  <a:alpha val="74001"/>
                </a:schemeClr>
              </a:gs>
            </a:gsLst>
            <a:lin ang="0" scaled="1"/>
          </a:gradFill>
          <a:ln w="9525">
            <a:noFill/>
            <a:miter lim="800000"/>
            <a:headEnd/>
            <a:tailEnd/>
          </a:ln>
          <a:effectLst/>
        </p:spPr>
        <p:txBody>
          <a:bodyPr wrap="none" anchor="ctr"/>
          <a:lstStyle/>
          <a:p>
            <a:endParaRPr lang="zh-CN" altLang="en-US"/>
          </a:p>
        </p:txBody>
      </p:sp>
      <p:sp>
        <p:nvSpPr>
          <p:cNvPr id="368647" name="Text Box 7"/>
          <p:cNvSpPr txBox="1">
            <a:spLocks noChangeArrowheads="1"/>
          </p:cNvSpPr>
          <p:nvPr/>
        </p:nvSpPr>
        <p:spPr bwMode="auto">
          <a:xfrm>
            <a:off x="719667" y="1527176"/>
            <a:ext cx="10752667" cy="568325"/>
          </a:xfrm>
          <a:prstGeom prst="rect">
            <a:avLst/>
          </a:prstGeom>
          <a:noFill/>
          <a:ln w="9525" algn="ctr">
            <a:noFill/>
            <a:miter lim="800000"/>
            <a:headEnd/>
            <a:tailEnd/>
          </a:ln>
          <a:effectLst/>
        </p:spPr>
        <p:txBody>
          <a:bodyPr>
            <a:spAutoFit/>
          </a:bodyPr>
          <a:lstStyle/>
          <a:p>
            <a:pPr indent="620713">
              <a:lnSpc>
                <a:spcPct val="120000"/>
              </a:lnSpc>
            </a:pPr>
            <a:r>
              <a:rPr lang="zh-CN" altLang="en-US" sz="2600">
                <a:solidFill>
                  <a:srgbClr val="006600"/>
                </a:solidFill>
                <a:latin typeface="黑体" pitchFamily="49" charset="-122"/>
                <a:ea typeface="黑体" pitchFamily="49" charset="-122"/>
              </a:rPr>
              <a:t>世界生产力发展的高潮</a:t>
            </a:r>
            <a:r>
              <a:rPr lang="en-US" altLang="zh-CN" sz="2600">
                <a:solidFill>
                  <a:srgbClr val="006600"/>
                </a:solidFill>
                <a:latin typeface="Arial"/>
                <a:ea typeface="黑体" pitchFamily="49" charset="-122"/>
              </a:rPr>
              <a:t>——</a:t>
            </a:r>
            <a:r>
              <a:rPr lang="zh-CN" altLang="en-US" sz="2600">
                <a:solidFill>
                  <a:srgbClr val="006600"/>
                </a:solidFill>
                <a:latin typeface="黑体" pitchFamily="49" charset="-122"/>
                <a:ea typeface="黑体" pitchFamily="49" charset="-122"/>
              </a:rPr>
              <a:t>科学技术的高峰</a:t>
            </a:r>
          </a:p>
        </p:txBody>
      </p:sp>
      <p:sp>
        <p:nvSpPr>
          <p:cNvPr id="368648" name="Text Box 8"/>
          <p:cNvSpPr txBox="1">
            <a:spLocks noChangeArrowheads="1"/>
          </p:cNvSpPr>
          <p:nvPr/>
        </p:nvSpPr>
        <p:spPr bwMode="auto">
          <a:xfrm>
            <a:off x="334434" y="2420939"/>
            <a:ext cx="12289367" cy="2581275"/>
          </a:xfrm>
          <a:prstGeom prst="rect">
            <a:avLst/>
          </a:prstGeom>
          <a:noFill/>
          <a:ln w="9525" algn="ctr">
            <a:noFill/>
            <a:miter lim="800000"/>
            <a:headEnd/>
            <a:tailEnd/>
          </a:ln>
          <a:effectLst/>
        </p:spPr>
        <p:txBody>
          <a:bodyPr>
            <a:spAutoFit/>
          </a:bodyPr>
          <a:lstStyle/>
          <a:p>
            <a:pPr indent="620713">
              <a:lnSpc>
                <a:spcPct val="120000"/>
              </a:lnSpc>
            </a:pPr>
            <a:r>
              <a:rPr lang="zh-CN" altLang="en-US" sz="2400">
                <a:solidFill>
                  <a:srgbClr val="FF0000"/>
                </a:solidFill>
              </a:rPr>
              <a:t>第一次：中国的辉煌时代</a:t>
            </a:r>
            <a:r>
              <a:rPr lang="zh-CN" altLang="en-US" sz="2400"/>
              <a:t>  </a:t>
            </a:r>
            <a:r>
              <a:rPr lang="zh-CN" altLang="en-US" sz="2000"/>
              <a:t>从秦汉开始，到唐宋达到高峰，到明清衰落。</a:t>
            </a:r>
          </a:p>
          <a:p>
            <a:pPr indent="620713">
              <a:lnSpc>
                <a:spcPct val="120000"/>
              </a:lnSpc>
            </a:pPr>
            <a:endParaRPr lang="zh-CN" altLang="en-US" sz="2800">
              <a:solidFill>
                <a:srgbClr val="0033CC"/>
              </a:solidFill>
            </a:endParaRPr>
          </a:p>
          <a:p>
            <a:pPr indent="620713">
              <a:lnSpc>
                <a:spcPct val="120000"/>
              </a:lnSpc>
            </a:pPr>
            <a:r>
              <a:rPr lang="zh-CN" altLang="en-US" sz="2800">
                <a:solidFill>
                  <a:srgbClr val="0033CC"/>
                </a:solidFill>
              </a:rPr>
              <a:t>唐宋创造出了辉煌的科技文化，博大精深，重大成就涉及所有领域。除造纸外的三大发明成熟、推广，形成我国历史上科技文化与经济繁荣，前所未有的壮观景象。</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68647"/>
                                        </p:tgtEl>
                                        <p:attrNameLst>
                                          <p:attrName>style.visibility</p:attrName>
                                        </p:attrNameLst>
                                      </p:cBhvr>
                                      <p:to>
                                        <p:strVal val="visible"/>
                                      </p:to>
                                    </p:set>
                                    <p:anim calcmode="discrete" valueType="clr">
                                      <p:cBhvr override="childStyle">
                                        <p:cTn id="7" dur="80"/>
                                        <p:tgtEl>
                                          <p:spTgt spid="36864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8647"/>
                                        </p:tgtEl>
                                        <p:attrNameLst>
                                          <p:attrName>fillcolor</p:attrName>
                                        </p:attrNameLst>
                                      </p:cBhvr>
                                      <p:tavLst>
                                        <p:tav tm="0">
                                          <p:val>
                                            <p:clrVal>
                                              <a:schemeClr val="accent2"/>
                                            </p:clrVal>
                                          </p:val>
                                        </p:tav>
                                        <p:tav tm="50000">
                                          <p:val>
                                            <p:clrVal>
                                              <a:schemeClr val="hlink"/>
                                            </p:clrVal>
                                          </p:val>
                                        </p:tav>
                                      </p:tavLst>
                                    </p:anim>
                                    <p:set>
                                      <p:cBhvr>
                                        <p:cTn id="9" dur="80"/>
                                        <p:tgtEl>
                                          <p:spTgt spid="36864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68648"/>
                                        </p:tgtEl>
                                        <p:attrNameLst>
                                          <p:attrName>style.visibility</p:attrName>
                                        </p:attrNameLst>
                                      </p:cBhvr>
                                      <p:to>
                                        <p:strVal val="visible"/>
                                      </p:to>
                                    </p:set>
                                    <p:anim calcmode="discrete" valueType="clr">
                                      <p:cBhvr override="childStyle">
                                        <p:cTn id="14" dur="80"/>
                                        <p:tgtEl>
                                          <p:spTgt spid="36864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68648"/>
                                        </p:tgtEl>
                                        <p:attrNameLst>
                                          <p:attrName>fillcolor</p:attrName>
                                        </p:attrNameLst>
                                      </p:cBhvr>
                                      <p:tavLst>
                                        <p:tav tm="0">
                                          <p:val>
                                            <p:clrVal>
                                              <a:schemeClr val="accent2"/>
                                            </p:clrVal>
                                          </p:val>
                                        </p:tav>
                                        <p:tav tm="50000">
                                          <p:val>
                                            <p:clrVal>
                                              <a:schemeClr val="hlink"/>
                                            </p:clrVal>
                                          </p:val>
                                        </p:tav>
                                      </p:tavLst>
                                    </p:anim>
                                    <p:set>
                                      <p:cBhvr>
                                        <p:cTn id="16" dur="80"/>
                                        <p:tgtEl>
                                          <p:spTgt spid="36864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7" grpId="0"/>
      <p:bldP spid="36864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endParaRPr lang="zh-CN" altLang="zh-CN"/>
          </a:p>
        </p:txBody>
      </p:sp>
      <p:sp>
        <p:nvSpPr>
          <p:cNvPr id="369667" name="Rectangle 3"/>
          <p:cNvSpPr>
            <a:spLocks noGrp="1" noChangeArrowheads="1"/>
          </p:cNvSpPr>
          <p:nvPr>
            <p:ph type="body" idx="1"/>
          </p:nvPr>
        </p:nvSpPr>
        <p:spPr/>
        <p:txBody>
          <a:bodyPr/>
          <a:lstStyle/>
          <a:p>
            <a:endParaRPr lang="zh-CN" altLang="zh-CN"/>
          </a:p>
        </p:txBody>
      </p:sp>
      <p:pic>
        <p:nvPicPr>
          <p:cNvPr id="369668" name="Picture 4" descr="图片4"/>
          <p:cNvPicPr>
            <a:picLocks noChangeAspect="1" noChangeArrowheads="1"/>
          </p:cNvPicPr>
          <p:nvPr/>
        </p:nvPicPr>
        <p:blipFill>
          <a:blip r:embed="rId2"/>
          <a:srcRect/>
          <a:stretch>
            <a:fillRect/>
          </a:stretch>
        </p:blipFill>
        <p:spPr bwMode="auto">
          <a:xfrm>
            <a:off x="-406400" y="-228600"/>
            <a:ext cx="13004800" cy="7315200"/>
          </a:xfrm>
          <a:prstGeom prst="rect">
            <a:avLst/>
          </a:prstGeom>
          <a:noFill/>
        </p:spPr>
      </p:pic>
      <p:sp>
        <p:nvSpPr>
          <p:cNvPr id="369670" name="Rectangle 6"/>
          <p:cNvSpPr>
            <a:spLocks noChangeArrowheads="1"/>
          </p:cNvSpPr>
          <p:nvPr/>
        </p:nvSpPr>
        <p:spPr bwMode="auto">
          <a:xfrm>
            <a:off x="-431800" y="1196975"/>
            <a:ext cx="11703051" cy="5184775"/>
          </a:xfrm>
          <a:prstGeom prst="rect">
            <a:avLst/>
          </a:prstGeom>
          <a:gradFill rotWithShape="1">
            <a:gsLst>
              <a:gs pos="0">
                <a:schemeClr val="bg1">
                  <a:alpha val="74001"/>
                </a:schemeClr>
              </a:gs>
              <a:gs pos="50000">
                <a:schemeClr val="bg1">
                  <a:gamma/>
                  <a:tint val="89020"/>
                  <a:invGamma/>
                  <a:alpha val="89999"/>
                </a:schemeClr>
              </a:gs>
              <a:gs pos="100000">
                <a:schemeClr val="bg1">
                  <a:alpha val="74001"/>
                </a:schemeClr>
              </a:gs>
            </a:gsLst>
            <a:lin ang="0" scaled="1"/>
          </a:gradFill>
          <a:ln w="9525">
            <a:noFill/>
            <a:miter lim="800000"/>
            <a:headEnd/>
            <a:tailEnd/>
          </a:ln>
          <a:effectLst/>
        </p:spPr>
        <p:txBody>
          <a:bodyPr wrap="none" anchor="ctr"/>
          <a:lstStyle/>
          <a:p>
            <a:endParaRPr lang="zh-CN" altLang="en-US"/>
          </a:p>
        </p:txBody>
      </p:sp>
      <p:sp>
        <p:nvSpPr>
          <p:cNvPr id="369671" name="Text Box 7"/>
          <p:cNvSpPr txBox="1">
            <a:spLocks noChangeArrowheads="1"/>
          </p:cNvSpPr>
          <p:nvPr/>
        </p:nvSpPr>
        <p:spPr bwMode="auto">
          <a:xfrm>
            <a:off x="719667" y="620714"/>
            <a:ext cx="10752667" cy="568325"/>
          </a:xfrm>
          <a:prstGeom prst="rect">
            <a:avLst/>
          </a:prstGeom>
          <a:noFill/>
          <a:ln w="9525" algn="ctr">
            <a:noFill/>
            <a:miter lim="800000"/>
            <a:headEnd/>
            <a:tailEnd/>
          </a:ln>
          <a:effectLst/>
        </p:spPr>
        <p:txBody>
          <a:bodyPr>
            <a:spAutoFit/>
          </a:bodyPr>
          <a:lstStyle/>
          <a:p>
            <a:pPr indent="620713">
              <a:lnSpc>
                <a:spcPct val="120000"/>
              </a:lnSpc>
            </a:pPr>
            <a:r>
              <a:rPr lang="zh-CN" altLang="en-US" sz="2600">
                <a:solidFill>
                  <a:srgbClr val="006600"/>
                </a:solidFill>
                <a:latin typeface="黑体" pitchFamily="49" charset="-122"/>
                <a:ea typeface="黑体" pitchFamily="49" charset="-122"/>
              </a:rPr>
              <a:t>世界生产力发展的高潮</a:t>
            </a:r>
            <a:r>
              <a:rPr lang="en-US" altLang="zh-CN" sz="2600">
                <a:solidFill>
                  <a:srgbClr val="006600"/>
                </a:solidFill>
                <a:latin typeface="Arial"/>
                <a:ea typeface="黑体" pitchFamily="49" charset="-122"/>
              </a:rPr>
              <a:t>——</a:t>
            </a:r>
            <a:r>
              <a:rPr lang="zh-CN" altLang="en-US" sz="2600">
                <a:solidFill>
                  <a:srgbClr val="006600"/>
                </a:solidFill>
                <a:latin typeface="黑体" pitchFamily="49" charset="-122"/>
                <a:ea typeface="黑体" pitchFamily="49" charset="-122"/>
              </a:rPr>
              <a:t>科学技术的高峰</a:t>
            </a:r>
          </a:p>
        </p:txBody>
      </p:sp>
      <p:sp>
        <p:nvSpPr>
          <p:cNvPr id="369672" name="Text Box 8"/>
          <p:cNvSpPr txBox="1">
            <a:spLocks noChangeArrowheads="1"/>
          </p:cNvSpPr>
          <p:nvPr/>
        </p:nvSpPr>
        <p:spPr bwMode="auto">
          <a:xfrm>
            <a:off x="334434" y="1268413"/>
            <a:ext cx="12289367" cy="4154984"/>
          </a:xfrm>
          <a:prstGeom prst="rect">
            <a:avLst/>
          </a:prstGeom>
          <a:noFill/>
          <a:ln w="9525" algn="ctr">
            <a:noFill/>
            <a:miter lim="800000"/>
            <a:headEnd/>
            <a:tailEnd/>
          </a:ln>
          <a:effectLst/>
        </p:spPr>
        <p:txBody>
          <a:bodyPr>
            <a:spAutoFit/>
          </a:bodyPr>
          <a:lstStyle/>
          <a:p>
            <a:pPr indent="620713">
              <a:lnSpc>
                <a:spcPct val="120000"/>
              </a:lnSpc>
            </a:pPr>
            <a:r>
              <a:rPr lang="zh-CN" altLang="en-US" sz="2400">
                <a:solidFill>
                  <a:srgbClr val="FF0000"/>
                </a:solidFill>
              </a:rPr>
              <a:t>第一次：中国的辉煌时代</a:t>
            </a:r>
            <a:r>
              <a:rPr lang="zh-CN" altLang="en-US" sz="2400"/>
              <a:t>  </a:t>
            </a:r>
            <a:r>
              <a:rPr lang="zh-CN" altLang="en-US" sz="2000"/>
              <a:t>从秦汉开始，到唐宋达到高峰，到明清衰落。</a:t>
            </a:r>
          </a:p>
          <a:p>
            <a:pPr indent="620713">
              <a:lnSpc>
                <a:spcPct val="120000"/>
              </a:lnSpc>
            </a:pPr>
            <a:endParaRPr lang="zh-CN" altLang="en-US" sz="2800">
              <a:solidFill>
                <a:srgbClr val="0033CC"/>
              </a:solidFill>
            </a:endParaRPr>
          </a:p>
          <a:p>
            <a:pPr indent="620713">
              <a:lnSpc>
                <a:spcPct val="120000"/>
              </a:lnSpc>
            </a:pPr>
            <a:r>
              <a:rPr lang="zh-CN" altLang="en-US" sz="2800">
                <a:solidFill>
                  <a:srgbClr val="0033CC"/>
                </a:solidFill>
              </a:rPr>
              <a:t>“当西方人的心灵为神学所缠迷，而处于愚昧黑暗之中，中国人的思想却是开放的，兼收并蓄，而好探求。”                         </a:t>
            </a:r>
          </a:p>
          <a:p>
            <a:pPr indent="620713">
              <a:lnSpc>
                <a:spcPct val="120000"/>
              </a:lnSpc>
            </a:pPr>
            <a:r>
              <a:rPr lang="zh-CN" altLang="en-US" sz="2800">
                <a:solidFill>
                  <a:srgbClr val="0033CC"/>
                </a:solidFill>
              </a:rPr>
              <a:t>                                   </a:t>
            </a:r>
            <a:r>
              <a:rPr lang="en-US" altLang="zh-CN" sz="2800">
                <a:solidFill>
                  <a:srgbClr val="0033CC"/>
                </a:solidFill>
              </a:rPr>
              <a:t>——</a:t>
            </a:r>
            <a:r>
              <a:rPr lang="zh-CN" altLang="en-US" sz="2800">
                <a:solidFill>
                  <a:srgbClr val="0033CC"/>
                </a:solidFill>
              </a:rPr>
              <a:t>英国学者威尔斯</a:t>
            </a:r>
          </a:p>
          <a:p>
            <a:pPr indent="620713">
              <a:lnSpc>
                <a:spcPct val="120000"/>
              </a:lnSpc>
            </a:pPr>
            <a:r>
              <a:rPr lang="zh-CN" altLang="en-US" sz="2800">
                <a:solidFill>
                  <a:srgbClr val="0033CC"/>
                </a:solidFill>
              </a:rPr>
              <a:t>“中国古代的发明和发现，往往是超过同时代的欧洲，特别是</a:t>
            </a:r>
            <a:r>
              <a:rPr lang="en-US" altLang="zh-CN" sz="2800">
                <a:solidFill>
                  <a:srgbClr val="0033CC"/>
                </a:solidFill>
              </a:rPr>
              <a:t>15</a:t>
            </a:r>
            <a:r>
              <a:rPr lang="zh-CN" altLang="en-US" sz="2800">
                <a:solidFill>
                  <a:srgbClr val="0033CC"/>
                </a:solidFill>
              </a:rPr>
              <a:t>世纪以前，更是如此，这可以毫不费力地 加以证明。”“在</a:t>
            </a:r>
            <a:r>
              <a:rPr lang="en-US" altLang="zh-CN" sz="2800">
                <a:solidFill>
                  <a:srgbClr val="0033CC"/>
                </a:solidFill>
              </a:rPr>
              <a:t>3</a:t>
            </a:r>
            <a:r>
              <a:rPr lang="zh-CN" altLang="en-US" sz="2800">
                <a:solidFill>
                  <a:srgbClr val="0033CC"/>
                </a:solidFill>
              </a:rPr>
              <a:t>－</a:t>
            </a:r>
            <a:r>
              <a:rPr lang="en-US" altLang="zh-CN" sz="2800">
                <a:solidFill>
                  <a:srgbClr val="0033CC"/>
                </a:solidFill>
              </a:rPr>
              <a:t>13</a:t>
            </a:r>
            <a:r>
              <a:rPr lang="zh-CN" altLang="en-US" sz="2800">
                <a:solidFill>
                  <a:srgbClr val="0033CC"/>
                </a:solidFill>
              </a:rPr>
              <a:t>世纪，中国保持一个让西方人望尘莫及的科学知识水平。”           </a:t>
            </a:r>
            <a:r>
              <a:rPr lang="en-US" altLang="zh-CN" sz="2800">
                <a:solidFill>
                  <a:srgbClr val="0033CC"/>
                </a:solidFill>
              </a:rPr>
              <a:t>——</a:t>
            </a:r>
            <a:r>
              <a:rPr lang="zh-CN" altLang="en-US" sz="2800">
                <a:solidFill>
                  <a:srgbClr val="0033CC"/>
                </a:solidFill>
              </a:rPr>
              <a:t>英国李约瑟</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69671"/>
                                        </p:tgtEl>
                                        <p:attrNameLst>
                                          <p:attrName>style.visibility</p:attrName>
                                        </p:attrNameLst>
                                      </p:cBhvr>
                                      <p:to>
                                        <p:strVal val="visible"/>
                                      </p:to>
                                    </p:set>
                                    <p:anim calcmode="discrete" valueType="clr">
                                      <p:cBhvr override="childStyle">
                                        <p:cTn id="7" dur="80"/>
                                        <p:tgtEl>
                                          <p:spTgt spid="36967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69671"/>
                                        </p:tgtEl>
                                        <p:attrNameLst>
                                          <p:attrName>fillcolor</p:attrName>
                                        </p:attrNameLst>
                                      </p:cBhvr>
                                      <p:tavLst>
                                        <p:tav tm="0">
                                          <p:val>
                                            <p:clrVal>
                                              <a:schemeClr val="accent2"/>
                                            </p:clrVal>
                                          </p:val>
                                        </p:tav>
                                        <p:tav tm="50000">
                                          <p:val>
                                            <p:clrVal>
                                              <a:schemeClr val="hlink"/>
                                            </p:clrVal>
                                          </p:val>
                                        </p:tav>
                                      </p:tavLst>
                                    </p:anim>
                                    <p:set>
                                      <p:cBhvr>
                                        <p:cTn id="9" dur="80"/>
                                        <p:tgtEl>
                                          <p:spTgt spid="36967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69672"/>
                                        </p:tgtEl>
                                        <p:attrNameLst>
                                          <p:attrName>style.visibility</p:attrName>
                                        </p:attrNameLst>
                                      </p:cBhvr>
                                      <p:to>
                                        <p:strVal val="visible"/>
                                      </p:to>
                                    </p:set>
                                    <p:anim calcmode="discrete" valueType="clr">
                                      <p:cBhvr override="childStyle">
                                        <p:cTn id="14" dur="80"/>
                                        <p:tgtEl>
                                          <p:spTgt spid="369672"/>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69672"/>
                                        </p:tgtEl>
                                        <p:attrNameLst>
                                          <p:attrName>fillcolor</p:attrName>
                                        </p:attrNameLst>
                                      </p:cBhvr>
                                      <p:tavLst>
                                        <p:tav tm="0">
                                          <p:val>
                                            <p:clrVal>
                                              <a:schemeClr val="accent2"/>
                                            </p:clrVal>
                                          </p:val>
                                        </p:tav>
                                        <p:tav tm="50000">
                                          <p:val>
                                            <p:clrVal>
                                              <a:schemeClr val="hlink"/>
                                            </p:clrVal>
                                          </p:val>
                                        </p:tav>
                                      </p:tavLst>
                                    </p:anim>
                                    <p:set>
                                      <p:cBhvr>
                                        <p:cTn id="16" dur="80"/>
                                        <p:tgtEl>
                                          <p:spTgt spid="36967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71" grpId="0"/>
      <p:bldP spid="3696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3DB3C85D-B2B5-422F-B5DB-E398519E6C1F}"/>
              </a:ext>
            </a:extLst>
          </p:cNvPr>
          <p:cNvSpPr/>
          <p:nvPr/>
        </p:nvSpPr>
        <p:spPr>
          <a:xfrm>
            <a:off x="2056130" y="948056"/>
            <a:ext cx="3353435" cy="423545"/>
          </a:xfrm>
          <a:prstGeom prst="rect">
            <a:avLst/>
          </a:prstGeom>
          <a:solidFill>
            <a:srgbClr val="FFFF99"/>
          </a:solidFill>
          <a:ln w="38100" cap="flat" cmpd="sng">
            <a:solidFill>
              <a:srgbClr val="00CC00"/>
            </a:solidFill>
            <a:prstDash val="solid"/>
            <a:miter/>
            <a:headEnd type="none" w="med" len="med"/>
            <a:tailEnd type="none" w="med" len="med"/>
          </a:ln>
          <a:effectLst>
            <a:innerShdw blurRad="63500" dist="50800" dir="16200000">
              <a:prstClr val="black">
                <a:alpha val="50000"/>
              </a:prstClr>
            </a:innerShdw>
          </a:effectLst>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indent="0">
              <a:lnSpc>
                <a:spcPct val="120000"/>
              </a:lnSpc>
              <a:buNone/>
              <a:defRPr/>
            </a:pPr>
            <a:r>
              <a:rPr lang="en-US" altLang="zh-CN" sz="2000" b="1" noProof="1">
                <a:solidFill>
                  <a:srgbClr val="0000CC"/>
                </a:solidFill>
                <a:latin typeface="幼圆" panose="02010509060101010101" pitchFamily="49" charset="-122"/>
                <a:ea typeface="幼圆" panose="02010509060101010101" pitchFamily="49" charset="-122"/>
                <a:sym typeface="+mn-ea"/>
              </a:rPr>
              <a:t>1992</a:t>
            </a:r>
            <a:r>
              <a:rPr lang="zh-CN" altLang="en-US" sz="2000" b="1" noProof="1">
                <a:solidFill>
                  <a:srgbClr val="0000CC"/>
                </a:solidFill>
                <a:latin typeface="幼圆" panose="02010509060101010101" pitchFamily="49" charset="-122"/>
                <a:ea typeface="幼圆" panose="02010509060101010101" pitchFamily="49" charset="-122"/>
                <a:sym typeface="+mn-ea"/>
              </a:rPr>
              <a:t>初，邓小平南巡谈话</a:t>
            </a:r>
          </a:p>
        </p:txBody>
      </p:sp>
      <p:sp>
        <p:nvSpPr>
          <p:cNvPr id="41986" name="文本框 569346">
            <a:extLst>
              <a:ext uri="{FF2B5EF4-FFF2-40B4-BE49-F238E27FC236}">
                <a16:creationId xmlns="" xmlns:a16="http://schemas.microsoft.com/office/drawing/2014/main" id="{AEB45CBF-3A14-4AE1-A78F-F3E7F48A4436}"/>
              </a:ext>
            </a:extLst>
          </p:cNvPr>
          <p:cNvSpPr txBox="1">
            <a:spLocks noChangeArrowheads="1"/>
          </p:cNvSpPr>
          <p:nvPr/>
        </p:nvSpPr>
        <p:spPr bwMode="auto">
          <a:xfrm>
            <a:off x="7572376" y="1852614"/>
            <a:ext cx="2955925" cy="424155"/>
          </a:xfrm>
          <a:prstGeom prst="rect">
            <a:avLst/>
          </a:prstGeom>
          <a:solidFill>
            <a:srgbClr val="CCFFFF"/>
          </a:solidFill>
          <a:ln w="9525">
            <a:solidFill>
              <a:srgbClr val="FF0000"/>
            </a:solidFill>
            <a:miter lim="800000"/>
            <a:headEnd/>
            <a:tailEnd/>
          </a:ln>
        </p:spPr>
        <p:txBody>
          <a:bodyPr>
            <a:spAutoFit/>
          </a:bodyPr>
          <a:lstStyle/>
          <a:p>
            <a:pPr>
              <a:lnSpc>
                <a:spcPct val="125000"/>
              </a:lnSpc>
              <a:buClr>
                <a:schemeClr val="bg1"/>
              </a:buClr>
            </a:pP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 解放生产力发展生产力</a:t>
            </a:r>
          </a:p>
        </p:txBody>
      </p:sp>
      <p:sp>
        <p:nvSpPr>
          <p:cNvPr id="41987" name="文本框 569346">
            <a:extLst>
              <a:ext uri="{FF2B5EF4-FFF2-40B4-BE49-F238E27FC236}">
                <a16:creationId xmlns="" xmlns:a16="http://schemas.microsoft.com/office/drawing/2014/main" id="{2324C480-390E-4FFB-976B-FF135CE69FDC}"/>
              </a:ext>
            </a:extLst>
          </p:cNvPr>
          <p:cNvSpPr txBox="1">
            <a:spLocks noChangeArrowheads="1"/>
          </p:cNvSpPr>
          <p:nvPr/>
        </p:nvSpPr>
        <p:spPr bwMode="auto">
          <a:xfrm>
            <a:off x="7572376" y="3743325"/>
            <a:ext cx="2955925" cy="808876"/>
          </a:xfrm>
          <a:prstGeom prst="rect">
            <a:avLst/>
          </a:prstGeom>
          <a:solidFill>
            <a:srgbClr val="CCFFFF"/>
          </a:solidFill>
          <a:ln w="9525">
            <a:solidFill>
              <a:srgbClr val="FF0000"/>
            </a:solidFill>
            <a:miter lim="800000"/>
            <a:headEnd/>
            <a:tailEnd/>
          </a:ln>
        </p:spPr>
        <p:txBody>
          <a:bodyPr>
            <a:spAutoFit/>
          </a:bodyPr>
          <a:lstStyle/>
          <a:p>
            <a:pPr>
              <a:lnSpc>
                <a:spcPct val="125000"/>
              </a:lnSpc>
              <a:buClr>
                <a:schemeClr val="bg1"/>
              </a:buClr>
            </a:pP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消灭剥削，消除两极分化，最终达到共同富裕。</a:t>
            </a:r>
          </a:p>
        </p:txBody>
      </p:sp>
      <p:sp>
        <p:nvSpPr>
          <p:cNvPr id="466958" name="矩形 2051">
            <a:extLst>
              <a:ext uri="{FF2B5EF4-FFF2-40B4-BE49-F238E27FC236}">
                <a16:creationId xmlns="" xmlns:a16="http://schemas.microsoft.com/office/drawing/2014/main" id="{78D97D6B-A73B-4536-BA19-644C9BD6F395}"/>
              </a:ext>
            </a:extLst>
          </p:cNvPr>
          <p:cNvSpPr/>
          <p:nvPr/>
        </p:nvSpPr>
        <p:spPr>
          <a:xfrm>
            <a:off x="4720417" y="3763"/>
            <a:ext cx="3157538" cy="424155"/>
          </a:xfrm>
          <a:prstGeom prst="rect">
            <a:avLst/>
          </a:prstGeom>
          <a:solidFill>
            <a:srgbClr val="CCECFF"/>
          </a:solidFill>
          <a:ln w="38100">
            <a:noFill/>
          </a:ln>
        </p:spPr>
        <p:txBody>
          <a:bodyPr>
            <a:spAutoFit/>
          </a:bodyPr>
          <a:lstStyle/>
          <a:p>
            <a:pPr>
              <a:lnSpc>
                <a:spcPct val="125000"/>
              </a:lnSpc>
              <a:defRPr/>
            </a:pPr>
            <a:r>
              <a:rPr lang="zh-CN" altLang="en-US" sz="2000" b="1" noProof="1">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sym typeface="+mn-ea"/>
              </a:rPr>
              <a:t>社会主义本质论逻辑框架</a:t>
            </a:r>
          </a:p>
        </p:txBody>
      </p:sp>
      <p:grpSp>
        <p:nvGrpSpPr>
          <p:cNvPr id="41989" name="组合 1">
            <a:extLst>
              <a:ext uri="{FF2B5EF4-FFF2-40B4-BE49-F238E27FC236}">
                <a16:creationId xmlns="" xmlns:a16="http://schemas.microsoft.com/office/drawing/2014/main" id="{85D48546-DF64-418E-ADB3-9EE2952FE827}"/>
              </a:ext>
            </a:extLst>
          </p:cNvPr>
          <p:cNvGrpSpPr>
            <a:grpSpLocks/>
          </p:cNvGrpSpPr>
          <p:nvPr/>
        </p:nvGrpSpPr>
        <p:grpSpPr bwMode="auto">
          <a:xfrm>
            <a:off x="3190875" y="2192339"/>
            <a:ext cx="3259138" cy="2173287"/>
            <a:chOff x="1313" y="2885"/>
            <a:chExt cx="5132" cy="3422"/>
          </a:xfrm>
        </p:grpSpPr>
        <p:cxnSp>
          <p:nvCxnSpPr>
            <p:cNvPr id="11" name="直接连接符 10">
              <a:extLst>
                <a:ext uri="{FF2B5EF4-FFF2-40B4-BE49-F238E27FC236}">
                  <a16:creationId xmlns="" xmlns:a16="http://schemas.microsoft.com/office/drawing/2014/main" id="{A23D0922-E908-41C5-A10E-0F695BA75A1D}"/>
                </a:ext>
              </a:extLst>
            </p:cNvPr>
            <p:cNvCxnSpPr/>
            <p:nvPr/>
          </p:nvCxnSpPr>
          <p:spPr>
            <a:xfrm>
              <a:off x="5953" y="2905"/>
              <a:ext cx="0" cy="3402"/>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892FCFD9-8291-470B-A666-75C5A074B42E}"/>
                </a:ext>
              </a:extLst>
            </p:cNvPr>
            <p:cNvCxnSpPr/>
            <p:nvPr/>
          </p:nvCxnSpPr>
          <p:spPr>
            <a:xfrm flipV="1">
              <a:off x="5953" y="2885"/>
              <a:ext cx="392" cy="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2C640DEB-DC70-4879-AD74-9597BD81A8C5}"/>
                </a:ext>
              </a:extLst>
            </p:cNvPr>
            <p:cNvCxnSpPr/>
            <p:nvPr/>
          </p:nvCxnSpPr>
          <p:spPr>
            <a:xfrm>
              <a:off x="5970" y="6225"/>
              <a:ext cx="475" cy="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 xmlns:a16="http://schemas.microsoft.com/office/drawing/2014/main" id="{804368C3-BBED-40A2-8C11-2E419B7842F0}"/>
                </a:ext>
              </a:extLst>
            </p:cNvPr>
            <p:cNvCxnSpPr/>
            <p:nvPr/>
          </p:nvCxnSpPr>
          <p:spPr>
            <a:xfrm>
              <a:off x="1313" y="4722"/>
              <a:ext cx="46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3023" name="矩形 446469" descr="白色大理石">
            <a:extLst>
              <a:ext uri="{FF2B5EF4-FFF2-40B4-BE49-F238E27FC236}">
                <a16:creationId xmlns="" xmlns:a16="http://schemas.microsoft.com/office/drawing/2014/main" id="{2D405B6B-0831-468E-87D7-22E7495DA6FB}"/>
              </a:ext>
            </a:extLst>
          </p:cNvPr>
          <p:cNvSpPr>
            <a:spLocks noChangeArrowheads="1" noChangeShapeType="1" noTextEdit="1"/>
          </p:cNvSpPr>
          <p:nvPr/>
        </p:nvSpPr>
        <p:spPr bwMode="auto">
          <a:xfrm>
            <a:off x="6904038" y="2476501"/>
            <a:ext cx="2112962" cy="250825"/>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14"/>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rPr>
              <a:t>生产力问题</a:t>
            </a:r>
          </a:p>
        </p:txBody>
      </p:sp>
      <p:sp>
        <p:nvSpPr>
          <p:cNvPr id="41996" name="圆角矩形标注 4">
            <a:extLst>
              <a:ext uri="{FF2B5EF4-FFF2-40B4-BE49-F238E27FC236}">
                <a16:creationId xmlns="" xmlns:a16="http://schemas.microsoft.com/office/drawing/2014/main" id="{73319706-A4F1-48EE-9EFC-F0449A60486E}"/>
              </a:ext>
            </a:extLst>
          </p:cNvPr>
          <p:cNvSpPr>
            <a:spLocks noChangeArrowheads="1"/>
          </p:cNvSpPr>
          <p:nvPr/>
        </p:nvSpPr>
        <p:spPr bwMode="auto">
          <a:xfrm>
            <a:off x="6654483" y="530861"/>
            <a:ext cx="3486150" cy="866775"/>
          </a:xfrm>
          <a:prstGeom prst="wedgeRoundRectCallout">
            <a:avLst>
              <a:gd name="adj1" fmla="val -28"/>
              <a:gd name="adj2" fmla="val 98718"/>
              <a:gd name="adj3" fmla="val 16667"/>
            </a:avLst>
          </a:prstGeom>
          <a:blipFill dpi="0" rotWithShape="1">
            <a:blip r:embed="rId2"/>
            <a:srcRect/>
            <a:tile tx="0" ty="0" sx="100000" sy="100000" flip="none" algn="tl"/>
          </a:blipFill>
          <a:ln w="28575">
            <a:solidFill>
              <a:srgbClr val="8585E0"/>
            </a:solidFill>
            <a:round/>
            <a:headEnd/>
            <a:tailEnd/>
          </a:ln>
        </p:spPr>
        <p:txBody>
          <a:bodyPr/>
          <a:lstStyle/>
          <a:p>
            <a:pPr>
              <a:lnSpc>
                <a:spcPct val="125000"/>
              </a:lnSpc>
            </a:pPr>
            <a:r>
              <a:rPr lang="en-US" altLang="zh-CN" sz="2000" b="1">
                <a:solidFill>
                  <a:srgbClr val="FF0000"/>
                </a:solidFill>
                <a:ea typeface="楷体_GB2312" pitchFamily="49" charset="-122"/>
              </a:rPr>
              <a:t> </a:t>
            </a:r>
            <a:r>
              <a:rPr lang="zh-CN" altLang="en-US" sz="2000" b="1">
                <a:solidFill>
                  <a:srgbClr val="C00000"/>
                </a:solidFill>
                <a:latin typeface="楷体" panose="02010609060101010101" pitchFamily="49" charset="-122"/>
                <a:ea typeface="楷体" panose="02010609060101010101" pitchFamily="49" charset="-122"/>
              </a:rPr>
              <a:t>提出生产力标准（功能标准）；强调</a:t>
            </a:r>
            <a:r>
              <a:rPr lang="en-US" altLang="zh-CN" sz="2000" b="1">
                <a:solidFill>
                  <a:srgbClr val="C00000"/>
                </a:solidFill>
                <a:latin typeface="楷体" panose="02010609060101010101" pitchFamily="49" charset="-122"/>
                <a:ea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rPr>
              <a:t>解放</a:t>
            </a:r>
            <a:r>
              <a:rPr lang="en-US" altLang="zh-CN" sz="2000" b="1">
                <a:solidFill>
                  <a:srgbClr val="C00000"/>
                </a:solidFill>
                <a:latin typeface="楷体" panose="02010609060101010101" pitchFamily="49" charset="-122"/>
                <a:ea typeface="楷体" panose="02010609060101010101" pitchFamily="49" charset="-122"/>
              </a:rPr>
              <a:t>”</a:t>
            </a:r>
            <a:r>
              <a:rPr lang="zh-CN" altLang="en-US" sz="2000" b="1">
                <a:solidFill>
                  <a:srgbClr val="C00000"/>
                </a:solidFill>
                <a:latin typeface="楷体" panose="02010609060101010101" pitchFamily="49" charset="-122"/>
                <a:ea typeface="楷体" panose="02010609060101010101" pitchFamily="49" charset="-122"/>
              </a:rPr>
              <a:t>生产力</a:t>
            </a:r>
          </a:p>
        </p:txBody>
      </p:sp>
      <p:sp>
        <p:nvSpPr>
          <p:cNvPr id="41997" name="圆角矩形标注 4">
            <a:extLst>
              <a:ext uri="{FF2B5EF4-FFF2-40B4-BE49-F238E27FC236}">
                <a16:creationId xmlns="" xmlns:a16="http://schemas.microsoft.com/office/drawing/2014/main" id="{9F7DF8EB-BA1D-42FC-87AF-4425B9170BE8}"/>
              </a:ext>
            </a:extLst>
          </p:cNvPr>
          <p:cNvSpPr>
            <a:spLocks noChangeArrowheads="1"/>
          </p:cNvSpPr>
          <p:nvPr/>
        </p:nvSpPr>
        <p:spPr bwMode="auto">
          <a:xfrm>
            <a:off x="6016626" y="5607358"/>
            <a:ext cx="2976563" cy="866775"/>
          </a:xfrm>
          <a:prstGeom prst="wedgeRoundRectCallout">
            <a:avLst>
              <a:gd name="adj1" fmla="val 1157"/>
              <a:gd name="adj2" fmla="val -163407"/>
              <a:gd name="adj3" fmla="val 16667"/>
            </a:avLst>
          </a:prstGeom>
          <a:blipFill dpi="0" rotWithShape="1">
            <a:blip r:embed="rId2"/>
            <a:srcRect/>
            <a:tile tx="0" ty="0" sx="100000" sy="100000" flip="none" algn="tl"/>
          </a:blipFill>
          <a:ln w="28575">
            <a:solidFill>
              <a:srgbClr val="8585E0"/>
            </a:solidFill>
            <a:round/>
            <a:headEnd/>
            <a:tailEnd/>
          </a:ln>
        </p:spPr>
        <p:txBody>
          <a:bodyPr/>
          <a:lstStyle/>
          <a:p>
            <a:pPr>
              <a:lnSpc>
                <a:spcPct val="125000"/>
              </a:lnSpc>
            </a:pPr>
            <a:r>
              <a:rPr lang="en-US" altLang="zh-CN" sz="2000" b="1">
                <a:solidFill>
                  <a:srgbClr val="FF0000"/>
                </a:solidFill>
                <a:ea typeface="楷体_GB2312" pitchFamily="49" charset="-122"/>
              </a:rPr>
              <a:t> </a:t>
            </a:r>
            <a:r>
              <a:rPr lang="zh-CN" altLang="en-US" sz="2000" b="1">
                <a:solidFill>
                  <a:srgbClr val="C00000"/>
                </a:solidFill>
                <a:latin typeface="楷体" panose="02010609060101010101" pitchFamily="49" charset="-122"/>
                <a:ea typeface="楷体" panose="02010609060101010101" pitchFamily="49" charset="-122"/>
              </a:rPr>
              <a:t>我们发展生产力与西方的目的不同；强调共富</a:t>
            </a:r>
          </a:p>
        </p:txBody>
      </p:sp>
      <p:sp>
        <p:nvSpPr>
          <p:cNvPr id="4" name="矩形 446469" descr="白色大理石">
            <a:extLst>
              <a:ext uri="{FF2B5EF4-FFF2-40B4-BE49-F238E27FC236}">
                <a16:creationId xmlns="" xmlns:a16="http://schemas.microsoft.com/office/drawing/2014/main" id="{DBBFC439-8B96-4134-803E-2192AC6386BB}"/>
              </a:ext>
            </a:extLst>
          </p:cNvPr>
          <p:cNvSpPr>
            <a:spLocks noChangeArrowheads="1" noChangeShapeType="1" noTextEdit="1"/>
          </p:cNvSpPr>
          <p:nvPr/>
        </p:nvSpPr>
        <p:spPr bwMode="auto">
          <a:xfrm>
            <a:off x="6016626" y="4737101"/>
            <a:ext cx="4511675" cy="366713"/>
          </a:xfrm>
          <a:prstGeom prst="rect">
            <a:avLst/>
          </a:prstGeom>
          <a:extLst>
            <a:ext uri="{91240B29-F687-4F45-9708-019B960494DF}">
              <a14:hiddenLine xmlns:a14="http://schemas.microsoft.com/office/drawing/2010/main" xmlns="" w="9525">
                <a:noFill/>
                <a:round/>
                <a:headEnd/>
                <a:tailEnd/>
              </a14:hiddenLine>
            </a:ext>
          </a:extLst>
        </p:spPr>
        <p:txBody>
          <a:bodyPr wrap="none" fromWordArt="1">
            <a:prstTxWarp prst="textPlain">
              <a:avLst>
                <a:gd name="adj" fmla="val 50023"/>
              </a:avLst>
            </a:prstTxWarp>
            <a:scene3d>
              <a:camera prst="legacyObliqueRight"/>
              <a:lightRig rig="legacyHarsh3" dir="t"/>
            </a:scene3d>
            <a:sp3d extrusionH="100000" prstMaterial="legacyMatte">
              <a:extrusionClr>
                <a:srgbClr val="663300"/>
              </a:extrusionClr>
              <a:contourClr>
                <a:srgbClr val="FF0000"/>
              </a:contourClr>
            </a:sp3d>
          </a:bodyPr>
          <a:lstStyle/>
          <a:p>
            <a:pPr algn="ctr"/>
            <a:r>
              <a:rPr lang="zh-CN" altLang="en-US" sz="3600">
                <a:solidFill>
                  <a:srgbClr val="FF0000"/>
                </a:solidFill>
                <a:latin typeface="宋体" panose="02010600030101010101" pitchFamily="2" charset="-122"/>
              </a:rPr>
              <a:t>以社会主义生产关系为基础的社会关系问题</a:t>
            </a:r>
          </a:p>
        </p:txBody>
      </p:sp>
      <p:sp>
        <p:nvSpPr>
          <p:cNvPr id="5" name="矩形 4">
            <a:extLst>
              <a:ext uri="{FF2B5EF4-FFF2-40B4-BE49-F238E27FC236}">
                <a16:creationId xmlns="" xmlns:a16="http://schemas.microsoft.com/office/drawing/2014/main" id="{163A26FD-A3F2-44B9-9317-BBC6BC514089}"/>
              </a:ext>
            </a:extLst>
          </p:cNvPr>
          <p:cNvSpPr/>
          <p:nvPr/>
        </p:nvSpPr>
        <p:spPr>
          <a:xfrm>
            <a:off x="6254750" y="1905001"/>
            <a:ext cx="1257300" cy="423545"/>
          </a:xfrm>
          <a:prstGeom prst="rect">
            <a:avLst/>
          </a:prstGeom>
          <a:solidFill>
            <a:srgbClr val="FFFF99"/>
          </a:solidFill>
          <a:ln w="38100" cap="flat" cmpd="sng">
            <a:solidFill>
              <a:srgbClr val="CC0099"/>
            </a:solidFill>
            <a:prstDash val="solid"/>
            <a:miter/>
            <a:headEnd type="none" w="med" len="med"/>
            <a:tailEnd type="none" w="med" len="med"/>
          </a:ln>
          <a:effectLst>
            <a:innerShdw blurRad="63500" dist="50800" dir="16200000">
              <a:prstClr val="black">
                <a:alpha val="50000"/>
              </a:prstClr>
            </a:innerShdw>
          </a:effectLst>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indent="0">
              <a:lnSpc>
                <a:spcPct val="120000"/>
              </a:lnSpc>
              <a:buNone/>
              <a:defRPr/>
            </a:pPr>
            <a:r>
              <a:rPr lang="zh-CN" altLang="en-US" sz="2000" b="1" noProof="1">
                <a:solidFill>
                  <a:srgbClr val="0000CC"/>
                </a:solidFill>
                <a:latin typeface="幼圆" panose="02010509060101010101" pitchFamily="49" charset="-122"/>
                <a:ea typeface="幼圆" panose="02010509060101010101" pitchFamily="49" charset="-122"/>
                <a:sym typeface="+mn-ea"/>
              </a:rPr>
              <a:t>根本任务</a:t>
            </a:r>
          </a:p>
        </p:txBody>
      </p:sp>
      <p:sp>
        <p:nvSpPr>
          <p:cNvPr id="7" name="矩形 6">
            <a:extLst>
              <a:ext uri="{FF2B5EF4-FFF2-40B4-BE49-F238E27FC236}">
                <a16:creationId xmlns="" xmlns:a16="http://schemas.microsoft.com/office/drawing/2014/main" id="{579E3F6D-A8F4-4EF1-AEE2-1C8E02C24C2C}"/>
              </a:ext>
            </a:extLst>
          </p:cNvPr>
          <p:cNvSpPr/>
          <p:nvPr/>
        </p:nvSpPr>
        <p:spPr>
          <a:xfrm>
            <a:off x="6395086" y="3935095"/>
            <a:ext cx="1116965" cy="476885"/>
          </a:xfrm>
          <a:prstGeom prst="rect">
            <a:avLst/>
          </a:prstGeom>
          <a:solidFill>
            <a:srgbClr val="FFFF99"/>
          </a:solidFill>
          <a:ln w="38100" cap="flat" cmpd="sng">
            <a:solidFill>
              <a:srgbClr val="CC0099"/>
            </a:solidFill>
            <a:prstDash val="solid"/>
            <a:miter/>
            <a:headEnd type="none" w="med" len="med"/>
            <a:tailEnd type="none" w="med" len="med"/>
          </a:ln>
          <a:effectLst>
            <a:innerShdw blurRad="63500" dist="50800" dir="16200000">
              <a:prstClr val="black">
                <a:alpha val="50000"/>
              </a:prstClr>
            </a:innerShdw>
          </a:effectLst>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indent="0">
              <a:lnSpc>
                <a:spcPct val="120000"/>
              </a:lnSpc>
              <a:buNone/>
              <a:defRPr/>
            </a:pPr>
            <a:r>
              <a:rPr lang="zh-CN" altLang="en-US" sz="1800" b="1" noProof="1">
                <a:solidFill>
                  <a:srgbClr val="0000CC"/>
                </a:solidFill>
                <a:latin typeface="幼圆" panose="02010509060101010101" pitchFamily="49" charset="-122"/>
                <a:ea typeface="幼圆" panose="02010509060101010101" pitchFamily="49" charset="-122"/>
                <a:sym typeface="+mn-ea"/>
              </a:rPr>
              <a:t>发展目标</a:t>
            </a:r>
          </a:p>
        </p:txBody>
      </p:sp>
      <p:sp>
        <p:nvSpPr>
          <p:cNvPr id="42001" name="文本框 569346">
            <a:extLst>
              <a:ext uri="{FF2B5EF4-FFF2-40B4-BE49-F238E27FC236}">
                <a16:creationId xmlns="" xmlns:a16="http://schemas.microsoft.com/office/drawing/2014/main" id="{C1C11084-4665-40B8-8B70-6507440F4C3E}"/>
              </a:ext>
            </a:extLst>
          </p:cNvPr>
          <p:cNvSpPr txBox="1">
            <a:spLocks noChangeArrowheads="1"/>
          </p:cNvSpPr>
          <p:nvPr/>
        </p:nvSpPr>
        <p:spPr bwMode="auto">
          <a:xfrm>
            <a:off x="4121151" y="1952626"/>
            <a:ext cx="1781175" cy="2784475"/>
          </a:xfrm>
          <a:prstGeom prst="rect">
            <a:avLst/>
          </a:prstGeom>
          <a:solidFill>
            <a:srgbClr val="CCFFFF"/>
          </a:solidFill>
          <a:ln w="9525">
            <a:solidFill>
              <a:srgbClr val="FF0000"/>
            </a:solidFill>
            <a:miter lim="800000"/>
            <a:headEnd/>
            <a:tailEnd/>
          </a:ln>
        </p:spPr>
        <p:txBody>
          <a:bodyPr>
            <a:spAutoFit/>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社会主义的本质，是</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解放生产力，发展生产力，消灭剥削，消除两极分化，最终达到共同富裕。</a:t>
            </a:r>
            <a:endParaRPr lang="zh-CN" altLang="en-US" sz="2000" b="1">
              <a:solidFill>
                <a:srgbClr val="0000FF"/>
              </a:solidFill>
              <a:latin typeface="楷体" panose="02010609060101010101" pitchFamily="49" charset="-122"/>
              <a:ea typeface="楷体" panose="02010609060101010101" pitchFamily="49" charset="-122"/>
            </a:endParaRPr>
          </a:p>
        </p:txBody>
      </p:sp>
      <p:sp>
        <p:nvSpPr>
          <p:cNvPr id="9" name="矩形 8">
            <a:extLst>
              <a:ext uri="{FF2B5EF4-FFF2-40B4-BE49-F238E27FC236}">
                <a16:creationId xmlns="" xmlns:a16="http://schemas.microsoft.com/office/drawing/2014/main" id="{87A981D9-505F-45EE-ADB7-6EE70FD66E0C}"/>
              </a:ext>
            </a:extLst>
          </p:cNvPr>
          <p:cNvSpPr/>
          <p:nvPr/>
        </p:nvSpPr>
        <p:spPr>
          <a:xfrm>
            <a:off x="4223385" y="5425440"/>
            <a:ext cx="1576070" cy="807720"/>
          </a:xfrm>
          <a:prstGeom prst="rect">
            <a:avLst/>
          </a:prstGeom>
          <a:solidFill>
            <a:srgbClr val="FFFF99"/>
          </a:solidFill>
          <a:ln w="38100" cap="flat" cmpd="sng">
            <a:solidFill>
              <a:srgbClr val="CC0099"/>
            </a:solidFill>
            <a:prstDash val="solid"/>
            <a:miter/>
            <a:headEnd type="none" w="med" len="med"/>
            <a:tailEnd type="none" w="med" len="med"/>
          </a:ln>
          <a:effectLst>
            <a:innerShdw blurRad="63500" dist="50800" dir="16200000">
              <a:prstClr val="black">
                <a:alpha val="50000"/>
              </a:prstClr>
            </a:innerShdw>
          </a:effectLst>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indent="0">
              <a:lnSpc>
                <a:spcPct val="120000"/>
              </a:lnSpc>
              <a:buNone/>
              <a:defRPr/>
            </a:pPr>
            <a:r>
              <a:rPr lang="zh-CN" altLang="en-US" sz="1800" b="1" noProof="1">
                <a:solidFill>
                  <a:srgbClr val="0000CC"/>
                </a:solidFill>
                <a:latin typeface="幼圆" panose="02010509060101010101" pitchFamily="49" charset="-122"/>
                <a:ea typeface="幼圆" panose="02010509060101010101" pitchFamily="49" charset="-122"/>
                <a:sym typeface="+mn-ea"/>
              </a:rPr>
              <a:t>坚持社会主义</a:t>
            </a:r>
          </a:p>
          <a:p>
            <a:pPr marL="0" indent="0">
              <a:lnSpc>
                <a:spcPct val="120000"/>
              </a:lnSpc>
              <a:buNone/>
              <a:defRPr/>
            </a:pPr>
            <a:r>
              <a:rPr lang="zh-CN" altLang="en-US" sz="1800" b="1" noProof="1">
                <a:solidFill>
                  <a:srgbClr val="0000CC"/>
                </a:solidFill>
                <a:latin typeface="幼圆" panose="02010509060101010101" pitchFamily="49" charset="-122"/>
                <a:ea typeface="幼圆" panose="02010509060101010101" pitchFamily="49" charset="-122"/>
                <a:sym typeface="+mn-ea"/>
              </a:rPr>
              <a:t>四项基本原则</a:t>
            </a:r>
          </a:p>
        </p:txBody>
      </p:sp>
      <p:cxnSp>
        <p:nvCxnSpPr>
          <p:cNvPr id="10" name="直接箭头连接符 9">
            <a:extLst>
              <a:ext uri="{FF2B5EF4-FFF2-40B4-BE49-F238E27FC236}">
                <a16:creationId xmlns="" xmlns:a16="http://schemas.microsoft.com/office/drawing/2014/main" id="{6B807B28-9872-4B51-8A45-5C0F8081C84B}"/>
              </a:ext>
            </a:extLst>
          </p:cNvPr>
          <p:cNvCxnSpPr>
            <a:stCxn id="9" idx="0"/>
            <a:endCxn id="42001" idx="2"/>
          </p:cNvCxnSpPr>
          <p:nvPr/>
        </p:nvCxnSpPr>
        <p:spPr>
          <a:xfrm flipV="1">
            <a:off x="5011738" y="4737101"/>
            <a:ext cx="0" cy="6889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004" name="文本框 569346">
            <a:extLst>
              <a:ext uri="{FF2B5EF4-FFF2-40B4-BE49-F238E27FC236}">
                <a16:creationId xmlns="" xmlns:a16="http://schemas.microsoft.com/office/drawing/2014/main" id="{39D2EF2E-D354-4446-9DF7-8A4D84129150}"/>
              </a:ext>
            </a:extLst>
          </p:cNvPr>
          <p:cNvSpPr txBox="1">
            <a:spLocks noChangeArrowheads="1"/>
          </p:cNvSpPr>
          <p:nvPr/>
        </p:nvSpPr>
        <p:spPr bwMode="auto">
          <a:xfrm>
            <a:off x="1651000" y="2336800"/>
            <a:ext cx="1601788" cy="2400300"/>
          </a:xfrm>
          <a:prstGeom prst="rect">
            <a:avLst/>
          </a:prstGeom>
          <a:solidFill>
            <a:srgbClr val="CCFFFF"/>
          </a:solidFill>
          <a:ln w="9525">
            <a:solidFill>
              <a:srgbClr val="FF0000"/>
            </a:solidFill>
            <a:miter lim="800000"/>
            <a:headEnd/>
            <a:tailEnd/>
          </a:ln>
        </p:spPr>
        <p:txBody>
          <a:bodyPr>
            <a:spAutoFit/>
          </a:bodyPr>
          <a:lstStyle/>
          <a:p>
            <a:pPr>
              <a:lnSpc>
                <a:spcPct val="125000"/>
              </a:lnSpc>
            </a:pPr>
            <a:r>
              <a:rPr lang="en-US" altLang="zh-CN" sz="2000" b="1">
                <a:solidFill>
                  <a:srgbClr val="0000FF"/>
                </a:solidFill>
                <a:latin typeface="楷体" panose="02010609060101010101" pitchFamily="49" charset="-122"/>
                <a:ea typeface="楷体" panose="02010609060101010101" pitchFamily="49" charset="-122"/>
              </a:rPr>
              <a:t>  </a:t>
            </a:r>
            <a:r>
              <a:rPr lang="zh-CN" altLang="en-US" sz="2000" b="1">
                <a:solidFill>
                  <a:srgbClr val="0000FF"/>
                </a:solidFill>
                <a:latin typeface="楷体" panose="02010609060101010101" pitchFamily="49" charset="-122"/>
                <a:ea typeface="楷体" panose="02010609060101010101" pitchFamily="49" charset="-122"/>
              </a:rPr>
              <a:t>历史教训</a:t>
            </a:r>
          </a:p>
          <a:p>
            <a:pPr>
              <a:lnSpc>
                <a:spcPct val="125000"/>
              </a:lnSpc>
            </a:pPr>
            <a:r>
              <a:rPr lang="zh-CN" altLang="en-US" sz="2000" b="1">
                <a:solidFill>
                  <a:srgbClr val="0000FF"/>
                </a:solidFill>
                <a:latin typeface="楷体" panose="02010609060101010101" pitchFamily="49" charset="-122"/>
                <a:ea typeface="楷体" panose="02010609060101010101" pitchFamily="49" charset="-122"/>
              </a:rPr>
              <a:t>抽象</a:t>
            </a:r>
          </a:p>
          <a:p>
            <a:pPr>
              <a:lnSpc>
                <a:spcPct val="125000"/>
              </a:lnSpc>
            </a:pPr>
            <a:r>
              <a:rPr lang="en-US" altLang="zh-CN" sz="2000" b="1">
                <a:solidFill>
                  <a:srgbClr val="0000FF"/>
                </a:solidFill>
                <a:latin typeface="楷体" panose="02010609060101010101" pitchFamily="49" charset="-122"/>
                <a:ea typeface="楷体" panose="02010609060101010101" pitchFamily="49" charset="-122"/>
              </a:rPr>
              <a:t>“</a:t>
            </a:r>
            <a:r>
              <a:rPr lang="zh-CN" altLang="en-US" sz="2000" b="1">
                <a:solidFill>
                  <a:srgbClr val="0000FF"/>
                </a:solidFill>
                <a:latin typeface="楷体" panose="02010609060101010101" pitchFamily="49" charset="-122"/>
                <a:ea typeface="楷体" panose="02010609060101010101" pitchFamily="49" charset="-122"/>
              </a:rPr>
              <a:t>社会主义原则</a:t>
            </a:r>
            <a:r>
              <a:rPr lang="en-US" altLang="zh-CN" sz="2000" b="1">
                <a:solidFill>
                  <a:srgbClr val="0000FF"/>
                </a:solidFill>
                <a:latin typeface="楷体" panose="02010609060101010101" pitchFamily="49" charset="-122"/>
                <a:ea typeface="楷体" panose="02010609060101010101" pitchFamily="49" charset="-122"/>
              </a:rPr>
              <a:t>”</a:t>
            </a:r>
          </a:p>
          <a:p>
            <a:pPr>
              <a:lnSpc>
                <a:spcPct val="125000"/>
              </a:lnSpc>
            </a:pPr>
            <a:r>
              <a:rPr lang="en-US" altLang="zh-CN" sz="2000" b="1">
                <a:solidFill>
                  <a:srgbClr val="0000FF"/>
                </a:solidFill>
                <a:latin typeface="楷体" panose="02010609060101010101" pitchFamily="49" charset="-122"/>
                <a:ea typeface="楷体" panose="02010609060101010101" pitchFamily="49" charset="-122"/>
              </a:rPr>
              <a:t>“</a:t>
            </a:r>
            <a:r>
              <a:rPr lang="zh-CN" altLang="en-US" sz="2000" b="1">
                <a:solidFill>
                  <a:srgbClr val="0000FF"/>
                </a:solidFill>
                <a:latin typeface="楷体" panose="02010609060101010101" pitchFamily="49" charset="-122"/>
                <a:ea typeface="楷体" panose="02010609060101010101" pitchFamily="49" charset="-122"/>
              </a:rPr>
              <a:t>资本主义复辟</a:t>
            </a:r>
            <a:r>
              <a:rPr lang="en-US" altLang="zh-CN" sz="2000" b="1">
                <a:solidFill>
                  <a:srgbClr val="0000FF"/>
                </a:solidFill>
                <a:latin typeface="楷体" panose="02010609060101010101" pitchFamily="49" charset="-122"/>
                <a:ea typeface="楷体" panose="02010609060101010101" pitchFamily="49" charset="-122"/>
              </a:rPr>
              <a:t>”</a:t>
            </a:r>
          </a:p>
        </p:txBody>
      </p:sp>
      <p:sp>
        <p:nvSpPr>
          <p:cNvPr id="14" name="矩形 13">
            <a:extLst>
              <a:ext uri="{FF2B5EF4-FFF2-40B4-BE49-F238E27FC236}">
                <a16:creationId xmlns="" xmlns:a16="http://schemas.microsoft.com/office/drawing/2014/main" id="{D73C5CD4-08B7-4E9D-B6EC-85BEC34FC6D1}"/>
              </a:ext>
            </a:extLst>
          </p:cNvPr>
          <p:cNvSpPr/>
          <p:nvPr/>
        </p:nvSpPr>
        <p:spPr>
          <a:xfrm>
            <a:off x="3455989" y="1625600"/>
            <a:ext cx="554037" cy="3479800"/>
          </a:xfrm>
          <a:prstGeom prst="rect">
            <a:avLst/>
          </a:prstGeom>
          <a:solidFill>
            <a:srgbClr val="FFFF99"/>
          </a:solidFill>
          <a:ln w="38100" cap="flat" cmpd="sng">
            <a:solidFill>
              <a:srgbClr val="0000CC"/>
            </a:solidFill>
            <a:prstDash val="solid"/>
            <a:miter/>
            <a:headEnd type="none" w="med" len="med"/>
            <a:tailEnd type="none" w="med" len="med"/>
          </a:ln>
          <a:effectLst>
            <a:outerShdw blurRad="50800" dist="38100" dir="18900000" algn="bl" rotWithShape="0">
              <a:prstClr val="black">
                <a:alpha val="40000"/>
              </a:prstClr>
            </a:outerShdw>
          </a:effectLst>
        </p:spPr>
        <p:txBody>
          <a:bodyPr vert="eaVert"/>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indent="0">
              <a:lnSpc>
                <a:spcPct val="120000"/>
              </a:lnSpc>
              <a:buNone/>
              <a:defRPr/>
            </a:pPr>
            <a:r>
              <a:rPr lang="en-US" altLang="zh-CN" sz="2400" b="1" noProof="1">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sym typeface="+mn-ea"/>
              </a:rPr>
              <a:t> </a:t>
            </a:r>
            <a:r>
              <a:rPr lang="zh-CN" altLang="en-US" sz="2400" b="1" noProof="1">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sym typeface="+mn-ea"/>
              </a:rPr>
              <a:t>社 会 主 义 本 质 论</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370417" y="447147"/>
            <a:ext cx="11582400" cy="1143000"/>
          </a:xfrm>
        </p:spPr>
        <p:txBody>
          <a:bodyPr/>
          <a:lstStyle/>
          <a:p>
            <a:r>
              <a:rPr lang="zh-CN" altLang="en-US" b="1" dirty="0">
                <a:solidFill>
                  <a:schemeClr val="tx1"/>
                </a:solidFill>
              </a:rPr>
              <a:t>思考：中国为何能发明四大发明？</a:t>
            </a:r>
          </a:p>
        </p:txBody>
      </p:sp>
      <p:sp>
        <p:nvSpPr>
          <p:cNvPr id="423939" name="Rectangle 3"/>
          <p:cNvSpPr>
            <a:spLocks noGrp="1" noChangeArrowheads="1"/>
          </p:cNvSpPr>
          <p:nvPr>
            <p:ph type="body" idx="1"/>
          </p:nvPr>
        </p:nvSpPr>
        <p:spPr>
          <a:xfrm>
            <a:off x="239184" y="2437871"/>
            <a:ext cx="11952816" cy="5257800"/>
          </a:xfrm>
        </p:spPr>
        <p:txBody>
          <a:bodyPr/>
          <a:lstStyle/>
          <a:p>
            <a:r>
              <a:rPr lang="zh-CN" altLang="en-US" b="1" dirty="0"/>
              <a:t>中华文明在历史上不断创新，与时俱进。</a:t>
            </a:r>
          </a:p>
          <a:p>
            <a:r>
              <a:rPr lang="zh-CN" altLang="en-US" b="1" dirty="0"/>
              <a:t>博大精深的中原文明具有强大的吸引力和凝聚力。</a:t>
            </a:r>
          </a:p>
          <a:p>
            <a:r>
              <a:rPr lang="zh-CN" altLang="en-US" b="1" dirty="0"/>
              <a:t>具有强大的包容性，不断吸收来自外部的先进成果来充实和发展自身。</a:t>
            </a:r>
          </a:p>
          <a:p>
            <a:r>
              <a:rPr lang="zh-CN" altLang="en-US" b="1" dirty="0"/>
              <a:t>强大而稳定的中央集权政权，繁荣的封建经济。</a:t>
            </a:r>
          </a:p>
          <a:p>
            <a:r>
              <a:rPr lang="zh-CN" altLang="en-US" b="1" dirty="0"/>
              <a:t>中国古代的科技成就大多与社会生产、生活直接相关，易于在社会上传播。</a:t>
            </a:r>
          </a:p>
        </p:txBody>
      </p:sp>
    </p:spTree>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ext Box 2"/>
          <p:cNvSpPr txBox="1">
            <a:spLocks noChangeArrowheads="1"/>
          </p:cNvSpPr>
          <p:nvPr/>
        </p:nvSpPr>
        <p:spPr bwMode="auto">
          <a:xfrm>
            <a:off x="1422400" y="1058863"/>
            <a:ext cx="9550400" cy="457200"/>
          </a:xfrm>
          <a:prstGeom prst="rect">
            <a:avLst/>
          </a:prstGeom>
          <a:noFill/>
          <a:ln w="9525">
            <a:noFill/>
            <a:miter lim="800000"/>
            <a:headEnd/>
            <a:tailEnd/>
          </a:ln>
          <a:effectLst/>
        </p:spPr>
        <p:txBody>
          <a:bodyPr>
            <a:spAutoFit/>
          </a:bodyPr>
          <a:lstStyle/>
          <a:p>
            <a:pPr>
              <a:spcBef>
                <a:spcPct val="50000"/>
              </a:spcBef>
            </a:pPr>
            <a:endParaRPr kumimoji="1" lang="zh-CN" altLang="zh-CN" sz="2400" b="0">
              <a:latin typeface="Times New Roman" pitchFamily="18" charset="0"/>
            </a:endParaRPr>
          </a:p>
        </p:txBody>
      </p:sp>
      <p:sp>
        <p:nvSpPr>
          <p:cNvPr id="425987" name="Text Box 3"/>
          <p:cNvSpPr txBox="1">
            <a:spLocks noChangeArrowheads="1"/>
          </p:cNvSpPr>
          <p:nvPr/>
        </p:nvSpPr>
        <p:spPr bwMode="auto">
          <a:xfrm>
            <a:off x="1253067" y="702734"/>
            <a:ext cx="10464800" cy="369332"/>
          </a:xfrm>
          <a:prstGeom prst="rect">
            <a:avLst/>
          </a:prstGeom>
          <a:noFill/>
          <a:ln w="9525">
            <a:noFill/>
            <a:miter lim="800000"/>
            <a:headEnd/>
            <a:tailEnd/>
          </a:ln>
          <a:effectLst/>
        </p:spPr>
        <p:txBody>
          <a:bodyPr>
            <a:spAutoFit/>
          </a:bodyPr>
          <a:lstStyle/>
          <a:p>
            <a:pPr>
              <a:spcBef>
                <a:spcPct val="50000"/>
              </a:spcBef>
            </a:pPr>
            <a:r>
              <a:rPr kumimoji="1" lang="en-US" altLang="zh-CN" dirty="0">
                <a:solidFill>
                  <a:srgbClr val="D93413"/>
                </a:solidFill>
                <a:latin typeface="幼圆" pitchFamily="49" charset="-122"/>
                <a:ea typeface="幼圆" pitchFamily="49" charset="-122"/>
              </a:rPr>
              <a:t>     </a:t>
            </a:r>
            <a:r>
              <a:rPr kumimoji="1" lang="zh-CN" altLang="en-US" dirty="0">
                <a:solidFill>
                  <a:srgbClr val="D93413"/>
                </a:solidFill>
                <a:latin typeface="幼圆" pitchFamily="49" charset="-122"/>
                <a:ea typeface="幼圆" pitchFamily="49" charset="-122"/>
              </a:rPr>
              <a:t>取代了欧洲中世纪长期使用的羊皮纸和小牛皮纸，促进了欧洲文化的发展。</a:t>
            </a:r>
          </a:p>
        </p:txBody>
      </p:sp>
      <p:sp>
        <p:nvSpPr>
          <p:cNvPr id="425988" name="Text Box 4"/>
          <p:cNvSpPr txBox="1">
            <a:spLocks noChangeArrowheads="1"/>
          </p:cNvSpPr>
          <p:nvPr/>
        </p:nvSpPr>
        <p:spPr bwMode="auto">
          <a:xfrm>
            <a:off x="1422400" y="2065868"/>
            <a:ext cx="10261600" cy="646331"/>
          </a:xfrm>
          <a:prstGeom prst="rect">
            <a:avLst/>
          </a:prstGeom>
          <a:noFill/>
          <a:ln w="9525">
            <a:noFill/>
            <a:miter lim="800000"/>
            <a:headEnd/>
            <a:tailEnd/>
          </a:ln>
          <a:effectLst/>
        </p:spPr>
        <p:txBody>
          <a:bodyPr>
            <a:spAutoFit/>
          </a:bodyPr>
          <a:lstStyle/>
          <a:p>
            <a:pPr>
              <a:spcBef>
                <a:spcPct val="50000"/>
              </a:spcBef>
            </a:pPr>
            <a:r>
              <a:rPr kumimoji="1" lang="en-US" altLang="zh-CN" dirty="0">
                <a:solidFill>
                  <a:srgbClr val="D93413"/>
                </a:solidFill>
                <a:latin typeface="幼圆" pitchFamily="49" charset="-122"/>
                <a:ea typeface="幼圆" pitchFamily="49" charset="-122"/>
              </a:rPr>
              <a:t>    </a:t>
            </a:r>
            <a:r>
              <a:rPr kumimoji="1" lang="zh-CN" altLang="en-US" dirty="0">
                <a:solidFill>
                  <a:schemeClr val="folHlink"/>
                </a:solidFill>
                <a:latin typeface="幼圆" pitchFamily="49" charset="-122"/>
                <a:ea typeface="幼圆" pitchFamily="49" charset="-122"/>
              </a:rPr>
              <a:t>推动了欧洲火药武器的发展，使封建城堡不堪一击，使骑士阶层日益衰落，火器进步也促进了欧洲采矿业和金属制造业的发展。</a:t>
            </a:r>
          </a:p>
        </p:txBody>
      </p:sp>
      <p:sp>
        <p:nvSpPr>
          <p:cNvPr id="425989" name="Text Box 5"/>
          <p:cNvSpPr txBox="1">
            <a:spLocks noChangeArrowheads="1"/>
          </p:cNvSpPr>
          <p:nvPr/>
        </p:nvSpPr>
        <p:spPr bwMode="auto">
          <a:xfrm>
            <a:off x="1117600" y="3429000"/>
            <a:ext cx="10354733" cy="369332"/>
          </a:xfrm>
          <a:prstGeom prst="rect">
            <a:avLst/>
          </a:prstGeom>
          <a:noFill/>
          <a:ln w="9525">
            <a:noFill/>
            <a:miter lim="800000"/>
            <a:headEnd/>
            <a:tailEnd/>
          </a:ln>
          <a:effectLst/>
        </p:spPr>
        <p:txBody>
          <a:bodyPr>
            <a:spAutoFit/>
          </a:bodyPr>
          <a:lstStyle/>
          <a:p>
            <a:pPr>
              <a:spcBef>
                <a:spcPct val="50000"/>
              </a:spcBef>
            </a:pPr>
            <a:r>
              <a:rPr kumimoji="1" lang="en-US" altLang="zh-CN" dirty="0">
                <a:solidFill>
                  <a:srgbClr val="D93413"/>
                </a:solidFill>
                <a:latin typeface="幼圆" pitchFamily="49" charset="-122"/>
                <a:ea typeface="幼圆" pitchFamily="49" charset="-122"/>
              </a:rPr>
              <a:t>     </a:t>
            </a:r>
            <a:r>
              <a:rPr kumimoji="1" lang="zh-CN" altLang="en-US" dirty="0">
                <a:solidFill>
                  <a:srgbClr val="336600"/>
                </a:solidFill>
                <a:latin typeface="幼圆" pitchFamily="49" charset="-122"/>
                <a:ea typeface="幼圆" pitchFamily="49" charset="-122"/>
              </a:rPr>
              <a:t>促进了远洋航行，迎来了地理大发现的时代。</a:t>
            </a:r>
          </a:p>
        </p:txBody>
      </p:sp>
      <p:sp>
        <p:nvSpPr>
          <p:cNvPr id="425990" name="Text Box 6"/>
          <p:cNvSpPr txBox="1">
            <a:spLocks noChangeArrowheads="1"/>
          </p:cNvSpPr>
          <p:nvPr/>
        </p:nvSpPr>
        <p:spPr bwMode="auto">
          <a:xfrm>
            <a:off x="1524000" y="4495800"/>
            <a:ext cx="10160000" cy="369332"/>
          </a:xfrm>
          <a:prstGeom prst="rect">
            <a:avLst/>
          </a:prstGeom>
          <a:noFill/>
          <a:ln w="9525">
            <a:noFill/>
            <a:miter lim="800000"/>
            <a:headEnd/>
            <a:tailEnd/>
          </a:ln>
          <a:effectLst/>
        </p:spPr>
        <p:txBody>
          <a:bodyPr>
            <a:spAutoFit/>
          </a:bodyPr>
          <a:lstStyle/>
          <a:p>
            <a:pPr>
              <a:spcBef>
                <a:spcPct val="50000"/>
              </a:spcBef>
            </a:pPr>
            <a:r>
              <a:rPr kumimoji="1" lang="en-US" altLang="zh-CN">
                <a:solidFill>
                  <a:srgbClr val="D93413"/>
                </a:solidFill>
                <a:latin typeface="幼圆" pitchFamily="49" charset="-122"/>
                <a:ea typeface="幼圆" pitchFamily="49" charset="-122"/>
              </a:rPr>
              <a:t>    </a:t>
            </a:r>
            <a:r>
              <a:rPr kumimoji="1" lang="zh-CN" altLang="en-US">
                <a:solidFill>
                  <a:schemeClr val="hlink"/>
                </a:solidFill>
                <a:latin typeface="幼圆" pitchFamily="49" charset="-122"/>
                <a:ea typeface="幼圆" pitchFamily="49" charset="-122"/>
              </a:rPr>
              <a:t>大大推动了文艺复兴运动和宗教改革，促进了人们思想的解放和社会的进步。</a:t>
            </a:r>
          </a:p>
        </p:txBody>
      </p:sp>
      <p:sp>
        <p:nvSpPr>
          <p:cNvPr id="425991" name="Text Box 7"/>
          <p:cNvSpPr txBox="1">
            <a:spLocks noChangeArrowheads="1"/>
          </p:cNvSpPr>
          <p:nvPr/>
        </p:nvSpPr>
        <p:spPr bwMode="auto">
          <a:xfrm>
            <a:off x="1117600" y="5486400"/>
            <a:ext cx="10058400" cy="369332"/>
          </a:xfrm>
          <a:prstGeom prst="rect">
            <a:avLst/>
          </a:prstGeom>
          <a:noFill/>
          <a:ln w="9525">
            <a:noFill/>
            <a:miter lim="800000"/>
            <a:headEnd/>
            <a:tailEnd/>
          </a:ln>
          <a:effectLst/>
        </p:spPr>
        <p:txBody>
          <a:bodyPr>
            <a:spAutoFit/>
          </a:bodyPr>
          <a:lstStyle/>
          <a:p>
            <a:pPr>
              <a:spcBef>
                <a:spcPct val="50000"/>
              </a:spcBef>
            </a:pPr>
            <a:r>
              <a:rPr kumimoji="1" lang="zh-CN" altLang="en-US">
                <a:latin typeface="Times New Roman" pitchFamily="18" charset="0"/>
              </a:rPr>
              <a:t>四大发明对欧洲经济、政治和文化乃至世界文明的进步作出了重大的贡献。</a:t>
            </a:r>
          </a:p>
        </p:txBody>
      </p:sp>
      <p:sp>
        <p:nvSpPr>
          <p:cNvPr id="425992" name="Text Box 8"/>
          <p:cNvSpPr txBox="1">
            <a:spLocks noChangeArrowheads="1"/>
          </p:cNvSpPr>
          <p:nvPr/>
        </p:nvSpPr>
        <p:spPr bwMode="auto">
          <a:xfrm>
            <a:off x="590551" y="381000"/>
            <a:ext cx="2097616" cy="369332"/>
          </a:xfrm>
          <a:prstGeom prst="rect">
            <a:avLst/>
          </a:prstGeom>
          <a:noFill/>
          <a:ln w="9525">
            <a:noFill/>
            <a:miter lim="800000"/>
            <a:headEnd/>
            <a:tailEnd/>
          </a:ln>
          <a:effectLst/>
        </p:spPr>
        <p:txBody>
          <a:bodyPr>
            <a:spAutoFit/>
          </a:bodyPr>
          <a:lstStyle/>
          <a:p>
            <a:pPr>
              <a:spcBef>
                <a:spcPct val="50000"/>
              </a:spcBef>
            </a:pPr>
            <a:r>
              <a:rPr kumimoji="1" lang="zh-CN" altLang="en-US">
                <a:latin typeface="Times New Roman" pitchFamily="18" charset="0"/>
              </a:rPr>
              <a:t>造纸术：</a:t>
            </a:r>
          </a:p>
        </p:txBody>
      </p:sp>
      <p:sp>
        <p:nvSpPr>
          <p:cNvPr id="425993" name="Text Box 9"/>
          <p:cNvSpPr txBox="1">
            <a:spLocks noChangeArrowheads="1"/>
          </p:cNvSpPr>
          <p:nvPr/>
        </p:nvSpPr>
        <p:spPr bwMode="auto">
          <a:xfrm>
            <a:off x="-508000" y="1447800"/>
            <a:ext cx="2688167" cy="369332"/>
          </a:xfrm>
          <a:prstGeom prst="rect">
            <a:avLst/>
          </a:prstGeom>
          <a:noFill/>
          <a:ln w="9525">
            <a:noFill/>
            <a:miter lim="800000"/>
            <a:headEnd/>
            <a:tailEnd/>
          </a:ln>
          <a:effectLst/>
        </p:spPr>
        <p:txBody>
          <a:bodyPr>
            <a:spAutoFit/>
          </a:bodyPr>
          <a:lstStyle/>
          <a:p>
            <a:pPr>
              <a:spcBef>
                <a:spcPct val="50000"/>
              </a:spcBef>
            </a:pPr>
            <a:r>
              <a:rPr kumimoji="1" lang="en-US" altLang="zh-CN">
                <a:latin typeface="Times New Roman" pitchFamily="18" charset="0"/>
              </a:rPr>
              <a:t>         </a:t>
            </a:r>
            <a:r>
              <a:rPr kumimoji="1" lang="zh-CN" altLang="en-US">
                <a:latin typeface="Times New Roman" pitchFamily="18" charset="0"/>
              </a:rPr>
              <a:t>火药：</a:t>
            </a:r>
          </a:p>
        </p:txBody>
      </p:sp>
      <p:sp>
        <p:nvSpPr>
          <p:cNvPr id="425994" name="Text Box 10"/>
          <p:cNvSpPr txBox="1">
            <a:spLocks noChangeArrowheads="1"/>
          </p:cNvSpPr>
          <p:nvPr/>
        </p:nvSpPr>
        <p:spPr bwMode="auto">
          <a:xfrm>
            <a:off x="590551" y="3429000"/>
            <a:ext cx="2097616" cy="369332"/>
          </a:xfrm>
          <a:prstGeom prst="rect">
            <a:avLst/>
          </a:prstGeom>
          <a:noFill/>
          <a:ln w="9525">
            <a:noFill/>
            <a:miter lim="800000"/>
            <a:headEnd/>
            <a:tailEnd/>
          </a:ln>
          <a:effectLst/>
        </p:spPr>
        <p:txBody>
          <a:bodyPr>
            <a:spAutoFit/>
          </a:bodyPr>
          <a:lstStyle/>
          <a:p>
            <a:pPr>
              <a:spcBef>
                <a:spcPct val="50000"/>
              </a:spcBef>
            </a:pPr>
            <a:r>
              <a:rPr kumimoji="1" lang="zh-CN" altLang="en-US">
                <a:latin typeface="Times New Roman" pitchFamily="18" charset="0"/>
              </a:rPr>
              <a:t>指南针：</a:t>
            </a:r>
          </a:p>
        </p:txBody>
      </p:sp>
      <p:sp>
        <p:nvSpPr>
          <p:cNvPr id="425995" name="Text Box 11"/>
          <p:cNvSpPr txBox="1">
            <a:spLocks noChangeArrowheads="1"/>
          </p:cNvSpPr>
          <p:nvPr/>
        </p:nvSpPr>
        <p:spPr bwMode="auto">
          <a:xfrm>
            <a:off x="1117600" y="4114800"/>
            <a:ext cx="1524000" cy="457200"/>
          </a:xfrm>
          <a:prstGeom prst="rect">
            <a:avLst/>
          </a:prstGeom>
          <a:noFill/>
          <a:ln w="9525">
            <a:noFill/>
            <a:miter lim="800000"/>
            <a:headEnd/>
            <a:tailEnd/>
          </a:ln>
          <a:effectLst/>
        </p:spPr>
        <p:txBody>
          <a:bodyPr>
            <a:spAutoFit/>
          </a:bodyPr>
          <a:lstStyle/>
          <a:p>
            <a:pPr>
              <a:spcBef>
                <a:spcPct val="50000"/>
              </a:spcBef>
            </a:pPr>
            <a:endParaRPr kumimoji="1" lang="zh-CN" altLang="zh-CN" sz="2400" b="0">
              <a:latin typeface="Times New Roman" pitchFamily="18" charset="0"/>
            </a:endParaRPr>
          </a:p>
        </p:txBody>
      </p:sp>
      <p:sp>
        <p:nvSpPr>
          <p:cNvPr id="425996" name="Text Box 12"/>
          <p:cNvSpPr txBox="1">
            <a:spLocks noChangeArrowheads="1"/>
          </p:cNvSpPr>
          <p:nvPr/>
        </p:nvSpPr>
        <p:spPr bwMode="auto">
          <a:xfrm>
            <a:off x="527051" y="4508500"/>
            <a:ext cx="1165704" cy="369332"/>
          </a:xfrm>
          <a:prstGeom prst="rect">
            <a:avLst/>
          </a:prstGeom>
          <a:noFill/>
          <a:ln w="9525">
            <a:noFill/>
            <a:miter lim="800000"/>
            <a:headEnd/>
            <a:tailEnd/>
          </a:ln>
          <a:effectLst/>
        </p:spPr>
        <p:txBody>
          <a:bodyPr wrap="none">
            <a:spAutoFit/>
          </a:bodyPr>
          <a:lstStyle/>
          <a:p>
            <a:r>
              <a:rPr kumimoji="1" lang="zh-CN" altLang="en-US">
                <a:latin typeface="Times New Roman" pitchFamily="18" charset="0"/>
              </a:rPr>
              <a:t>印刷术： </a:t>
            </a:r>
          </a:p>
        </p:txBody>
      </p:sp>
      <p:sp>
        <p:nvSpPr>
          <p:cNvPr id="425997" name="Text Box 13"/>
          <p:cNvSpPr txBox="1">
            <a:spLocks noChangeArrowheads="1"/>
          </p:cNvSpPr>
          <p:nvPr/>
        </p:nvSpPr>
        <p:spPr bwMode="auto">
          <a:xfrm>
            <a:off x="2844801" y="0"/>
            <a:ext cx="2492990" cy="369332"/>
          </a:xfrm>
          <a:prstGeom prst="rect">
            <a:avLst/>
          </a:prstGeom>
          <a:noFill/>
          <a:ln w="9525">
            <a:noFill/>
            <a:miter lim="800000"/>
            <a:headEnd/>
            <a:tailEnd/>
          </a:ln>
          <a:effectLst/>
        </p:spPr>
        <p:txBody>
          <a:bodyPr wrap="none">
            <a:spAutoFit/>
          </a:bodyPr>
          <a:lstStyle/>
          <a:p>
            <a:pPr algn="ctr"/>
            <a:r>
              <a:rPr kumimoji="1" lang="zh-CN" altLang="en-US">
                <a:solidFill>
                  <a:schemeClr val="bg1"/>
                </a:solidFill>
                <a:effectLst>
                  <a:outerShdw blurRad="38100" dist="38100" dir="2700000" algn="tl">
                    <a:srgbClr val="C0C0C0"/>
                  </a:outerShdw>
                </a:effectLst>
                <a:ea typeface="黑体" pitchFamily="49" charset="-122"/>
              </a:rPr>
              <a:t>四大发明的传播及意义</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5992"/>
                                        </p:tgtEl>
                                        <p:attrNameLst>
                                          <p:attrName>style.visibility</p:attrName>
                                        </p:attrNameLst>
                                      </p:cBhvr>
                                      <p:to>
                                        <p:strVal val="visible"/>
                                      </p:to>
                                    </p:set>
                                    <p:anim calcmode="lin" valueType="num">
                                      <p:cBhvr additive="base">
                                        <p:cTn id="7" dur="500" fill="hold"/>
                                        <p:tgtEl>
                                          <p:spTgt spid="425992"/>
                                        </p:tgtEl>
                                        <p:attrNameLst>
                                          <p:attrName>ppt_x</p:attrName>
                                        </p:attrNameLst>
                                      </p:cBhvr>
                                      <p:tavLst>
                                        <p:tav tm="0">
                                          <p:val>
                                            <p:strVal val="0-#ppt_w/2"/>
                                          </p:val>
                                        </p:tav>
                                        <p:tav tm="100000">
                                          <p:val>
                                            <p:strVal val="#ppt_x"/>
                                          </p:val>
                                        </p:tav>
                                      </p:tavLst>
                                    </p:anim>
                                    <p:anim calcmode="lin" valueType="num">
                                      <p:cBhvr additive="base">
                                        <p:cTn id="8" dur="500" fill="hold"/>
                                        <p:tgtEl>
                                          <p:spTgt spid="4259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5993"/>
                                        </p:tgtEl>
                                        <p:attrNameLst>
                                          <p:attrName>style.visibility</p:attrName>
                                        </p:attrNameLst>
                                      </p:cBhvr>
                                      <p:to>
                                        <p:strVal val="visible"/>
                                      </p:to>
                                    </p:set>
                                    <p:anim calcmode="lin" valueType="num">
                                      <p:cBhvr additive="base">
                                        <p:cTn id="13" dur="500" fill="hold"/>
                                        <p:tgtEl>
                                          <p:spTgt spid="425993"/>
                                        </p:tgtEl>
                                        <p:attrNameLst>
                                          <p:attrName>ppt_x</p:attrName>
                                        </p:attrNameLst>
                                      </p:cBhvr>
                                      <p:tavLst>
                                        <p:tav tm="0">
                                          <p:val>
                                            <p:strVal val="0-#ppt_w/2"/>
                                          </p:val>
                                        </p:tav>
                                        <p:tav tm="100000">
                                          <p:val>
                                            <p:strVal val="#ppt_x"/>
                                          </p:val>
                                        </p:tav>
                                      </p:tavLst>
                                    </p:anim>
                                    <p:anim calcmode="lin" valueType="num">
                                      <p:cBhvr additive="base">
                                        <p:cTn id="14" dur="500" fill="hold"/>
                                        <p:tgtEl>
                                          <p:spTgt spid="42599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25994"/>
                                        </p:tgtEl>
                                        <p:attrNameLst>
                                          <p:attrName>style.visibility</p:attrName>
                                        </p:attrNameLst>
                                      </p:cBhvr>
                                      <p:to>
                                        <p:strVal val="visible"/>
                                      </p:to>
                                    </p:set>
                                    <p:anim calcmode="lin" valueType="num">
                                      <p:cBhvr additive="base">
                                        <p:cTn id="19" dur="500" fill="hold"/>
                                        <p:tgtEl>
                                          <p:spTgt spid="425994"/>
                                        </p:tgtEl>
                                        <p:attrNameLst>
                                          <p:attrName>ppt_x</p:attrName>
                                        </p:attrNameLst>
                                      </p:cBhvr>
                                      <p:tavLst>
                                        <p:tav tm="0">
                                          <p:val>
                                            <p:strVal val="0-#ppt_w/2"/>
                                          </p:val>
                                        </p:tav>
                                        <p:tav tm="100000">
                                          <p:val>
                                            <p:strVal val="#ppt_x"/>
                                          </p:val>
                                        </p:tav>
                                      </p:tavLst>
                                    </p:anim>
                                    <p:anim calcmode="lin" valueType="num">
                                      <p:cBhvr additive="base">
                                        <p:cTn id="20" dur="500" fill="hold"/>
                                        <p:tgtEl>
                                          <p:spTgt spid="42599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nodePh="1">
                                  <p:stCondLst>
                                    <p:cond delay="0"/>
                                  </p:stCondLst>
                                  <p:endCondLst>
                                    <p:cond evt="begin" delay="0">
                                      <p:tn val="23"/>
                                    </p:cond>
                                  </p:endCondLst>
                                  <p:childTnLst>
                                    <p:set>
                                      <p:cBhvr>
                                        <p:cTn id="24" dur="1" fill="hold">
                                          <p:stCondLst>
                                            <p:cond delay="0"/>
                                          </p:stCondLst>
                                        </p:cTn>
                                        <p:tgtEl>
                                          <p:spTgt spid="425995"/>
                                        </p:tgtEl>
                                        <p:attrNameLst>
                                          <p:attrName>style.visibility</p:attrName>
                                        </p:attrNameLst>
                                      </p:cBhvr>
                                      <p:to>
                                        <p:strVal val="visible"/>
                                      </p:to>
                                    </p:set>
                                    <p:anim calcmode="lin" valueType="num">
                                      <p:cBhvr additive="base">
                                        <p:cTn id="25" dur="500" fill="hold"/>
                                        <p:tgtEl>
                                          <p:spTgt spid="425995"/>
                                        </p:tgtEl>
                                        <p:attrNameLst>
                                          <p:attrName>ppt_x</p:attrName>
                                        </p:attrNameLst>
                                      </p:cBhvr>
                                      <p:tavLst>
                                        <p:tav tm="0">
                                          <p:val>
                                            <p:strVal val="0-#ppt_w/2"/>
                                          </p:val>
                                        </p:tav>
                                        <p:tav tm="100000">
                                          <p:val>
                                            <p:strVal val="#ppt_x"/>
                                          </p:val>
                                        </p:tav>
                                      </p:tavLst>
                                    </p:anim>
                                    <p:anim calcmode="lin" valueType="num">
                                      <p:cBhvr additive="base">
                                        <p:cTn id="26" dur="500" fill="hold"/>
                                        <p:tgtEl>
                                          <p:spTgt spid="42599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25996"/>
                                        </p:tgtEl>
                                        <p:attrNameLst>
                                          <p:attrName>style.visibility</p:attrName>
                                        </p:attrNameLst>
                                      </p:cBhvr>
                                      <p:to>
                                        <p:strVal val="visible"/>
                                      </p:to>
                                    </p:set>
                                    <p:anim calcmode="lin" valueType="num">
                                      <p:cBhvr additive="base">
                                        <p:cTn id="31" dur="500" fill="hold"/>
                                        <p:tgtEl>
                                          <p:spTgt spid="425996"/>
                                        </p:tgtEl>
                                        <p:attrNameLst>
                                          <p:attrName>ppt_x</p:attrName>
                                        </p:attrNameLst>
                                      </p:cBhvr>
                                      <p:tavLst>
                                        <p:tav tm="0">
                                          <p:val>
                                            <p:strVal val="0-#ppt_w/2"/>
                                          </p:val>
                                        </p:tav>
                                        <p:tav tm="100000">
                                          <p:val>
                                            <p:strVal val="#ppt_x"/>
                                          </p:val>
                                        </p:tav>
                                      </p:tavLst>
                                    </p:anim>
                                    <p:anim calcmode="lin" valueType="num">
                                      <p:cBhvr additive="base">
                                        <p:cTn id="32" dur="500" fill="hold"/>
                                        <p:tgtEl>
                                          <p:spTgt spid="42599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nodePh="1">
                                  <p:stCondLst>
                                    <p:cond delay="0"/>
                                  </p:stCondLst>
                                  <p:endCondLst>
                                    <p:cond evt="begin" delay="0">
                                      <p:tn val="35"/>
                                    </p:cond>
                                  </p:endCondLst>
                                  <p:childTnLst>
                                    <p:set>
                                      <p:cBhvr>
                                        <p:cTn id="36" dur="1" fill="hold">
                                          <p:stCondLst>
                                            <p:cond delay="0"/>
                                          </p:stCondLst>
                                        </p:cTn>
                                        <p:tgtEl>
                                          <p:spTgt spid="425986"/>
                                        </p:tgtEl>
                                        <p:attrNameLst>
                                          <p:attrName>style.visibility</p:attrName>
                                        </p:attrNameLst>
                                      </p:cBhvr>
                                      <p:to>
                                        <p:strVal val="visible"/>
                                      </p:to>
                                    </p:set>
                                    <p:anim calcmode="lin" valueType="num">
                                      <p:cBhvr additive="base">
                                        <p:cTn id="37" dur="500" fill="hold"/>
                                        <p:tgtEl>
                                          <p:spTgt spid="425986"/>
                                        </p:tgtEl>
                                        <p:attrNameLst>
                                          <p:attrName>ppt_x</p:attrName>
                                        </p:attrNameLst>
                                      </p:cBhvr>
                                      <p:tavLst>
                                        <p:tav tm="0">
                                          <p:val>
                                            <p:strVal val="0-#ppt_w/2"/>
                                          </p:val>
                                        </p:tav>
                                        <p:tav tm="100000">
                                          <p:val>
                                            <p:strVal val="#ppt_x"/>
                                          </p:val>
                                        </p:tav>
                                      </p:tavLst>
                                    </p:anim>
                                    <p:anim calcmode="lin" valueType="num">
                                      <p:cBhvr additive="base">
                                        <p:cTn id="38" dur="500" fill="hold"/>
                                        <p:tgtEl>
                                          <p:spTgt spid="42598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25987"/>
                                        </p:tgtEl>
                                        <p:attrNameLst>
                                          <p:attrName>style.visibility</p:attrName>
                                        </p:attrNameLst>
                                      </p:cBhvr>
                                      <p:to>
                                        <p:strVal val="visible"/>
                                      </p:to>
                                    </p:set>
                                    <p:anim calcmode="lin" valueType="num">
                                      <p:cBhvr additive="base">
                                        <p:cTn id="43" dur="500" fill="hold"/>
                                        <p:tgtEl>
                                          <p:spTgt spid="425987"/>
                                        </p:tgtEl>
                                        <p:attrNameLst>
                                          <p:attrName>ppt_x</p:attrName>
                                        </p:attrNameLst>
                                      </p:cBhvr>
                                      <p:tavLst>
                                        <p:tav tm="0">
                                          <p:val>
                                            <p:strVal val="0-#ppt_w/2"/>
                                          </p:val>
                                        </p:tav>
                                        <p:tav tm="100000">
                                          <p:val>
                                            <p:strVal val="#ppt_x"/>
                                          </p:val>
                                        </p:tav>
                                      </p:tavLst>
                                    </p:anim>
                                    <p:anim calcmode="lin" valueType="num">
                                      <p:cBhvr additive="base">
                                        <p:cTn id="44" dur="500" fill="hold"/>
                                        <p:tgtEl>
                                          <p:spTgt spid="42598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25988"/>
                                        </p:tgtEl>
                                        <p:attrNameLst>
                                          <p:attrName>style.visibility</p:attrName>
                                        </p:attrNameLst>
                                      </p:cBhvr>
                                      <p:to>
                                        <p:strVal val="visible"/>
                                      </p:to>
                                    </p:set>
                                    <p:anim calcmode="lin" valueType="num">
                                      <p:cBhvr additive="base">
                                        <p:cTn id="49" dur="500" fill="hold"/>
                                        <p:tgtEl>
                                          <p:spTgt spid="425988"/>
                                        </p:tgtEl>
                                        <p:attrNameLst>
                                          <p:attrName>ppt_x</p:attrName>
                                        </p:attrNameLst>
                                      </p:cBhvr>
                                      <p:tavLst>
                                        <p:tav tm="0">
                                          <p:val>
                                            <p:strVal val="0-#ppt_w/2"/>
                                          </p:val>
                                        </p:tav>
                                        <p:tav tm="100000">
                                          <p:val>
                                            <p:strVal val="#ppt_x"/>
                                          </p:val>
                                        </p:tav>
                                      </p:tavLst>
                                    </p:anim>
                                    <p:anim calcmode="lin" valueType="num">
                                      <p:cBhvr additive="base">
                                        <p:cTn id="50" dur="500" fill="hold"/>
                                        <p:tgtEl>
                                          <p:spTgt spid="42598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25989"/>
                                        </p:tgtEl>
                                        <p:attrNameLst>
                                          <p:attrName>style.visibility</p:attrName>
                                        </p:attrNameLst>
                                      </p:cBhvr>
                                      <p:to>
                                        <p:strVal val="visible"/>
                                      </p:to>
                                    </p:set>
                                    <p:anim calcmode="lin" valueType="num">
                                      <p:cBhvr additive="base">
                                        <p:cTn id="55" dur="500" fill="hold"/>
                                        <p:tgtEl>
                                          <p:spTgt spid="425989"/>
                                        </p:tgtEl>
                                        <p:attrNameLst>
                                          <p:attrName>ppt_x</p:attrName>
                                        </p:attrNameLst>
                                      </p:cBhvr>
                                      <p:tavLst>
                                        <p:tav tm="0">
                                          <p:val>
                                            <p:strVal val="0-#ppt_w/2"/>
                                          </p:val>
                                        </p:tav>
                                        <p:tav tm="100000">
                                          <p:val>
                                            <p:strVal val="#ppt_x"/>
                                          </p:val>
                                        </p:tav>
                                      </p:tavLst>
                                    </p:anim>
                                    <p:anim calcmode="lin" valueType="num">
                                      <p:cBhvr additive="base">
                                        <p:cTn id="56" dur="500" fill="hold"/>
                                        <p:tgtEl>
                                          <p:spTgt spid="425989"/>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25990"/>
                                        </p:tgtEl>
                                        <p:attrNameLst>
                                          <p:attrName>style.visibility</p:attrName>
                                        </p:attrNameLst>
                                      </p:cBhvr>
                                      <p:to>
                                        <p:strVal val="visible"/>
                                      </p:to>
                                    </p:set>
                                    <p:anim calcmode="lin" valueType="num">
                                      <p:cBhvr additive="base">
                                        <p:cTn id="61" dur="500" fill="hold"/>
                                        <p:tgtEl>
                                          <p:spTgt spid="425990"/>
                                        </p:tgtEl>
                                        <p:attrNameLst>
                                          <p:attrName>ppt_x</p:attrName>
                                        </p:attrNameLst>
                                      </p:cBhvr>
                                      <p:tavLst>
                                        <p:tav tm="0">
                                          <p:val>
                                            <p:strVal val="0-#ppt_w/2"/>
                                          </p:val>
                                        </p:tav>
                                        <p:tav tm="100000">
                                          <p:val>
                                            <p:strVal val="#ppt_x"/>
                                          </p:val>
                                        </p:tav>
                                      </p:tavLst>
                                    </p:anim>
                                    <p:anim calcmode="lin" valueType="num">
                                      <p:cBhvr additive="base">
                                        <p:cTn id="62" dur="500" fill="hold"/>
                                        <p:tgtEl>
                                          <p:spTgt spid="425990"/>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425991"/>
                                        </p:tgtEl>
                                        <p:attrNameLst>
                                          <p:attrName>style.visibility</p:attrName>
                                        </p:attrNameLst>
                                      </p:cBhvr>
                                      <p:to>
                                        <p:strVal val="visible"/>
                                      </p:to>
                                    </p:set>
                                    <p:anim calcmode="lin" valueType="num">
                                      <p:cBhvr additive="base">
                                        <p:cTn id="67" dur="500" fill="hold"/>
                                        <p:tgtEl>
                                          <p:spTgt spid="425991"/>
                                        </p:tgtEl>
                                        <p:attrNameLst>
                                          <p:attrName>ppt_x</p:attrName>
                                        </p:attrNameLst>
                                      </p:cBhvr>
                                      <p:tavLst>
                                        <p:tav tm="0">
                                          <p:val>
                                            <p:strVal val="0-#ppt_w/2"/>
                                          </p:val>
                                        </p:tav>
                                        <p:tav tm="100000">
                                          <p:val>
                                            <p:strVal val="#ppt_x"/>
                                          </p:val>
                                        </p:tav>
                                      </p:tavLst>
                                    </p:anim>
                                    <p:anim calcmode="lin" valueType="num">
                                      <p:cBhvr additive="base">
                                        <p:cTn id="68" dur="500" fill="hold"/>
                                        <p:tgtEl>
                                          <p:spTgt spid="4259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6" grpId="0" autoUpdateAnimBg="0"/>
      <p:bldP spid="425987" grpId="0" autoUpdateAnimBg="0"/>
      <p:bldP spid="425988" grpId="0" autoUpdateAnimBg="0"/>
      <p:bldP spid="425989" grpId="0" autoUpdateAnimBg="0"/>
      <p:bldP spid="425990" grpId="0" autoUpdateAnimBg="0"/>
      <p:bldP spid="425991" grpId="0" autoUpdateAnimBg="0"/>
      <p:bldP spid="425992" grpId="0" autoUpdateAnimBg="0"/>
      <p:bldP spid="425993" grpId="0" autoUpdateAnimBg="0"/>
      <p:bldP spid="425994" grpId="0" autoUpdateAnimBg="0"/>
      <p:bldP spid="425995" grpId="0" autoUpdateAnimBg="0"/>
      <p:bldP spid="425996"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ext Box 2"/>
          <p:cNvSpPr txBox="1">
            <a:spLocks noChangeArrowheads="1"/>
          </p:cNvSpPr>
          <p:nvPr/>
        </p:nvSpPr>
        <p:spPr bwMode="auto">
          <a:xfrm>
            <a:off x="527051" y="692151"/>
            <a:ext cx="10464800" cy="3785652"/>
          </a:xfrm>
          <a:prstGeom prst="rect">
            <a:avLst/>
          </a:prstGeom>
          <a:noFill/>
          <a:ln w="9525">
            <a:noFill/>
            <a:miter lim="800000"/>
            <a:headEnd/>
            <a:tailEnd/>
          </a:ln>
          <a:effectLst/>
        </p:spPr>
        <p:txBody>
          <a:bodyPr>
            <a:spAutoFit/>
          </a:bodyPr>
          <a:lstStyle/>
          <a:p>
            <a:pPr>
              <a:spcBef>
                <a:spcPct val="50000"/>
              </a:spcBef>
            </a:pPr>
            <a:r>
              <a:rPr lang="zh-CN" altLang="zh-CN" sz="4000" b="0" dirty="0">
                <a:ea typeface="PMingLiU" pitchFamily="18" charset="-120"/>
              </a:rPr>
              <a:t> </a:t>
            </a:r>
            <a:r>
              <a:rPr lang="zh-CN" altLang="en-US" sz="4000" b="0" dirty="0">
                <a:ea typeface="PMingLiU" pitchFamily="18" charset="-120"/>
              </a:rPr>
              <a:t> </a:t>
            </a:r>
            <a:r>
              <a:rPr lang="zh-CN" altLang="zh-CN" sz="4000" b="0" dirty="0">
                <a:ea typeface="PMingLiU" pitchFamily="18" charset="-120"/>
              </a:rPr>
              <a:t> </a:t>
            </a:r>
            <a:r>
              <a:rPr lang="zh-CN" altLang="en-US" sz="4000" b="0" dirty="0">
                <a:ea typeface="PMingLiU" pitchFamily="18" charset="-120"/>
              </a:rPr>
              <a:t> </a:t>
            </a:r>
            <a:r>
              <a:rPr lang="zh-CN" altLang="en-US" sz="4000" dirty="0">
                <a:solidFill>
                  <a:srgbClr val="0066FF"/>
                </a:solidFill>
                <a:ea typeface="PMingLiU" pitchFamily="18" charset="-120"/>
              </a:rPr>
              <a:t>“火药、指南针、印刷术</a:t>
            </a:r>
            <a:r>
              <a:rPr lang="en-US" sz="4000" dirty="0">
                <a:solidFill>
                  <a:srgbClr val="0066FF"/>
                </a:solidFill>
                <a:ea typeface="PMingLiU" pitchFamily="18" charset="-120"/>
              </a:rPr>
              <a:t>——</a:t>
            </a:r>
            <a:r>
              <a:rPr lang="zh-CN" altLang="en-US" sz="4000" dirty="0">
                <a:solidFill>
                  <a:srgbClr val="0066FF"/>
                </a:solidFill>
                <a:ea typeface="PMingLiU" pitchFamily="18" charset="-120"/>
              </a:rPr>
              <a:t>这是预告资产阶级社会到来的三大发明。火药把骑士阶层炸得粉碎，指南针打开了世界市场并建立了殖民地，而印刷术则变成了新教的工具，总的来说变成了科学复兴的手段，变成对精神发展创造必要前提的最强大的杠杆。”</a:t>
            </a:r>
          </a:p>
        </p:txBody>
      </p:sp>
      <p:sp>
        <p:nvSpPr>
          <p:cNvPr id="424963" name="WordArt 3" descr="_马克思"/>
          <p:cNvSpPr>
            <a:spLocks noChangeArrowheads="1" noChangeShapeType="1" noTextEdit="1"/>
          </p:cNvSpPr>
          <p:nvPr/>
        </p:nvSpPr>
        <p:spPr bwMode="auto">
          <a:xfrm>
            <a:off x="5232400" y="4581525"/>
            <a:ext cx="4421717" cy="1028700"/>
          </a:xfrm>
          <a:prstGeom prst="rect">
            <a:avLst/>
          </a:prstGeom>
        </p:spPr>
        <p:txBody>
          <a:bodyPr wrap="none" fromWordArt="1">
            <a:prstTxWarp prst="textSlantUp">
              <a:avLst>
                <a:gd name="adj" fmla="val 32056"/>
              </a:avLst>
            </a:prstTxWarp>
          </a:bodyPr>
          <a:lstStyle/>
          <a:p>
            <a:pPr algn="ctr"/>
            <a:r>
              <a:rPr lang="en-US" altLang="zh-CN" sz="3600" kern="10" normalizeH="1">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宋体"/>
                <a:ea typeface="宋体"/>
              </a:rPr>
              <a:t>_</a:t>
            </a:r>
            <a:r>
              <a:rPr lang="zh-CN" altLang="en-US" sz="3600" kern="10" normalizeH="1">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宋体"/>
                <a:ea typeface="宋体"/>
              </a:rPr>
              <a:t>马克思</a:t>
            </a:r>
          </a:p>
        </p:txBody>
      </p:sp>
      <p:pic>
        <p:nvPicPr>
          <p:cNvPr id="424964" name="Picture 4" descr="4426,1fe938b,26df,1">
            <a:hlinkClick r:id="rId2" action="ppaction://hlinksldjump"/>
          </p:cNvPr>
          <p:cNvPicPr>
            <a:picLocks noChangeAspect="1" noChangeArrowheads="1"/>
          </p:cNvPicPr>
          <p:nvPr/>
        </p:nvPicPr>
        <p:blipFill>
          <a:blip r:embed="rId3"/>
          <a:srcRect/>
          <a:stretch>
            <a:fillRect/>
          </a:stretch>
        </p:blipFill>
        <p:spPr bwMode="auto">
          <a:xfrm>
            <a:off x="334434" y="5589588"/>
            <a:ext cx="1344084" cy="1008062"/>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0" nodeType="clickEffect">
                                  <p:stCondLst>
                                    <p:cond delay="0"/>
                                  </p:stCondLst>
                                  <p:childTnLst>
                                    <p:set>
                                      <p:cBhvr>
                                        <p:cTn id="6" dur="1" fill="hold">
                                          <p:stCondLst>
                                            <p:cond delay="0"/>
                                          </p:stCondLst>
                                        </p:cTn>
                                        <p:tgtEl>
                                          <p:spTgt spid="424962"/>
                                        </p:tgtEl>
                                        <p:attrNameLst>
                                          <p:attrName>style.visibility</p:attrName>
                                        </p:attrNameLst>
                                      </p:cBhvr>
                                      <p:to>
                                        <p:strVal val="visible"/>
                                      </p:to>
                                    </p:set>
                                    <p:anim from="(-#ppt_w/2)" to="(#ppt_x)" calcmode="lin" valueType="num">
                                      <p:cBhvr>
                                        <p:cTn id="7" dur="600" fill="hold">
                                          <p:stCondLst>
                                            <p:cond delay="0"/>
                                          </p:stCondLst>
                                        </p:cTn>
                                        <p:tgtEl>
                                          <p:spTgt spid="424962"/>
                                        </p:tgtEl>
                                        <p:attrNameLst>
                                          <p:attrName>ppt_x</p:attrName>
                                        </p:attrNameLst>
                                      </p:cBhvr>
                                    </p:anim>
                                    <p:anim from="0" to="-1.0" calcmode="lin" valueType="num">
                                      <p:cBhvr>
                                        <p:cTn id="8" dur="200" decel="50000" autoRev="1" fill="hold">
                                          <p:stCondLst>
                                            <p:cond delay="600"/>
                                          </p:stCondLst>
                                        </p:cTn>
                                        <p:tgtEl>
                                          <p:spTgt spid="424962"/>
                                        </p:tgtEl>
                                        <p:attrNameLst>
                                          <p:attrName>xshear</p:attrName>
                                        </p:attrNameLst>
                                      </p:cBhvr>
                                    </p:anim>
                                    <p:animScale>
                                      <p:cBhvr>
                                        <p:cTn id="9" dur="200" decel="100000" autoRev="1" fill="hold">
                                          <p:stCondLst>
                                            <p:cond delay="600"/>
                                          </p:stCondLst>
                                        </p:cTn>
                                        <p:tgtEl>
                                          <p:spTgt spid="424962"/>
                                        </p:tgtEl>
                                      </p:cBhvr>
                                      <p:from x="100000" y="100000"/>
                                      <p:to x="80000" y="100000"/>
                                    </p:animScale>
                                    <p:anim by="(#ppt_h/3+#ppt_w*0.1)" calcmode="lin" valueType="num">
                                      <p:cBhvr additive="sum">
                                        <p:cTn id="10" dur="200" decel="100000" autoRev="1" fill="hold">
                                          <p:stCondLst>
                                            <p:cond delay="600"/>
                                          </p:stCondLst>
                                        </p:cTn>
                                        <p:tgtEl>
                                          <p:spTgt spid="424962"/>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0" presetClass="entr" presetSubtype="0" fill="hold" grpId="0" nodeType="clickEffect">
                                  <p:stCondLst>
                                    <p:cond delay="0"/>
                                  </p:stCondLst>
                                  <p:childTnLst>
                                    <p:set>
                                      <p:cBhvr>
                                        <p:cTn id="14" dur="1" fill="hold">
                                          <p:stCondLst>
                                            <p:cond delay="0"/>
                                          </p:stCondLst>
                                        </p:cTn>
                                        <p:tgtEl>
                                          <p:spTgt spid="424963"/>
                                        </p:tgtEl>
                                        <p:attrNameLst>
                                          <p:attrName>style.visibility</p:attrName>
                                        </p:attrNameLst>
                                      </p:cBhvr>
                                      <p:to>
                                        <p:strVal val="visible"/>
                                      </p:to>
                                    </p:set>
                                    <p:animEffect transition="in" filter="fade">
                                      <p:cBhvr>
                                        <p:cTn id="15" dur="800" decel="100000"/>
                                        <p:tgtEl>
                                          <p:spTgt spid="424963"/>
                                        </p:tgtEl>
                                      </p:cBhvr>
                                    </p:animEffect>
                                    <p:anim calcmode="lin" valueType="num">
                                      <p:cBhvr>
                                        <p:cTn id="16" dur="800" decel="100000" fill="hold"/>
                                        <p:tgtEl>
                                          <p:spTgt spid="424963"/>
                                        </p:tgtEl>
                                        <p:attrNameLst>
                                          <p:attrName>style.rotation</p:attrName>
                                        </p:attrNameLst>
                                      </p:cBhvr>
                                      <p:tavLst>
                                        <p:tav tm="0">
                                          <p:val>
                                            <p:fltVal val="-90"/>
                                          </p:val>
                                        </p:tav>
                                        <p:tav tm="100000">
                                          <p:val>
                                            <p:fltVal val="0"/>
                                          </p:val>
                                        </p:tav>
                                      </p:tavLst>
                                    </p:anim>
                                    <p:anim calcmode="lin" valueType="num">
                                      <p:cBhvr>
                                        <p:cTn id="17" dur="800" decel="100000" fill="hold"/>
                                        <p:tgtEl>
                                          <p:spTgt spid="424963"/>
                                        </p:tgtEl>
                                        <p:attrNameLst>
                                          <p:attrName>ppt_x</p:attrName>
                                        </p:attrNameLst>
                                      </p:cBhvr>
                                      <p:tavLst>
                                        <p:tav tm="0">
                                          <p:val>
                                            <p:strVal val="#ppt_x+0.4"/>
                                          </p:val>
                                        </p:tav>
                                        <p:tav tm="100000">
                                          <p:val>
                                            <p:strVal val="#ppt_x-0.05"/>
                                          </p:val>
                                        </p:tav>
                                      </p:tavLst>
                                    </p:anim>
                                    <p:anim calcmode="lin" valueType="num">
                                      <p:cBhvr>
                                        <p:cTn id="18" dur="800" decel="100000" fill="hold"/>
                                        <p:tgtEl>
                                          <p:spTgt spid="424963"/>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424963"/>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42496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62" grpId="0"/>
      <p:bldP spid="42496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130" name="Picture 2" descr="BJ1043"/>
          <p:cNvPicPr>
            <a:picLocks noChangeAspect="1" noChangeArrowheads="1"/>
          </p:cNvPicPr>
          <p:nvPr/>
        </p:nvPicPr>
        <p:blipFill>
          <a:blip r:embed="rId2"/>
          <a:srcRect/>
          <a:stretch>
            <a:fillRect/>
          </a:stretch>
        </p:blipFill>
        <p:spPr bwMode="auto">
          <a:xfrm>
            <a:off x="0" y="0"/>
            <a:ext cx="12192000" cy="6858000"/>
          </a:xfrm>
          <a:prstGeom prst="rect">
            <a:avLst/>
          </a:prstGeom>
          <a:noFill/>
        </p:spPr>
      </p:pic>
      <p:pic>
        <p:nvPicPr>
          <p:cNvPr id="432131" name="Picture 3" descr="麦哲伦远航"/>
          <p:cNvPicPr>
            <a:picLocks noGrp="1" noChangeAspect="1" noChangeArrowheads="1"/>
          </p:cNvPicPr>
          <p:nvPr>
            <p:ph sz="quarter" idx="3"/>
          </p:nvPr>
        </p:nvPicPr>
        <p:blipFill>
          <a:blip r:embed="rId3"/>
          <a:srcRect/>
          <a:stretch>
            <a:fillRect/>
          </a:stretch>
        </p:blipFill>
        <p:spPr>
          <a:xfrm>
            <a:off x="8449733" y="1412875"/>
            <a:ext cx="3742267" cy="4464050"/>
          </a:xfrm>
          <a:noFill/>
          <a:ln/>
        </p:spPr>
      </p:pic>
      <p:pic>
        <p:nvPicPr>
          <p:cNvPr id="432132" name="Picture 4" descr="十日谈"/>
          <p:cNvPicPr>
            <a:picLocks noGrp="1" noChangeAspect="1" noChangeArrowheads="1"/>
          </p:cNvPicPr>
          <p:nvPr>
            <p:ph sz="quarter" idx="4"/>
          </p:nvPr>
        </p:nvPicPr>
        <p:blipFill>
          <a:blip r:embed="rId4"/>
          <a:srcRect/>
          <a:stretch>
            <a:fillRect/>
          </a:stretch>
        </p:blipFill>
        <p:spPr>
          <a:xfrm>
            <a:off x="0" y="1701800"/>
            <a:ext cx="3922184" cy="4248150"/>
          </a:xfrm>
          <a:noFill/>
          <a:ln/>
        </p:spPr>
      </p:pic>
      <p:pic>
        <p:nvPicPr>
          <p:cNvPr id="432133" name="Picture 5" descr="攻占巴士底2"/>
          <p:cNvPicPr>
            <a:picLocks noChangeAspect="1" noChangeArrowheads="1"/>
          </p:cNvPicPr>
          <p:nvPr/>
        </p:nvPicPr>
        <p:blipFill>
          <a:blip r:embed="rId5"/>
          <a:srcRect/>
          <a:stretch>
            <a:fillRect/>
          </a:stretch>
        </p:blipFill>
        <p:spPr bwMode="auto">
          <a:xfrm>
            <a:off x="3888318" y="1484313"/>
            <a:ext cx="4512733" cy="4465637"/>
          </a:xfrm>
          <a:prstGeom prst="rect">
            <a:avLst/>
          </a:prstGeom>
          <a:noFill/>
          <a:ln w="9525">
            <a:noFill/>
            <a:miter lim="800000"/>
            <a:headEnd/>
            <a:tailEnd/>
          </a:ln>
        </p:spPr>
      </p:pic>
      <p:sp>
        <p:nvSpPr>
          <p:cNvPr id="432134" name="Text Box 6"/>
          <p:cNvSpPr txBox="1">
            <a:spLocks noChangeArrowheads="1"/>
          </p:cNvSpPr>
          <p:nvPr/>
        </p:nvSpPr>
        <p:spPr bwMode="auto">
          <a:xfrm>
            <a:off x="2929467" y="115888"/>
            <a:ext cx="6625167" cy="646331"/>
          </a:xfrm>
          <a:prstGeom prst="rect">
            <a:avLst/>
          </a:prstGeom>
          <a:noFill/>
          <a:ln w="9525">
            <a:noFill/>
            <a:miter lim="800000"/>
            <a:headEnd/>
            <a:tailEnd/>
          </a:ln>
        </p:spPr>
        <p:txBody>
          <a:bodyPr>
            <a:spAutoFit/>
          </a:bodyPr>
          <a:lstStyle/>
          <a:p>
            <a:r>
              <a:rPr lang="zh-CN" altLang="en-US" sz="3600" b="0">
                <a:solidFill>
                  <a:schemeClr val="bg1"/>
                </a:solidFill>
                <a:ea typeface="黑体" pitchFamily="49" charset="-122"/>
              </a:rPr>
              <a:t>四大发明对欧洲的影响</a:t>
            </a:r>
          </a:p>
        </p:txBody>
      </p:sp>
      <p:sp>
        <p:nvSpPr>
          <p:cNvPr id="432135" name="Text Box 7"/>
          <p:cNvSpPr txBox="1">
            <a:spLocks noChangeArrowheads="1"/>
          </p:cNvSpPr>
          <p:nvPr/>
        </p:nvSpPr>
        <p:spPr bwMode="auto">
          <a:xfrm>
            <a:off x="44451" y="6080125"/>
            <a:ext cx="3939116" cy="457200"/>
          </a:xfrm>
          <a:prstGeom prst="rect">
            <a:avLst/>
          </a:prstGeom>
          <a:noFill/>
          <a:ln w="9525">
            <a:noFill/>
            <a:miter lim="800000"/>
            <a:headEnd/>
            <a:tailEnd/>
          </a:ln>
        </p:spPr>
        <p:txBody>
          <a:bodyPr>
            <a:spAutoFit/>
          </a:bodyPr>
          <a:lstStyle/>
          <a:p>
            <a:r>
              <a:rPr lang="zh-CN" altLang="en-US" sz="2400" b="0">
                <a:solidFill>
                  <a:schemeClr val="bg1"/>
                </a:solidFill>
                <a:ea typeface="黑体" pitchFamily="49" charset="-122"/>
              </a:rPr>
              <a:t>资产阶级文化的兴起</a:t>
            </a:r>
          </a:p>
        </p:txBody>
      </p:sp>
      <p:sp>
        <p:nvSpPr>
          <p:cNvPr id="432136" name="Text Box 8"/>
          <p:cNvSpPr txBox="1">
            <a:spLocks noChangeArrowheads="1"/>
          </p:cNvSpPr>
          <p:nvPr/>
        </p:nvSpPr>
        <p:spPr bwMode="auto">
          <a:xfrm>
            <a:off x="3896784" y="5997576"/>
            <a:ext cx="3697816" cy="366713"/>
          </a:xfrm>
          <a:prstGeom prst="rect">
            <a:avLst/>
          </a:prstGeom>
          <a:noFill/>
          <a:ln w="9525">
            <a:noFill/>
            <a:miter lim="800000"/>
            <a:headEnd/>
            <a:tailEnd/>
          </a:ln>
        </p:spPr>
        <p:txBody>
          <a:bodyPr>
            <a:spAutoFit/>
          </a:bodyPr>
          <a:lstStyle/>
          <a:p>
            <a:endParaRPr lang="zh-CN" altLang="zh-CN" sz="1800" b="0"/>
          </a:p>
        </p:txBody>
      </p:sp>
      <p:sp>
        <p:nvSpPr>
          <p:cNvPr id="432137" name="Text Box 9"/>
          <p:cNvSpPr txBox="1">
            <a:spLocks noChangeArrowheads="1"/>
          </p:cNvSpPr>
          <p:nvPr/>
        </p:nvSpPr>
        <p:spPr bwMode="auto">
          <a:xfrm>
            <a:off x="8015818" y="5876926"/>
            <a:ext cx="4347633" cy="823913"/>
          </a:xfrm>
          <a:prstGeom prst="rect">
            <a:avLst/>
          </a:prstGeom>
          <a:noFill/>
          <a:ln w="9525">
            <a:noFill/>
            <a:miter lim="800000"/>
            <a:headEnd/>
            <a:tailEnd/>
          </a:ln>
        </p:spPr>
        <p:txBody>
          <a:bodyPr>
            <a:spAutoFit/>
          </a:bodyPr>
          <a:lstStyle/>
          <a:p>
            <a:r>
              <a:rPr lang="zh-CN" altLang="en-US" sz="2400" b="0">
                <a:solidFill>
                  <a:schemeClr val="bg1"/>
                </a:solidFill>
                <a:latin typeface="黑体" pitchFamily="49" charset="-122"/>
                <a:ea typeface="黑体" pitchFamily="49" charset="-122"/>
              </a:rPr>
              <a:t>远洋航行</a:t>
            </a:r>
            <a:r>
              <a:rPr lang="zh-CN" altLang="zh-CN" sz="2400" b="0">
                <a:solidFill>
                  <a:schemeClr val="bg1"/>
                </a:solidFill>
                <a:latin typeface="黑体" pitchFamily="49" charset="-122"/>
                <a:ea typeface="黑体" pitchFamily="49" charset="-122"/>
              </a:rPr>
              <a:t>\</a:t>
            </a:r>
            <a:r>
              <a:rPr lang="zh-CN" altLang="en-US" sz="2400" b="0">
                <a:solidFill>
                  <a:schemeClr val="bg1"/>
                </a:solidFill>
                <a:latin typeface="黑体" pitchFamily="49" charset="-122"/>
                <a:ea typeface="黑体" pitchFamily="49" charset="-122"/>
              </a:rPr>
              <a:t>殖民扩张</a:t>
            </a:r>
            <a:r>
              <a:rPr lang="zh-CN" altLang="zh-CN" sz="2400" b="0">
                <a:solidFill>
                  <a:schemeClr val="bg1"/>
                </a:solidFill>
                <a:latin typeface="黑体" pitchFamily="49" charset="-122"/>
                <a:ea typeface="黑体" pitchFamily="49" charset="-122"/>
              </a:rPr>
              <a:t>\</a:t>
            </a:r>
            <a:r>
              <a:rPr lang="zh-CN" altLang="en-US" sz="2400" b="0">
                <a:solidFill>
                  <a:schemeClr val="bg1"/>
                </a:solidFill>
                <a:latin typeface="黑体" pitchFamily="49" charset="-122"/>
                <a:ea typeface="黑体" pitchFamily="49" charset="-122"/>
              </a:rPr>
              <a:t>开拓市场</a:t>
            </a:r>
            <a:r>
              <a:rPr lang="zh-CN" altLang="zh-CN" sz="2400" b="0">
                <a:solidFill>
                  <a:schemeClr val="bg1"/>
                </a:solidFill>
                <a:latin typeface="黑体" pitchFamily="49" charset="-122"/>
                <a:ea typeface="黑体" pitchFamily="49" charset="-122"/>
              </a:rPr>
              <a:t>/</a:t>
            </a:r>
            <a:r>
              <a:rPr lang="zh-CN" altLang="en-US" sz="2400" b="0">
                <a:solidFill>
                  <a:schemeClr val="bg1"/>
                </a:solidFill>
                <a:latin typeface="黑体" pitchFamily="49" charset="-122"/>
                <a:ea typeface="黑体" pitchFamily="49" charset="-122"/>
              </a:rPr>
              <a:t>资本主义经济</a:t>
            </a:r>
          </a:p>
        </p:txBody>
      </p:sp>
      <p:sp>
        <p:nvSpPr>
          <p:cNvPr id="432138" name="Text Box 10"/>
          <p:cNvSpPr txBox="1">
            <a:spLocks noChangeArrowheads="1"/>
          </p:cNvSpPr>
          <p:nvPr/>
        </p:nvSpPr>
        <p:spPr bwMode="auto">
          <a:xfrm>
            <a:off x="3890434" y="6021388"/>
            <a:ext cx="4222751" cy="457200"/>
          </a:xfrm>
          <a:prstGeom prst="rect">
            <a:avLst/>
          </a:prstGeom>
          <a:noFill/>
          <a:ln w="9525">
            <a:noFill/>
            <a:miter lim="800000"/>
            <a:headEnd/>
            <a:tailEnd/>
          </a:ln>
        </p:spPr>
        <p:txBody>
          <a:bodyPr>
            <a:spAutoFit/>
          </a:bodyPr>
          <a:lstStyle/>
          <a:p>
            <a:r>
              <a:rPr lang="zh-CN" altLang="en-US" sz="2400" b="0">
                <a:solidFill>
                  <a:schemeClr val="bg1"/>
                </a:solidFill>
                <a:ea typeface="黑体" pitchFamily="49" charset="-122"/>
              </a:rPr>
              <a:t>资产阶级革命</a:t>
            </a:r>
            <a:r>
              <a:rPr lang="zh-CN" altLang="zh-CN" sz="2400" b="0">
                <a:solidFill>
                  <a:schemeClr val="bg1"/>
                </a:solidFill>
                <a:ea typeface="黑体" pitchFamily="49" charset="-122"/>
              </a:rPr>
              <a:t>/</a:t>
            </a:r>
            <a:r>
              <a:rPr lang="zh-CN" altLang="en-US" sz="2400" b="0">
                <a:solidFill>
                  <a:schemeClr val="bg1"/>
                </a:solidFill>
                <a:ea typeface="黑体" pitchFamily="49" charset="-122"/>
              </a:rPr>
              <a:t>政权</a:t>
            </a:r>
            <a:r>
              <a:rPr lang="zh-CN" altLang="zh-CN" sz="2400" b="0">
                <a:solidFill>
                  <a:schemeClr val="bg1"/>
                </a:solidFill>
                <a:ea typeface="黑体" pitchFamily="49" charset="-122"/>
              </a:rPr>
              <a:t>(</a:t>
            </a:r>
            <a:r>
              <a:rPr lang="zh-CN" altLang="en-US" sz="2400" b="0">
                <a:solidFill>
                  <a:schemeClr val="bg1"/>
                </a:solidFill>
                <a:ea typeface="黑体" pitchFamily="49" charset="-122"/>
              </a:rPr>
              <a:t>治</a:t>
            </a:r>
            <a:r>
              <a:rPr lang="zh-CN" altLang="zh-CN" sz="2400" b="0">
                <a:solidFill>
                  <a:schemeClr val="bg1"/>
                </a:solidFill>
                <a:ea typeface="黑体" pitchFamily="49" charset="-122"/>
              </a:rPr>
              <a:t>)</a:t>
            </a:r>
            <a:endParaRPr lang="en-US" altLang="zh-CN" sz="2400" b="0">
              <a:solidFill>
                <a:schemeClr val="bg1"/>
              </a:solidFill>
              <a:ea typeface="黑体" pitchFamily="49" charset="-122"/>
            </a:endParaRPr>
          </a:p>
        </p:txBody>
      </p:sp>
      <p:sp>
        <p:nvSpPr>
          <p:cNvPr id="432139" name="Text Box 11"/>
          <p:cNvSpPr txBox="1">
            <a:spLocks noChangeArrowheads="1"/>
          </p:cNvSpPr>
          <p:nvPr/>
        </p:nvSpPr>
        <p:spPr bwMode="auto">
          <a:xfrm>
            <a:off x="-141817" y="1125538"/>
            <a:ext cx="4459817" cy="457200"/>
          </a:xfrm>
          <a:prstGeom prst="rect">
            <a:avLst/>
          </a:prstGeom>
          <a:noFill/>
          <a:ln w="9525">
            <a:noFill/>
            <a:miter lim="800000"/>
            <a:headEnd/>
            <a:tailEnd/>
          </a:ln>
        </p:spPr>
        <p:txBody>
          <a:bodyPr>
            <a:spAutoFit/>
          </a:bodyPr>
          <a:lstStyle/>
          <a:p>
            <a:r>
              <a:rPr lang="zh-CN" altLang="en-US" sz="2400">
                <a:solidFill>
                  <a:schemeClr val="bg1"/>
                </a:solidFill>
              </a:rPr>
              <a:t>造纸术和印刷术的影响</a:t>
            </a:r>
          </a:p>
        </p:txBody>
      </p:sp>
      <p:sp>
        <p:nvSpPr>
          <p:cNvPr id="432140" name="Text Box 12"/>
          <p:cNvSpPr txBox="1">
            <a:spLocks noChangeArrowheads="1"/>
          </p:cNvSpPr>
          <p:nvPr/>
        </p:nvSpPr>
        <p:spPr bwMode="auto">
          <a:xfrm>
            <a:off x="4751918" y="908050"/>
            <a:ext cx="2785533" cy="457200"/>
          </a:xfrm>
          <a:prstGeom prst="rect">
            <a:avLst/>
          </a:prstGeom>
          <a:noFill/>
          <a:ln w="9525">
            <a:noFill/>
            <a:miter lim="800000"/>
            <a:headEnd/>
            <a:tailEnd/>
          </a:ln>
        </p:spPr>
        <p:txBody>
          <a:bodyPr>
            <a:spAutoFit/>
          </a:bodyPr>
          <a:lstStyle/>
          <a:p>
            <a:r>
              <a:rPr lang="zh-CN" altLang="en-US" sz="2400">
                <a:solidFill>
                  <a:schemeClr val="bg1"/>
                </a:solidFill>
              </a:rPr>
              <a:t>火药的影响</a:t>
            </a:r>
          </a:p>
        </p:txBody>
      </p:sp>
      <p:sp>
        <p:nvSpPr>
          <p:cNvPr id="432141" name="Text Box 13"/>
          <p:cNvSpPr txBox="1">
            <a:spLocks noChangeArrowheads="1"/>
          </p:cNvSpPr>
          <p:nvPr/>
        </p:nvSpPr>
        <p:spPr bwMode="auto">
          <a:xfrm>
            <a:off x="8879417" y="981075"/>
            <a:ext cx="2783416" cy="457200"/>
          </a:xfrm>
          <a:prstGeom prst="rect">
            <a:avLst/>
          </a:prstGeom>
          <a:noFill/>
          <a:ln w="9525">
            <a:noFill/>
            <a:miter lim="800000"/>
            <a:headEnd/>
            <a:tailEnd/>
          </a:ln>
        </p:spPr>
        <p:txBody>
          <a:bodyPr>
            <a:spAutoFit/>
          </a:bodyPr>
          <a:lstStyle/>
          <a:p>
            <a:r>
              <a:rPr lang="zh-CN" altLang="en-US" sz="2400">
                <a:solidFill>
                  <a:schemeClr val="bg1"/>
                </a:solidFill>
              </a:rPr>
              <a:t>指南针的影响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0" fill="hold">
                                          <p:stCondLst>
                                            <p:cond delay="0"/>
                                          </p:stCondLst>
                                        </p:cTn>
                                        <p:tgtEl>
                                          <p:spTgt spid="432134"/>
                                        </p:tgtEl>
                                        <p:attrNameLst>
                                          <p:attrName>style.visibility</p:attrName>
                                        </p:attrNameLst>
                                      </p:cBhvr>
                                      <p:to>
                                        <p:strVal val="visible"/>
                                      </p:to>
                                    </p:set>
                                    <p:animEffect transition="in" filter="checkerboard(across)">
                                      <p:cBhvr>
                                        <p:cTn id="7" dur="500"/>
                                        <p:tgtEl>
                                          <p:spTgt spid="43213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0" fill="hold">
                                          <p:stCondLst>
                                            <p:cond delay="0"/>
                                          </p:stCondLst>
                                        </p:cTn>
                                        <p:tgtEl>
                                          <p:spTgt spid="432132"/>
                                        </p:tgtEl>
                                        <p:attrNameLst>
                                          <p:attrName>style.visibility</p:attrName>
                                        </p:attrNameLst>
                                      </p:cBhvr>
                                      <p:to>
                                        <p:strVal val="visible"/>
                                      </p:to>
                                    </p:set>
                                    <p:animEffect transition="in" filter="slide(fromBottom)">
                                      <p:cBhvr>
                                        <p:cTn id="12" dur="500"/>
                                        <p:tgtEl>
                                          <p:spTgt spid="43213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0" fill="hold">
                                          <p:stCondLst>
                                            <p:cond delay="0"/>
                                          </p:stCondLst>
                                        </p:cTn>
                                        <p:tgtEl>
                                          <p:spTgt spid="432133"/>
                                        </p:tgtEl>
                                        <p:attrNameLst>
                                          <p:attrName>style.visibility</p:attrName>
                                        </p:attrNameLst>
                                      </p:cBhvr>
                                      <p:to>
                                        <p:strVal val="visible"/>
                                      </p:to>
                                    </p:set>
                                    <p:anim calcmode="lin" valueType="num">
                                      <p:cBhvr additive="base">
                                        <p:cTn id="17" dur="500" fill="hold"/>
                                        <p:tgtEl>
                                          <p:spTgt spid="432133"/>
                                        </p:tgtEl>
                                        <p:attrNameLst>
                                          <p:attrName>ppt_x</p:attrName>
                                        </p:attrNameLst>
                                      </p:cBhvr>
                                      <p:tavLst>
                                        <p:tav tm="0">
                                          <p:val>
                                            <p:strVal val="#ppt_x"/>
                                          </p:val>
                                        </p:tav>
                                        <p:tav tm="100000">
                                          <p:val>
                                            <p:strVal val="#ppt_x"/>
                                          </p:val>
                                        </p:tav>
                                      </p:tavLst>
                                    </p:anim>
                                    <p:anim calcmode="lin" valueType="num">
                                      <p:cBhvr additive="base">
                                        <p:cTn id="18" dur="500" fill="hold"/>
                                        <p:tgtEl>
                                          <p:spTgt spid="43213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0" fill="hold">
                                          <p:stCondLst>
                                            <p:cond delay="0"/>
                                          </p:stCondLst>
                                        </p:cTn>
                                        <p:tgtEl>
                                          <p:spTgt spid="432131"/>
                                        </p:tgtEl>
                                        <p:attrNameLst>
                                          <p:attrName>style.visibility</p:attrName>
                                        </p:attrNameLst>
                                      </p:cBhvr>
                                      <p:to>
                                        <p:strVal val="visible"/>
                                      </p:to>
                                    </p:set>
                                    <p:anim calcmode="lin" valueType="num">
                                      <p:cBhvr additive="base">
                                        <p:cTn id="23" dur="500" fill="hold"/>
                                        <p:tgtEl>
                                          <p:spTgt spid="432131"/>
                                        </p:tgtEl>
                                        <p:attrNameLst>
                                          <p:attrName>ppt_x</p:attrName>
                                        </p:attrNameLst>
                                      </p:cBhvr>
                                      <p:tavLst>
                                        <p:tav tm="0">
                                          <p:val>
                                            <p:strVal val="#ppt_x"/>
                                          </p:val>
                                        </p:tav>
                                        <p:tav tm="100000">
                                          <p:val>
                                            <p:strVal val="#ppt_x"/>
                                          </p:val>
                                        </p:tav>
                                      </p:tavLst>
                                    </p:anim>
                                    <p:anim calcmode="lin" valueType="num">
                                      <p:cBhvr additive="base">
                                        <p:cTn id="24" dur="500" fill="hold"/>
                                        <p:tgtEl>
                                          <p:spTgt spid="4321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0" fill="hold">
                                          <p:stCondLst>
                                            <p:cond delay="0"/>
                                          </p:stCondLst>
                                        </p:cTn>
                                        <p:tgtEl>
                                          <p:spTgt spid="4321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0" fill="hold">
                                          <p:stCondLst>
                                            <p:cond delay="0"/>
                                          </p:stCondLst>
                                        </p:cTn>
                                        <p:tgtEl>
                                          <p:spTgt spid="4321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0" fill="hold">
                                          <p:stCondLst>
                                            <p:cond delay="0"/>
                                          </p:stCondLst>
                                        </p:cTn>
                                        <p:tgtEl>
                                          <p:spTgt spid="4321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0" fill="hold">
                                          <p:stCondLst>
                                            <p:cond delay="0"/>
                                          </p:stCondLst>
                                        </p:cTn>
                                        <p:tgtEl>
                                          <p:spTgt spid="432135"/>
                                        </p:tgtEl>
                                        <p:attrNameLst>
                                          <p:attrName>style.visibility</p:attrName>
                                        </p:attrNameLst>
                                      </p:cBhvr>
                                      <p:to>
                                        <p:strVal val="visible"/>
                                      </p:to>
                                    </p:set>
                                    <p:anim calcmode="lin" valueType="num">
                                      <p:cBhvr additive="base">
                                        <p:cTn id="41" dur="500" fill="hold"/>
                                        <p:tgtEl>
                                          <p:spTgt spid="432135"/>
                                        </p:tgtEl>
                                        <p:attrNameLst>
                                          <p:attrName>ppt_x</p:attrName>
                                        </p:attrNameLst>
                                      </p:cBhvr>
                                      <p:tavLst>
                                        <p:tav tm="0">
                                          <p:val>
                                            <p:strVal val="#ppt_x"/>
                                          </p:val>
                                        </p:tav>
                                        <p:tav tm="100000">
                                          <p:val>
                                            <p:strVal val="#ppt_x"/>
                                          </p:val>
                                        </p:tav>
                                      </p:tavLst>
                                    </p:anim>
                                    <p:anim calcmode="lin" valueType="num">
                                      <p:cBhvr additive="base">
                                        <p:cTn id="42" dur="500" fill="hold"/>
                                        <p:tgtEl>
                                          <p:spTgt spid="4321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0" fill="hold">
                                          <p:stCondLst>
                                            <p:cond delay="0"/>
                                          </p:stCondLst>
                                        </p:cTn>
                                        <p:tgtEl>
                                          <p:spTgt spid="432138"/>
                                        </p:tgtEl>
                                        <p:attrNameLst>
                                          <p:attrName>style.visibility</p:attrName>
                                        </p:attrNameLst>
                                      </p:cBhvr>
                                      <p:to>
                                        <p:strVal val="visible"/>
                                      </p:to>
                                    </p:set>
                                    <p:anim calcmode="lin" valueType="num">
                                      <p:cBhvr additive="base">
                                        <p:cTn id="47" dur="500" fill="hold"/>
                                        <p:tgtEl>
                                          <p:spTgt spid="432138"/>
                                        </p:tgtEl>
                                        <p:attrNameLst>
                                          <p:attrName>ppt_x</p:attrName>
                                        </p:attrNameLst>
                                      </p:cBhvr>
                                      <p:tavLst>
                                        <p:tav tm="0">
                                          <p:val>
                                            <p:strVal val="#ppt_x"/>
                                          </p:val>
                                        </p:tav>
                                        <p:tav tm="100000">
                                          <p:val>
                                            <p:strVal val="#ppt_x"/>
                                          </p:val>
                                        </p:tav>
                                      </p:tavLst>
                                    </p:anim>
                                    <p:anim calcmode="lin" valueType="num">
                                      <p:cBhvr additive="base">
                                        <p:cTn id="48" dur="500" fill="hold"/>
                                        <p:tgtEl>
                                          <p:spTgt spid="43213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0" fill="hold">
                                          <p:stCondLst>
                                            <p:cond delay="0"/>
                                          </p:stCondLst>
                                        </p:cTn>
                                        <p:tgtEl>
                                          <p:spTgt spid="432137"/>
                                        </p:tgtEl>
                                        <p:attrNameLst>
                                          <p:attrName>style.visibility</p:attrName>
                                        </p:attrNameLst>
                                      </p:cBhvr>
                                      <p:to>
                                        <p:strVal val="visible"/>
                                      </p:to>
                                    </p:set>
                                    <p:anim calcmode="lin" valueType="num">
                                      <p:cBhvr additive="base">
                                        <p:cTn id="53" dur="500" fill="hold"/>
                                        <p:tgtEl>
                                          <p:spTgt spid="432137"/>
                                        </p:tgtEl>
                                        <p:attrNameLst>
                                          <p:attrName>ppt_x</p:attrName>
                                        </p:attrNameLst>
                                      </p:cBhvr>
                                      <p:tavLst>
                                        <p:tav tm="0">
                                          <p:val>
                                            <p:strVal val="#ppt_x"/>
                                          </p:val>
                                        </p:tav>
                                        <p:tav tm="100000">
                                          <p:val>
                                            <p:strVal val="#ppt_x"/>
                                          </p:val>
                                        </p:tav>
                                      </p:tavLst>
                                    </p:anim>
                                    <p:anim calcmode="lin" valueType="num">
                                      <p:cBhvr additive="base">
                                        <p:cTn id="54" dur="500" fill="hold"/>
                                        <p:tgtEl>
                                          <p:spTgt spid="432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058" name="Picture 2" descr="79074"/>
          <p:cNvPicPr>
            <a:picLocks noChangeAspect="1" noChangeArrowheads="1"/>
          </p:cNvPicPr>
          <p:nvPr/>
        </p:nvPicPr>
        <p:blipFill>
          <a:blip r:embed="rId3"/>
          <a:srcRect/>
          <a:stretch>
            <a:fillRect/>
          </a:stretch>
        </p:blipFill>
        <p:spPr bwMode="auto">
          <a:xfrm>
            <a:off x="0" y="2895600"/>
            <a:ext cx="12192000" cy="3200400"/>
          </a:xfrm>
          <a:prstGeom prst="rect">
            <a:avLst/>
          </a:prstGeom>
          <a:noFill/>
        </p:spPr>
      </p:pic>
      <p:sp>
        <p:nvSpPr>
          <p:cNvPr id="429059" name="Rectangle 3"/>
          <p:cNvSpPr>
            <a:spLocks noChangeArrowheads="1"/>
          </p:cNvSpPr>
          <p:nvPr/>
        </p:nvSpPr>
        <p:spPr bwMode="auto">
          <a:xfrm>
            <a:off x="0" y="1210735"/>
            <a:ext cx="11379200" cy="923330"/>
          </a:xfrm>
          <a:prstGeom prst="rect">
            <a:avLst/>
          </a:prstGeom>
          <a:noFill/>
          <a:ln w="9525">
            <a:noFill/>
            <a:miter lim="800000"/>
            <a:headEnd/>
            <a:tailEnd/>
          </a:ln>
          <a:effectLst/>
        </p:spPr>
        <p:txBody>
          <a:bodyPr>
            <a:spAutoFit/>
          </a:bodyPr>
          <a:lstStyle/>
          <a:p>
            <a:pPr>
              <a:spcBef>
                <a:spcPct val="30000"/>
              </a:spcBef>
            </a:pPr>
            <a:r>
              <a:rPr kumimoji="1" lang="en-US" altLang="zh-CN" dirty="0">
                <a:solidFill>
                  <a:srgbClr val="FF0000"/>
                </a:solidFill>
                <a:latin typeface="Times New Roman" pitchFamily="18" charset="0"/>
                <a:ea typeface="华文中宋" pitchFamily="2" charset="-122"/>
              </a:rPr>
              <a:t>         </a:t>
            </a:r>
            <a:r>
              <a:rPr kumimoji="1" lang="zh-CN" altLang="en-US" dirty="0">
                <a:solidFill>
                  <a:srgbClr val="FF0000"/>
                </a:solidFill>
                <a:latin typeface="Times New Roman" pitchFamily="18" charset="0"/>
                <a:ea typeface="华文中宋" pitchFamily="2" charset="-122"/>
              </a:rPr>
              <a:t>美国科学院弗里德曼博士赞叹：“中国古代科学的伟大成就，我们美国人很难想象。拿天文科学来说吧，中国有全世界最古老、最丰富、最完整的日月食、慧星、太阳黑子、新星等详细而精确的记录。三四千年前，我们这里还是未开化的原始森林，中国大陆上已经出现精美的天文仪器和完备的历法</a:t>
            </a:r>
            <a:r>
              <a:rPr kumimoji="1" lang="en-US" altLang="zh-CN" dirty="0">
                <a:solidFill>
                  <a:srgbClr val="FF0000"/>
                </a:solidFill>
                <a:latin typeface="Times New Roman" pitchFamily="18" charset="0"/>
                <a:ea typeface="华文中宋" pitchFamily="2" charset="-122"/>
              </a:rPr>
              <a:t>------”</a:t>
            </a:r>
          </a:p>
        </p:txBody>
      </p:sp>
    </p:spTree>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334433" y="549275"/>
            <a:ext cx="11387667" cy="5975350"/>
          </a:xfrm>
        </p:spPr>
        <p:txBody>
          <a:bodyPr/>
          <a:lstStyle/>
          <a:p>
            <a:pPr algn="l"/>
            <a:r>
              <a:rPr lang="en-US" altLang="zh-CN">
                <a:solidFill>
                  <a:srgbClr val="FF0000"/>
                </a:solidFill>
              </a:rPr>
              <a:t/>
            </a:r>
            <a:br>
              <a:rPr lang="en-US" altLang="zh-CN">
                <a:solidFill>
                  <a:srgbClr val="FF0000"/>
                </a:solidFill>
              </a:rPr>
            </a:br>
            <a:r>
              <a:rPr lang="zh-CN" altLang="en-US">
                <a:solidFill>
                  <a:srgbClr val="FF0000"/>
                </a:solidFill>
                <a:ea typeface="黑体" pitchFamily="49" charset="-122"/>
              </a:rPr>
              <a:t>对比四大发明对中国和对西方造成的影响有何不同，为什么？</a:t>
            </a:r>
            <a:r>
              <a:rPr lang="zh-CN" altLang="en-US">
                <a:solidFill>
                  <a:schemeClr val="tx1"/>
                </a:solidFill>
              </a:rPr>
              <a:t> </a:t>
            </a:r>
            <a:br>
              <a:rPr lang="zh-CN" altLang="en-US">
                <a:solidFill>
                  <a:schemeClr val="tx1"/>
                </a:solidFill>
              </a:rPr>
            </a:br>
            <a:r>
              <a:rPr lang="zh-CN" altLang="en-US">
                <a:solidFill>
                  <a:schemeClr val="tx1"/>
                </a:solidFill>
                <a:ea typeface="黑体" pitchFamily="49" charset="-122"/>
              </a:rPr>
              <a:t/>
            </a:r>
            <a:br>
              <a:rPr lang="zh-CN" altLang="en-US">
                <a:solidFill>
                  <a:schemeClr val="tx1"/>
                </a:solidFill>
                <a:ea typeface="黑体" pitchFamily="49" charset="-122"/>
              </a:rPr>
            </a:br>
            <a:r>
              <a:rPr lang="zh-CN" altLang="en-US" sz="3600">
                <a:ea typeface="黑体" pitchFamily="49" charset="-122"/>
              </a:rPr>
              <a:t>鲁迅在</a:t>
            </a:r>
            <a:r>
              <a:rPr lang="en-US" altLang="zh-CN" sz="3600">
                <a:ea typeface="黑体" pitchFamily="49" charset="-122"/>
              </a:rPr>
              <a:t>《</a:t>
            </a:r>
            <a:r>
              <a:rPr lang="zh-CN" altLang="en-US" sz="3600">
                <a:ea typeface="黑体" pitchFamily="49" charset="-122"/>
              </a:rPr>
              <a:t>电的利弊</a:t>
            </a:r>
            <a:r>
              <a:rPr lang="en-US" altLang="zh-CN" sz="3600">
                <a:ea typeface="黑体" pitchFamily="49" charset="-122"/>
              </a:rPr>
              <a:t>》</a:t>
            </a:r>
            <a:r>
              <a:rPr lang="zh-CN" altLang="en-US" sz="3600">
                <a:ea typeface="黑体" pitchFamily="49" charset="-122"/>
              </a:rPr>
              <a:t>一文中说</a:t>
            </a:r>
            <a:r>
              <a:rPr lang="zh-CN" altLang="en-US" sz="3600">
                <a:solidFill>
                  <a:schemeClr val="accent2"/>
                </a:solidFill>
                <a:ea typeface="黑体" pitchFamily="49" charset="-122"/>
              </a:rPr>
              <a:t>：“外国用火药制造子弹御敌，中国却用它做爆竹敬神；外国用罗盘针航海，中国却用它看风水。”</a:t>
            </a:r>
            <a:br>
              <a:rPr lang="zh-CN" altLang="en-US" sz="3600">
                <a:solidFill>
                  <a:schemeClr val="accent2"/>
                </a:solidFill>
                <a:ea typeface="黑体" pitchFamily="49" charset="-122"/>
              </a:rPr>
            </a:br>
            <a:r>
              <a:rPr lang="zh-CN" altLang="en-US" sz="3600">
                <a:ea typeface="黑体" pitchFamily="49" charset="-122"/>
              </a:rPr>
              <a:t>他在</a:t>
            </a:r>
            <a:r>
              <a:rPr lang="en-US" altLang="zh-CN" sz="3600">
                <a:ea typeface="黑体" pitchFamily="49" charset="-122"/>
              </a:rPr>
              <a:t>《</a:t>
            </a:r>
            <a:r>
              <a:rPr lang="zh-CN" altLang="en-US" sz="3600">
                <a:ea typeface="黑体" pitchFamily="49" charset="-122"/>
              </a:rPr>
              <a:t>随感录</a:t>
            </a:r>
            <a:r>
              <a:rPr lang="en-US" altLang="zh-CN" sz="3600">
                <a:ea typeface="黑体" pitchFamily="49" charset="-122"/>
              </a:rPr>
              <a:t>》</a:t>
            </a:r>
            <a:r>
              <a:rPr lang="zh-CN" altLang="en-US" sz="3600">
                <a:ea typeface="黑体" pitchFamily="49" charset="-122"/>
              </a:rPr>
              <a:t>中写道</a:t>
            </a:r>
            <a:r>
              <a:rPr lang="zh-CN" altLang="en-US" sz="3600">
                <a:solidFill>
                  <a:schemeClr val="accent2"/>
                </a:solidFill>
                <a:ea typeface="黑体" pitchFamily="49" charset="-122"/>
              </a:rPr>
              <a:t>：“火药除了做鞭爆，罗盘除了看风水，还有什么用处么？”</a:t>
            </a:r>
          </a:p>
        </p:txBody>
      </p:sp>
    </p:spTree>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endParaRPr lang="zh-CN" altLang="zh-CN"/>
          </a:p>
        </p:txBody>
      </p:sp>
      <p:sp>
        <p:nvSpPr>
          <p:cNvPr id="371715" name="Rectangle 3"/>
          <p:cNvSpPr>
            <a:spLocks noGrp="1" noChangeArrowheads="1"/>
          </p:cNvSpPr>
          <p:nvPr>
            <p:ph type="body" idx="1"/>
          </p:nvPr>
        </p:nvSpPr>
        <p:spPr/>
        <p:txBody>
          <a:bodyPr/>
          <a:lstStyle/>
          <a:p>
            <a:endParaRPr lang="zh-CN" altLang="zh-CN"/>
          </a:p>
        </p:txBody>
      </p:sp>
      <p:pic>
        <p:nvPicPr>
          <p:cNvPr id="371716" name="Picture 4" descr="图片4"/>
          <p:cNvPicPr>
            <a:picLocks noChangeAspect="1" noChangeArrowheads="1"/>
          </p:cNvPicPr>
          <p:nvPr/>
        </p:nvPicPr>
        <p:blipFill>
          <a:blip r:embed="rId2"/>
          <a:srcRect/>
          <a:stretch>
            <a:fillRect/>
          </a:stretch>
        </p:blipFill>
        <p:spPr bwMode="auto">
          <a:xfrm>
            <a:off x="-406400" y="-228600"/>
            <a:ext cx="13004800" cy="7315200"/>
          </a:xfrm>
          <a:prstGeom prst="rect">
            <a:avLst/>
          </a:prstGeom>
          <a:noFill/>
        </p:spPr>
      </p:pic>
      <p:sp>
        <p:nvSpPr>
          <p:cNvPr id="371718" name="Rectangle 6"/>
          <p:cNvSpPr>
            <a:spLocks noChangeArrowheads="1"/>
          </p:cNvSpPr>
          <p:nvPr/>
        </p:nvSpPr>
        <p:spPr bwMode="auto">
          <a:xfrm>
            <a:off x="-336551" y="1125539"/>
            <a:ext cx="11703051" cy="5184775"/>
          </a:xfrm>
          <a:prstGeom prst="rect">
            <a:avLst/>
          </a:prstGeom>
          <a:gradFill rotWithShape="1">
            <a:gsLst>
              <a:gs pos="0">
                <a:schemeClr val="bg1">
                  <a:alpha val="74001"/>
                </a:schemeClr>
              </a:gs>
              <a:gs pos="50000">
                <a:schemeClr val="bg1">
                  <a:gamma/>
                  <a:tint val="89020"/>
                  <a:invGamma/>
                  <a:alpha val="89999"/>
                </a:schemeClr>
              </a:gs>
              <a:gs pos="100000">
                <a:schemeClr val="bg1">
                  <a:alpha val="74001"/>
                </a:schemeClr>
              </a:gs>
            </a:gsLst>
            <a:lin ang="0" scaled="1"/>
          </a:gradFill>
          <a:ln w="9525">
            <a:noFill/>
            <a:miter lim="800000"/>
            <a:headEnd/>
            <a:tailEnd/>
          </a:ln>
          <a:effectLst/>
        </p:spPr>
        <p:txBody>
          <a:bodyPr wrap="none" anchor="ctr"/>
          <a:lstStyle/>
          <a:p>
            <a:endParaRPr lang="zh-CN" altLang="en-US"/>
          </a:p>
        </p:txBody>
      </p:sp>
      <p:sp>
        <p:nvSpPr>
          <p:cNvPr id="371719" name="Text Box 7"/>
          <p:cNvSpPr txBox="1">
            <a:spLocks noChangeArrowheads="1"/>
          </p:cNvSpPr>
          <p:nvPr/>
        </p:nvSpPr>
        <p:spPr bwMode="auto">
          <a:xfrm>
            <a:off x="719667" y="620714"/>
            <a:ext cx="10752667" cy="568325"/>
          </a:xfrm>
          <a:prstGeom prst="rect">
            <a:avLst/>
          </a:prstGeom>
          <a:noFill/>
          <a:ln w="9525" algn="ctr">
            <a:noFill/>
            <a:miter lim="800000"/>
            <a:headEnd/>
            <a:tailEnd/>
          </a:ln>
          <a:effectLst/>
        </p:spPr>
        <p:txBody>
          <a:bodyPr>
            <a:spAutoFit/>
          </a:bodyPr>
          <a:lstStyle/>
          <a:p>
            <a:pPr indent="620713">
              <a:lnSpc>
                <a:spcPct val="120000"/>
              </a:lnSpc>
            </a:pPr>
            <a:r>
              <a:rPr lang="zh-CN" altLang="en-US" sz="2600">
                <a:solidFill>
                  <a:srgbClr val="006600"/>
                </a:solidFill>
                <a:latin typeface="黑体" pitchFamily="49" charset="-122"/>
                <a:ea typeface="黑体" pitchFamily="49" charset="-122"/>
              </a:rPr>
              <a:t>世界生产力发展的高潮</a:t>
            </a:r>
            <a:r>
              <a:rPr lang="en-US" altLang="zh-CN" sz="2600">
                <a:solidFill>
                  <a:srgbClr val="006600"/>
                </a:solidFill>
                <a:latin typeface="Arial"/>
                <a:ea typeface="黑体" pitchFamily="49" charset="-122"/>
              </a:rPr>
              <a:t>——</a:t>
            </a:r>
            <a:r>
              <a:rPr lang="zh-CN" altLang="en-US" sz="2600">
                <a:solidFill>
                  <a:srgbClr val="006600"/>
                </a:solidFill>
                <a:latin typeface="黑体" pitchFamily="49" charset="-122"/>
                <a:ea typeface="黑体" pitchFamily="49" charset="-122"/>
              </a:rPr>
              <a:t>科学技术的高峰</a:t>
            </a:r>
          </a:p>
        </p:txBody>
      </p:sp>
      <p:sp>
        <p:nvSpPr>
          <p:cNvPr id="371720" name="Text Box 8"/>
          <p:cNvSpPr txBox="1">
            <a:spLocks noChangeArrowheads="1"/>
          </p:cNvSpPr>
          <p:nvPr/>
        </p:nvSpPr>
        <p:spPr bwMode="auto">
          <a:xfrm>
            <a:off x="-97366" y="1268414"/>
            <a:ext cx="12289367" cy="3637919"/>
          </a:xfrm>
          <a:prstGeom prst="rect">
            <a:avLst/>
          </a:prstGeom>
          <a:noFill/>
          <a:ln w="9525" algn="ctr">
            <a:noFill/>
            <a:miter lim="800000"/>
            <a:headEnd/>
            <a:tailEnd/>
          </a:ln>
          <a:effectLst/>
        </p:spPr>
        <p:txBody>
          <a:bodyPr>
            <a:spAutoFit/>
          </a:bodyPr>
          <a:lstStyle/>
          <a:p>
            <a:pPr indent="620713">
              <a:lnSpc>
                <a:spcPct val="120000"/>
              </a:lnSpc>
            </a:pPr>
            <a:r>
              <a:rPr lang="zh-CN" altLang="en-US" sz="2400">
                <a:solidFill>
                  <a:srgbClr val="FF0000"/>
                </a:solidFill>
              </a:rPr>
              <a:t>第二次：</a:t>
            </a:r>
            <a:r>
              <a:rPr lang="en-US" altLang="zh-CN" sz="2400">
                <a:solidFill>
                  <a:srgbClr val="FF0000"/>
                </a:solidFill>
              </a:rPr>
              <a:t>1733</a:t>
            </a:r>
            <a:r>
              <a:rPr lang="zh-CN" altLang="en-US" sz="2400">
                <a:solidFill>
                  <a:srgbClr val="FF0000"/>
                </a:solidFill>
              </a:rPr>
              <a:t>－</a:t>
            </a:r>
            <a:r>
              <a:rPr lang="en-US" altLang="zh-CN" sz="2400">
                <a:solidFill>
                  <a:srgbClr val="FF0000"/>
                </a:solidFill>
              </a:rPr>
              <a:t>1830</a:t>
            </a:r>
            <a:r>
              <a:rPr lang="zh-CN" altLang="en-US" sz="2400">
                <a:solidFill>
                  <a:srgbClr val="FF0000"/>
                </a:solidFill>
              </a:rPr>
              <a:t>年英国产业革命</a:t>
            </a:r>
          </a:p>
          <a:p>
            <a:pPr indent="620713">
              <a:lnSpc>
                <a:spcPct val="120000"/>
              </a:lnSpc>
            </a:pPr>
            <a:endParaRPr lang="zh-CN" altLang="en-US" sz="2400">
              <a:solidFill>
                <a:srgbClr val="0033CC"/>
              </a:solidFill>
            </a:endParaRPr>
          </a:p>
          <a:p>
            <a:pPr indent="620713">
              <a:lnSpc>
                <a:spcPct val="120000"/>
              </a:lnSpc>
            </a:pPr>
            <a:r>
              <a:rPr lang="en-US" altLang="zh-CN" sz="2400">
                <a:solidFill>
                  <a:srgbClr val="0033CC"/>
                </a:solidFill>
              </a:rPr>
              <a:t>13</a:t>
            </a:r>
            <a:r>
              <a:rPr lang="zh-CN" altLang="en-US" sz="2400">
                <a:solidFill>
                  <a:srgbClr val="0033CC"/>
                </a:solidFill>
              </a:rPr>
              <a:t>－</a:t>
            </a:r>
            <a:r>
              <a:rPr lang="en-US" altLang="zh-CN" sz="2400">
                <a:solidFill>
                  <a:srgbClr val="0033CC"/>
                </a:solidFill>
              </a:rPr>
              <a:t>16</a:t>
            </a:r>
            <a:r>
              <a:rPr lang="zh-CN" altLang="en-US" sz="2400">
                <a:solidFill>
                  <a:srgbClr val="0033CC"/>
                </a:solidFill>
              </a:rPr>
              <a:t>世纪，科技中心转向意大利为中心的欧洲，出现文艺复兴，哥白尼、伽利略。但</a:t>
            </a:r>
            <a:r>
              <a:rPr lang="en-US" altLang="zh-CN" sz="2400">
                <a:solidFill>
                  <a:srgbClr val="0033CC"/>
                </a:solidFill>
              </a:rPr>
              <a:t>16</a:t>
            </a:r>
            <a:r>
              <a:rPr lang="zh-CN" altLang="en-US" sz="2400">
                <a:solidFill>
                  <a:srgbClr val="0033CC"/>
                </a:solidFill>
              </a:rPr>
              <a:t>世纪末，先进的德国内战</a:t>
            </a:r>
            <a:r>
              <a:rPr lang="en-US" altLang="zh-CN" sz="2400">
                <a:solidFill>
                  <a:srgbClr val="0033CC"/>
                </a:solidFill>
              </a:rPr>
              <a:t>30</a:t>
            </a:r>
            <a:r>
              <a:rPr lang="zh-CN" altLang="en-US" sz="2400">
                <a:solidFill>
                  <a:srgbClr val="0033CC"/>
                </a:solidFill>
              </a:rPr>
              <a:t>年，意大利分裂。英国商人、教师、工匠纷纷去德国、意大利学习并引进技术。</a:t>
            </a:r>
          </a:p>
          <a:p>
            <a:pPr indent="620713">
              <a:lnSpc>
                <a:spcPct val="120000"/>
              </a:lnSpc>
            </a:pPr>
            <a:r>
              <a:rPr lang="en-US" altLang="zh-CN" sz="2400">
                <a:solidFill>
                  <a:srgbClr val="0033CC"/>
                </a:solidFill>
              </a:rPr>
              <a:t>15</a:t>
            </a:r>
            <a:r>
              <a:rPr lang="zh-CN" altLang="en-US" sz="2400">
                <a:solidFill>
                  <a:srgbClr val="0033CC"/>
                </a:solidFill>
              </a:rPr>
              <a:t>－</a:t>
            </a:r>
            <a:r>
              <a:rPr lang="en-US" altLang="zh-CN" sz="2400">
                <a:solidFill>
                  <a:srgbClr val="0033CC"/>
                </a:solidFill>
              </a:rPr>
              <a:t>16</a:t>
            </a:r>
            <a:r>
              <a:rPr lang="zh-CN" altLang="en-US" sz="2400">
                <a:solidFill>
                  <a:srgbClr val="0033CC"/>
                </a:solidFill>
              </a:rPr>
              <a:t>世纪，英国形成了崇尚科学的思潮，出现了思想巨匠培根、科学巨匠牛顿。以科学革命作为先导的产业技术革命使英国创造了“日不落帝国”的神话。</a:t>
            </a:r>
            <a:r>
              <a:rPr lang="en-US" altLang="zh-CN" sz="2400">
                <a:solidFill>
                  <a:srgbClr val="0033CC"/>
                </a:solidFill>
              </a:rPr>
              <a:t>1733</a:t>
            </a:r>
            <a:r>
              <a:rPr lang="zh-CN" altLang="en-US" sz="2400">
                <a:solidFill>
                  <a:srgbClr val="0033CC"/>
                </a:solidFill>
              </a:rPr>
              <a:t>年飞梭的发明引发了织布机革命，导致纺纱机－蒸汽动力机－工作机床等一系列技术的改进和发明。</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71719"/>
                                        </p:tgtEl>
                                        <p:attrNameLst>
                                          <p:attrName>style.visibility</p:attrName>
                                        </p:attrNameLst>
                                      </p:cBhvr>
                                      <p:to>
                                        <p:strVal val="visible"/>
                                      </p:to>
                                    </p:set>
                                    <p:anim calcmode="discrete" valueType="clr">
                                      <p:cBhvr override="childStyle">
                                        <p:cTn id="7" dur="80"/>
                                        <p:tgtEl>
                                          <p:spTgt spid="37171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1719"/>
                                        </p:tgtEl>
                                        <p:attrNameLst>
                                          <p:attrName>fillcolor</p:attrName>
                                        </p:attrNameLst>
                                      </p:cBhvr>
                                      <p:tavLst>
                                        <p:tav tm="0">
                                          <p:val>
                                            <p:clrVal>
                                              <a:schemeClr val="accent2"/>
                                            </p:clrVal>
                                          </p:val>
                                        </p:tav>
                                        <p:tav tm="50000">
                                          <p:val>
                                            <p:clrVal>
                                              <a:schemeClr val="hlink"/>
                                            </p:clrVal>
                                          </p:val>
                                        </p:tav>
                                      </p:tavLst>
                                    </p:anim>
                                    <p:set>
                                      <p:cBhvr>
                                        <p:cTn id="9" dur="80"/>
                                        <p:tgtEl>
                                          <p:spTgt spid="37171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71720"/>
                                        </p:tgtEl>
                                        <p:attrNameLst>
                                          <p:attrName>style.visibility</p:attrName>
                                        </p:attrNameLst>
                                      </p:cBhvr>
                                      <p:to>
                                        <p:strVal val="visible"/>
                                      </p:to>
                                    </p:set>
                                    <p:anim calcmode="discrete" valueType="clr">
                                      <p:cBhvr override="childStyle">
                                        <p:cTn id="14" dur="80"/>
                                        <p:tgtEl>
                                          <p:spTgt spid="371720"/>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71720"/>
                                        </p:tgtEl>
                                        <p:attrNameLst>
                                          <p:attrName>fillcolor</p:attrName>
                                        </p:attrNameLst>
                                      </p:cBhvr>
                                      <p:tavLst>
                                        <p:tav tm="0">
                                          <p:val>
                                            <p:clrVal>
                                              <a:schemeClr val="accent2"/>
                                            </p:clrVal>
                                          </p:val>
                                        </p:tav>
                                        <p:tav tm="50000">
                                          <p:val>
                                            <p:clrVal>
                                              <a:schemeClr val="hlink"/>
                                            </p:clrVal>
                                          </p:val>
                                        </p:tav>
                                      </p:tavLst>
                                    </p:anim>
                                    <p:set>
                                      <p:cBhvr>
                                        <p:cTn id="16" dur="80"/>
                                        <p:tgtEl>
                                          <p:spTgt spid="3717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9" grpId="0"/>
      <p:bldP spid="37172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endParaRPr lang="zh-CN" altLang="zh-CN"/>
          </a:p>
        </p:txBody>
      </p:sp>
      <p:sp>
        <p:nvSpPr>
          <p:cNvPr id="372739" name="Rectangle 3"/>
          <p:cNvSpPr>
            <a:spLocks noGrp="1" noChangeArrowheads="1"/>
          </p:cNvSpPr>
          <p:nvPr>
            <p:ph type="body" idx="1"/>
          </p:nvPr>
        </p:nvSpPr>
        <p:spPr/>
        <p:txBody>
          <a:bodyPr/>
          <a:lstStyle/>
          <a:p>
            <a:endParaRPr lang="zh-CN" altLang="zh-CN"/>
          </a:p>
        </p:txBody>
      </p:sp>
      <p:pic>
        <p:nvPicPr>
          <p:cNvPr id="372740" name="Picture 4" descr="图片4"/>
          <p:cNvPicPr>
            <a:picLocks noChangeAspect="1" noChangeArrowheads="1"/>
          </p:cNvPicPr>
          <p:nvPr/>
        </p:nvPicPr>
        <p:blipFill>
          <a:blip r:embed="rId2"/>
          <a:srcRect/>
          <a:stretch>
            <a:fillRect/>
          </a:stretch>
        </p:blipFill>
        <p:spPr bwMode="auto">
          <a:xfrm>
            <a:off x="-406400" y="-228600"/>
            <a:ext cx="13004800" cy="7315200"/>
          </a:xfrm>
          <a:prstGeom prst="rect">
            <a:avLst/>
          </a:prstGeom>
          <a:noFill/>
        </p:spPr>
      </p:pic>
      <p:sp>
        <p:nvSpPr>
          <p:cNvPr id="372742" name="Rectangle 6"/>
          <p:cNvSpPr>
            <a:spLocks noChangeArrowheads="1"/>
          </p:cNvSpPr>
          <p:nvPr/>
        </p:nvSpPr>
        <p:spPr bwMode="auto">
          <a:xfrm>
            <a:off x="-431800" y="1125539"/>
            <a:ext cx="11703051" cy="5184775"/>
          </a:xfrm>
          <a:prstGeom prst="rect">
            <a:avLst/>
          </a:prstGeom>
          <a:gradFill rotWithShape="1">
            <a:gsLst>
              <a:gs pos="0">
                <a:schemeClr val="bg1">
                  <a:alpha val="74001"/>
                </a:schemeClr>
              </a:gs>
              <a:gs pos="50000">
                <a:schemeClr val="bg1">
                  <a:gamma/>
                  <a:tint val="89020"/>
                  <a:invGamma/>
                  <a:alpha val="89999"/>
                </a:schemeClr>
              </a:gs>
              <a:gs pos="100000">
                <a:schemeClr val="bg1">
                  <a:alpha val="74001"/>
                </a:schemeClr>
              </a:gs>
            </a:gsLst>
            <a:lin ang="0" scaled="1"/>
          </a:gradFill>
          <a:ln w="9525">
            <a:noFill/>
            <a:miter lim="800000"/>
            <a:headEnd/>
            <a:tailEnd/>
          </a:ln>
          <a:effectLst/>
        </p:spPr>
        <p:txBody>
          <a:bodyPr wrap="none" anchor="ctr"/>
          <a:lstStyle/>
          <a:p>
            <a:endParaRPr lang="zh-CN" altLang="en-US"/>
          </a:p>
        </p:txBody>
      </p:sp>
      <p:sp>
        <p:nvSpPr>
          <p:cNvPr id="372743" name="Text Box 7"/>
          <p:cNvSpPr txBox="1">
            <a:spLocks noChangeArrowheads="1"/>
          </p:cNvSpPr>
          <p:nvPr/>
        </p:nvSpPr>
        <p:spPr bwMode="auto">
          <a:xfrm>
            <a:off x="719667" y="620714"/>
            <a:ext cx="10752667" cy="568325"/>
          </a:xfrm>
          <a:prstGeom prst="rect">
            <a:avLst/>
          </a:prstGeom>
          <a:noFill/>
          <a:ln w="9525" algn="ctr">
            <a:noFill/>
            <a:miter lim="800000"/>
            <a:headEnd/>
            <a:tailEnd/>
          </a:ln>
          <a:effectLst/>
        </p:spPr>
        <p:txBody>
          <a:bodyPr>
            <a:spAutoFit/>
          </a:bodyPr>
          <a:lstStyle/>
          <a:p>
            <a:pPr indent="620713">
              <a:lnSpc>
                <a:spcPct val="120000"/>
              </a:lnSpc>
            </a:pPr>
            <a:r>
              <a:rPr lang="zh-CN" altLang="en-US" sz="2600">
                <a:solidFill>
                  <a:srgbClr val="006600"/>
                </a:solidFill>
                <a:latin typeface="黑体" pitchFamily="49" charset="-122"/>
                <a:ea typeface="黑体" pitchFamily="49" charset="-122"/>
              </a:rPr>
              <a:t>世界生产力发展的高潮</a:t>
            </a:r>
            <a:r>
              <a:rPr lang="en-US" altLang="zh-CN" sz="2600">
                <a:solidFill>
                  <a:srgbClr val="006600"/>
                </a:solidFill>
                <a:latin typeface="Arial"/>
                <a:ea typeface="黑体" pitchFamily="49" charset="-122"/>
              </a:rPr>
              <a:t>——</a:t>
            </a:r>
            <a:r>
              <a:rPr lang="zh-CN" altLang="en-US" sz="2600">
                <a:solidFill>
                  <a:srgbClr val="006600"/>
                </a:solidFill>
                <a:latin typeface="黑体" pitchFamily="49" charset="-122"/>
                <a:ea typeface="黑体" pitchFamily="49" charset="-122"/>
              </a:rPr>
              <a:t>科学技术的高峰</a:t>
            </a:r>
          </a:p>
        </p:txBody>
      </p:sp>
      <p:sp>
        <p:nvSpPr>
          <p:cNvPr id="372744" name="Text Box 8"/>
          <p:cNvSpPr txBox="1">
            <a:spLocks noChangeArrowheads="1"/>
          </p:cNvSpPr>
          <p:nvPr/>
        </p:nvSpPr>
        <p:spPr bwMode="auto">
          <a:xfrm>
            <a:off x="-97366" y="1341439"/>
            <a:ext cx="12289367" cy="3711785"/>
          </a:xfrm>
          <a:prstGeom prst="rect">
            <a:avLst/>
          </a:prstGeom>
          <a:noFill/>
          <a:ln w="9525" algn="ctr">
            <a:noFill/>
            <a:miter lim="800000"/>
            <a:headEnd/>
            <a:tailEnd/>
          </a:ln>
          <a:effectLst/>
        </p:spPr>
        <p:txBody>
          <a:bodyPr>
            <a:spAutoFit/>
          </a:bodyPr>
          <a:lstStyle/>
          <a:p>
            <a:pPr indent="620713">
              <a:lnSpc>
                <a:spcPct val="120000"/>
              </a:lnSpc>
            </a:pPr>
            <a:r>
              <a:rPr lang="zh-CN" altLang="en-US" sz="2800">
                <a:solidFill>
                  <a:srgbClr val="FF0000"/>
                </a:solidFill>
              </a:rPr>
              <a:t>第三次：</a:t>
            </a:r>
            <a:r>
              <a:rPr lang="en-US" altLang="zh-CN" sz="2800">
                <a:solidFill>
                  <a:srgbClr val="FF0000"/>
                </a:solidFill>
              </a:rPr>
              <a:t>1861</a:t>
            </a:r>
            <a:r>
              <a:rPr lang="zh-CN" altLang="en-US" sz="2800">
                <a:solidFill>
                  <a:srgbClr val="FF0000"/>
                </a:solidFill>
              </a:rPr>
              <a:t>－</a:t>
            </a:r>
            <a:r>
              <a:rPr lang="en-US" altLang="zh-CN" sz="2800">
                <a:solidFill>
                  <a:srgbClr val="FF0000"/>
                </a:solidFill>
              </a:rPr>
              <a:t>1900</a:t>
            </a:r>
            <a:r>
              <a:rPr lang="zh-CN" altLang="en-US" sz="2800">
                <a:solidFill>
                  <a:srgbClr val="FF0000"/>
                </a:solidFill>
              </a:rPr>
              <a:t>年德国化工技术革命</a:t>
            </a:r>
          </a:p>
          <a:p>
            <a:pPr indent="620713">
              <a:lnSpc>
                <a:spcPct val="120000"/>
              </a:lnSpc>
            </a:pPr>
            <a:endParaRPr lang="zh-CN" altLang="en-US" sz="2800">
              <a:solidFill>
                <a:srgbClr val="0033CC"/>
              </a:solidFill>
            </a:endParaRPr>
          </a:p>
          <a:p>
            <a:pPr indent="620713">
              <a:lnSpc>
                <a:spcPct val="120000"/>
              </a:lnSpc>
            </a:pPr>
            <a:r>
              <a:rPr lang="en-US" altLang="en-US" sz="2800">
                <a:solidFill>
                  <a:srgbClr val="0033CC"/>
                </a:solidFill>
              </a:rPr>
              <a:t>科学革命：科研走在生产前面。 德国化学之父</a:t>
            </a:r>
            <a:r>
              <a:rPr lang="zh-CN" altLang="en-US" sz="2800">
                <a:solidFill>
                  <a:srgbClr val="0033CC"/>
                </a:solidFill>
              </a:rPr>
              <a:t>利比锡首创了肥料业</a:t>
            </a:r>
            <a:r>
              <a:rPr lang="en-US" altLang="en-US" sz="2800">
                <a:solidFill>
                  <a:srgbClr val="0033CC"/>
                </a:solidFill>
              </a:rPr>
              <a:t>，</a:t>
            </a:r>
            <a:r>
              <a:rPr lang="zh-CN" altLang="en-US" sz="2800">
                <a:solidFill>
                  <a:srgbClr val="0033CC"/>
                </a:solidFill>
              </a:rPr>
              <a:t>解决了农业发展的急需；</a:t>
            </a:r>
            <a:r>
              <a:rPr lang="en-US" altLang="en-US" sz="2800">
                <a:solidFill>
                  <a:srgbClr val="0033CC"/>
                </a:solidFill>
              </a:rPr>
              <a:t>培养一批优秀的化学家，发展了合成化学工业。</a:t>
            </a:r>
            <a:r>
              <a:rPr lang="zh-CN" altLang="en-US" sz="2800">
                <a:solidFill>
                  <a:srgbClr val="0033CC"/>
                </a:solidFill>
              </a:rPr>
              <a:t>德国</a:t>
            </a:r>
            <a:r>
              <a:rPr lang="en-US" altLang="en-US" sz="2800">
                <a:solidFill>
                  <a:srgbClr val="0033CC"/>
                </a:solidFill>
              </a:rPr>
              <a:t>用40</a:t>
            </a:r>
            <a:r>
              <a:rPr lang="zh-CN" altLang="en-US" sz="2800">
                <a:solidFill>
                  <a:srgbClr val="0033CC"/>
                </a:solidFill>
              </a:rPr>
              <a:t>年时间完成英国</a:t>
            </a:r>
            <a:r>
              <a:rPr lang="en-US" altLang="en-US" sz="2800">
                <a:solidFill>
                  <a:srgbClr val="0033CC"/>
                </a:solidFill>
              </a:rPr>
              <a:t>100多年的事业，实现工业化。</a:t>
            </a:r>
          </a:p>
          <a:p>
            <a:pPr indent="620713">
              <a:lnSpc>
                <a:spcPct val="120000"/>
              </a:lnSpc>
            </a:pPr>
            <a:r>
              <a:rPr lang="en-US" altLang="en-US" sz="2800">
                <a:solidFill>
                  <a:srgbClr val="0033CC"/>
                </a:solidFill>
              </a:rPr>
              <a:t>思想解放：康德宇宙进化论，谢林对立统一思想，黑格尔辩证法、费尔巴哈唯物主义，马克思的科学社会主义理论。</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72743"/>
                                        </p:tgtEl>
                                        <p:attrNameLst>
                                          <p:attrName>style.visibility</p:attrName>
                                        </p:attrNameLst>
                                      </p:cBhvr>
                                      <p:to>
                                        <p:strVal val="visible"/>
                                      </p:to>
                                    </p:set>
                                    <p:anim calcmode="discrete" valueType="clr">
                                      <p:cBhvr override="childStyle">
                                        <p:cTn id="7" dur="80"/>
                                        <p:tgtEl>
                                          <p:spTgt spid="37274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2743"/>
                                        </p:tgtEl>
                                        <p:attrNameLst>
                                          <p:attrName>fillcolor</p:attrName>
                                        </p:attrNameLst>
                                      </p:cBhvr>
                                      <p:tavLst>
                                        <p:tav tm="0">
                                          <p:val>
                                            <p:clrVal>
                                              <a:schemeClr val="accent2"/>
                                            </p:clrVal>
                                          </p:val>
                                        </p:tav>
                                        <p:tav tm="50000">
                                          <p:val>
                                            <p:clrVal>
                                              <a:schemeClr val="hlink"/>
                                            </p:clrVal>
                                          </p:val>
                                        </p:tav>
                                      </p:tavLst>
                                    </p:anim>
                                    <p:set>
                                      <p:cBhvr>
                                        <p:cTn id="9" dur="80"/>
                                        <p:tgtEl>
                                          <p:spTgt spid="37274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72744"/>
                                        </p:tgtEl>
                                        <p:attrNameLst>
                                          <p:attrName>style.visibility</p:attrName>
                                        </p:attrNameLst>
                                      </p:cBhvr>
                                      <p:to>
                                        <p:strVal val="visible"/>
                                      </p:to>
                                    </p:set>
                                    <p:anim calcmode="discrete" valueType="clr">
                                      <p:cBhvr override="childStyle">
                                        <p:cTn id="14" dur="80"/>
                                        <p:tgtEl>
                                          <p:spTgt spid="372744"/>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72744"/>
                                        </p:tgtEl>
                                        <p:attrNameLst>
                                          <p:attrName>fillcolor</p:attrName>
                                        </p:attrNameLst>
                                      </p:cBhvr>
                                      <p:tavLst>
                                        <p:tav tm="0">
                                          <p:val>
                                            <p:clrVal>
                                              <a:schemeClr val="accent2"/>
                                            </p:clrVal>
                                          </p:val>
                                        </p:tav>
                                        <p:tav tm="50000">
                                          <p:val>
                                            <p:clrVal>
                                              <a:schemeClr val="hlink"/>
                                            </p:clrVal>
                                          </p:val>
                                        </p:tav>
                                      </p:tavLst>
                                    </p:anim>
                                    <p:set>
                                      <p:cBhvr>
                                        <p:cTn id="16" dur="80"/>
                                        <p:tgtEl>
                                          <p:spTgt spid="37274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3" grpId="0"/>
      <p:bldP spid="37274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endParaRPr lang="zh-CN" altLang="zh-CN"/>
          </a:p>
        </p:txBody>
      </p:sp>
      <p:sp>
        <p:nvSpPr>
          <p:cNvPr id="373763" name="Rectangle 3"/>
          <p:cNvSpPr>
            <a:spLocks noGrp="1" noChangeArrowheads="1"/>
          </p:cNvSpPr>
          <p:nvPr>
            <p:ph type="body" idx="1"/>
          </p:nvPr>
        </p:nvSpPr>
        <p:spPr/>
        <p:txBody>
          <a:bodyPr/>
          <a:lstStyle/>
          <a:p>
            <a:endParaRPr lang="zh-CN" altLang="zh-CN"/>
          </a:p>
        </p:txBody>
      </p:sp>
      <p:pic>
        <p:nvPicPr>
          <p:cNvPr id="373764" name="Picture 4" descr="图片4"/>
          <p:cNvPicPr>
            <a:picLocks noChangeAspect="1" noChangeArrowheads="1"/>
          </p:cNvPicPr>
          <p:nvPr/>
        </p:nvPicPr>
        <p:blipFill>
          <a:blip r:embed="rId2"/>
          <a:srcRect/>
          <a:stretch>
            <a:fillRect/>
          </a:stretch>
        </p:blipFill>
        <p:spPr bwMode="auto">
          <a:xfrm>
            <a:off x="-406400" y="-228600"/>
            <a:ext cx="13004800" cy="7315200"/>
          </a:xfrm>
          <a:prstGeom prst="rect">
            <a:avLst/>
          </a:prstGeom>
          <a:noFill/>
        </p:spPr>
      </p:pic>
      <p:sp>
        <p:nvSpPr>
          <p:cNvPr id="373766" name="Rectangle 6"/>
          <p:cNvSpPr>
            <a:spLocks noChangeArrowheads="1"/>
          </p:cNvSpPr>
          <p:nvPr/>
        </p:nvSpPr>
        <p:spPr bwMode="auto">
          <a:xfrm>
            <a:off x="-336551" y="1125539"/>
            <a:ext cx="11703051" cy="5184775"/>
          </a:xfrm>
          <a:prstGeom prst="rect">
            <a:avLst/>
          </a:prstGeom>
          <a:gradFill rotWithShape="1">
            <a:gsLst>
              <a:gs pos="0">
                <a:schemeClr val="bg1">
                  <a:alpha val="74001"/>
                </a:schemeClr>
              </a:gs>
              <a:gs pos="50000">
                <a:schemeClr val="bg1">
                  <a:gamma/>
                  <a:tint val="89020"/>
                  <a:invGamma/>
                  <a:alpha val="89999"/>
                </a:schemeClr>
              </a:gs>
              <a:gs pos="100000">
                <a:schemeClr val="bg1">
                  <a:alpha val="74001"/>
                </a:schemeClr>
              </a:gs>
            </a:gsLst>
            <a:lin ang="0" scaled="1"/>
          </a:gradFill>
          <a:ln w="9525">
            <a:noFill/>
            <a:miter lim="800000"/>
            <a:headEnd/>
            <a:tailEnd/>
          </a:ln>
          <a:effectLst/>
        </p:spPr>
        <p:txBody>
          <a:bodyPr wrap="none" anchor="ctr"/>
          <a:lstStyle/>
          <a:p>
            <a:endParaRPr lang="zh-CN" altLang="en-US"/>
          </a:p>
        </p:txBody>
      </p:sp>
      <p:sp>
        <p:nvSpPr>
          <p:cNvPr id="373767" name="Text Box 7"/>
          <p:cNvSpPr txBox="1">
            <a:spLocks noChangeArrowheads="1"/>
          </p:cNvSpPr>
          <p:nvPr/>
        </p:nvSpPr>
        <p:spPr bwMode="auto">
          <a:xfrm>
            <a:off x="719667" y="620714"/>
            <a:ext cx="10752667" cy="568325"/>
          </a:xfrm>
          <a:prstGeom prst="rect">
            <a:avLst/>
          </a:prstGeom>
          <a:noFill/>
          <a:ln w="9525" algn="ctr">
            <a:noFill/>
            <a:miter lim="800000"/>
            <a:headEnd/>
            <a:tailEnd/>
          </a:ln>
          <a:effectLst/>
        </p:spPr>
        <p:txBody>
          <a:bodyPr>
            <a:spAutoFit/>
          </a:bodyPr>
          <a:lstStyle/>
          <a:p>
            <a:pPr indent="620713">
              <a:lnSpc>
                <a:spcPct val="120000"/>
              </a:lnSpc>
            </a:pPr>
            <a:r>
              <a:rPr lang="zh-CN" altLang="en-US" sz="2600">
                <a:solidFill>
                  <a:srgbClr val="006600"/>
                </a:solidFill>
                <a:latin typeface="黑体" pitchFamily="49" charset="-122"/>
                <a:ea typeface="黑体" pitchFamily="49" charset="-122"/>
              </a:rPr>
              <a:t>世界生产力发展的高潮</a:t>
            </a:r>
            <a:r>
              <a:rPr lang="en-US" altLang="zh-CN" sz="2600">
                <a:solidFill>
                  <a:srgbClr val="006600"/>
                </a:solidFill>
                <a:latin typeface="Arial"/>
                <a:ea typeface="黑体" pitchFamily="49" charset="-122"/>
              </a:rPr>
              <a:t>——</a:t>
            </a:r>
            <a:r>
              <a:rPr lang="zh-CN" altLang="en-US" sz="2600">
                <a:solidFill>
                  <a:srgbClr val="006600"/>
                </a:solidFill>
                <a:latin typeface="黑体" pitchFamily="49" charset="-122"/>
                <a:ea typeface="黑体" pitchFamily="49" charset="-122"/>
              </a:rPr>
              <a:t>科学技术的高峰</a:t>
            </a:r>
          </a:p>
        </p:txBody>
      </p:sp>
      <p:sp>
        <p:nvSpPr>
          <p:cNvPr id="373768" name="Text Box 8"/>
          <p:cNvSpPr txBox="1">
            <a:spLocks noChangeArrowheads="1"/>
          </p:cNvSpPr>
          <p:nvPr/>
        </p:nvSpPr>
        <p:spPr bwMode="auto">
          <a:xfrm>
            <a:off x="-97366" y="1341439"/>
            <a:ext cx="12289367" cy="3268587"/>
          </a:xfrm>
          <a:prstGeom prst="rect">
            <a:avLst/>
          </a:prstGeom>
          <a:noFill/>
          <a:ln w="9525" algn="ctr">
            <a:noFill/>
            <a:miter lim="800000"/>
            <a:headEnd/>
            <a:tailEnd/>
          </a:ln>
          <a:effectLst/>
        </p:spPr>
        <p:txBody>
          <a:bodyPr>
            <a:spAutoFit/>
          </a:bodyPr>
          <a:lstStyle/>
          <a:p>
            <a:pPr indent="620713">
              <a:lnSpc>
                <a:spcPct val="120000"/>
              </a:lnSpc>
            </a:pPr>
            <a:r>
              <a:rPr lang="zh-CN" altLang="en-US" sz="2800">
                <a:solidFill>
                  <a:srgbClr val="FF0000"/>
                </a:solidFill>
              </a:rPr>
              <a:t>第四次：</a:t>
            </a:r>
            <a:r>
              <a:rPr lang="en-US" altLang="zh-CN" sz="2800">
                <a:solidFill>
                  <a:srgbClr val="FF0000"/>
                </a:solidFill>
              </a:rPr>
              <a:t>1879</a:t>
            </a:r>
            <a:r>
              <a:rPr lang="zh-CN" altLang="en-US" sz="2800">
                <a:solidFill>
                  <a:srgbClr val="FF0000"/>
                </a:solidFill>
              </a:rPr>
              <a:t>－</a:t>
            </a:r>
            <a:r>
              <a:rPr lang="en-US" altLang="zh-CN" sz="2800">
                <a:solidFill>
                  <a:srgbClr val="FF0000"/>
                </a:solidFill>
              </a:rPr>
              <a:t>1930</a:t>
            </a:r>
            <a:r>
              <a:rPr lang="zh-CN" altLang="en-US" sz="2800">
                <a:solidFill>
                  <a:srgbClr val="FF0000"/>
                </a:solidFill>
              </a:rPr>
              <a:t>年美国的电力技术革命 </a:t>
            </a:r>
            <a:endParaRPr lang="zh-CN" altLang="en-US" sz="2800">
              <a:solidFill>
                <a:srgbClr val="0033CC"/>
              </a:solidFill>
            </a:endParaRPr>
          </a:p>
          <a:p>
            <a:pPr indent="620713">
              <a:lnSpc>
                <a:spcPct val="120000"/>
              </a:lnSpc>
            </a:pPr>
            <a:endParaRPr lang="zh-CN" altLang="en-US" sz="2400">
              <a:solidFill>
                <a:srgbClr val="0033CC"/>
              </a:solidFill>
            </a:endParaRPr>
          </a:p>
          <a:p>
            <a:pPr indent="620713">
              <a:lnSpc>
                <a:spcPct val="120000"/>
              </a:lnSpc>
            </a:pPr>
            <a:r>
              <a:rPr lang="en-US" altLang="en-US" sz="2400">
                <a:solidFill>
                  <a:srgbClr val="0033CC"/>
                </a:solidFill>
              </a:rPr>
              <a:t>马可尼尼的电力通讯，西门子的电机，贝尔的电话，爱迪生的电灯，被称为电力“四大发明”，照亮人类电气化的道路。</a:t>
            </a:r>
          </a:p>
          <a:p>
            <a:pPr indent="620713">
              <a:lnSpc>
                <a:spcPct val="120000"/>
              </a:lnSpc>
            </a:pPr>
            <a:r>
              <a:rPr lang="en-US" altLang="en-US" sz="2400">
                <a:solidFill>
                  <a:srgbClr val="0033CC"/>
                </a:solidFill>
              </a:rPr>
              <a:t>完善了铁路、化工、电力三大技术； 完成20世纪三大发明</a:t>
            </a:r>
            <a:r>
              <a:rPr lang="zh-CN" altLang="en-US" sz="2400">
                <a:solidFill>
                  <a:srgbClr val="0033CC"/>
                </a:solidFill>
              </a:rPr>
              <a:t>：</a:t>
            </a:r>
            <a:r>
              <a:rPr lang="en-US" altLang="en-US" sz="2400">
                <a:solidFill>
                  <a:srgbClr val="0033CC"/>
                </a:solidFill>
              </a:rPr>
              <a:t> 汽车、飞机、无线电技术；</a:t>
            </a:r>
            <a:r>
              <a:rPr lang="zh-CN" altLang="en-US" sz="2400">
                <a:solidFill>
                  <a:srgbClr val="0033CC"/>
                </a:solidFill>
              </a:rPr>
              <a:t>形成了</a:t>
            </a:r>
            <a:r>
              <a:rPr lang="en-US" altLang="en-US" sz="2400">
                <a:solidFill>
                  <a:srgbClr val="0033CC"/>
                </a:solidFill>
              </a:rPr>
              <a:t>大规模生产方式，实现元部件标准化、系列化。</a:t>
            </a:r>
          </a:p>
          <a:p>
            <a:pPr indent="620713">
              <a:lnSpc>
                <a:spcPct val="120000"/>
              </a:lnSpc>
            </a:pPr>
            <a:r>
              <a:rPr lang="en-US" altLang="en-US" sz="2400">
                <a:solidFill>
                  <a:srgbClr val="0033CC"/>
                </a:solidFill>
              </a:rPr>
              <a:t> 美国仅用</a:t>
            </a:r>
            <a:r>
              <a:rPr lang="en-US" altLang="zh-CN" sz="2400">
                <a:solidFill>
                  <a:srgbClr val="0033CC"/>
                </a:solidFill>
              </a:rPr>
              <a:t>30</a:t>
            </a:r>
            <a:r>
              <a:rPr lang="zh-CN" altLang="en-US" sz="2400">
                <a:solidFill>
                  <a:srgbClr val="0033CC"/>
                </a:solidFill>
              </a:rPr>
              <a:t>年就由落后的殖民地经济跃居世界第一</a:t>
            </a:r>
            <a:r>
              <a:rPr lang="en-US" altLang="en-US" sz="2400">
                <a:solidFill>
                  <a:srgbClr val="0033CC"/>
                </a:solidFill>
              </a:rPr>
              <a:t>，黄金储量占世界一半。</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73767"/>
                                        </p:tgtEl>
                                        <p:attrNameLst>
                                          <p:attrName>style.visibility</p:attrName>
                                        </p:attrNameLst>
                                      </p:cBhvr>
                                      <p:to>
                                        <p:strVal val="visible"/>
                                      </p:to>
                                    </p:set>
                                    <p:anim calcmode="discrete" valueType="clr">
                                      <p:cBhvr override="childStyle">
                                        <p:cTn id="7" dur="80"/>
                                        <p:tgtEl>
                                          <p:spTgt spid="37376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73767"/>
                                        </p:tgtEl>
                                        <p:attrNameLst>
                                          <p:attrName>fillcolor</p:attrName>
                                        </p:attrNameLst>
                                      </p:cBhvr>
                                      <p:tavLst>
                                        <p:tav tm="0">
                                          <p:val>
                                            <p:clrVal>
                                              <a:schemeClr val="accent2"/>
                                            </p:clrVal>
                                          </p:val>
                                        </p:tav>
                                        <p:tav tm="50000">
                                          <p:val>
                                            <p:clrVal>
                                              <a:schemeClr val="hlink"/>
                                            </p:clrVal>
                                          </p:val>
                                        </p:tav>
                                      </p:tavLst>
                                    </p:anim>
                                    <p:set>
                                      <p:cBhvr>
                                        <p:cTn id="9" dur="80"/>
                                        <p:tgtEl>
                                          <p:spTgt spid="37376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73768"/>
                                        </p:tgtEl>
                                        <p:attrNameLst>
                                          <p:attrName>style.visibility</p:attrName>
                                        </p:attrNameLst>
                                      </p:cBhvr>
                                      <p:to>
                                        <p:strVal val="visible"/>
                                      </p:to>
                                    </p:set>
                                    <p:anim calcmode="discrete" valueType="clr">
                                      <p:cBhvr override="childStyle">
                                        <p:cTn id="14" dur="80"/>
                                        <p:tgtEl>
                                          <p:spTgt spid="37376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73768"/>
                                        </p:tgtEl>
                                        <p:attrNameLst>
                                          <p:attrName>fillcolor</p:attrName>
                                        </p:attrNameLst>
                                      </p:cBhvr>
                                      <p:tavLst>
                                        <p:tav tm="0">
                                          <p:val>
                                            <p:clrVal>
                                              <a:schemeClr val="accent2"/>
                                            </p:clrVal>
                                          </p:val>
                                        </p:tav>
                                        <p:tav tm="50000">
                                          <p:val>
                                            <p:clrVal>
                                              <a:schemeClr val="hlink"/>
                                            </p:clrVal>
                                          </p:val>
                                        </p:tav>
                                      </p:tavLst>
                                    </p:anim>
                                    <p:set>
                                      <p:cBhvr>
                                        <p:cTn id="16" dur="80"/>
                                        <p:tgtEl>
                                          <p:spTgt spid="37376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7" grpId="0"/>
      <p:bldP spid="37376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9" name="组合 2079"/>
          <p:cNvGrpSpPr>
            <a:grpSpLocks/>
          </p:cNvGrpSpPr>
          <p:nvPr/>
        </p:nvGrpSpPr>
        <p:grpSpPr bwMode="auto">
          <a:xfrm>
            <a:off x="1792288" y="681038"/>
            <a:ext cx="3802062" cy="495300"/>
            <a:chOff x="0" y="0"/>
            <a:chExt cx="2085" cy="384"/>
          </a:xfrm>
        </p:grpSpPr>
        <p:sp>
          <p:nvSpPr>
            <p:cNvPr id="93190" name="圆角矩形 2080"/>
            <p:cNvSpPr>
              <a:spLocks noChangeArrowheads="1"/>
            </p:cNvSpPr>
            <p:nvPr/>
          </p:nvSpPr>
          <p:spPr bwMode="auto">
            <a:xfrm>
              <a:off x="0" y="0"/>
              <a:ext cx="2085" cy="384"/>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en-US">
                <a:ea typeface="宋体" panose="02010600030101010101" pitchFamily="2" charset="-122"/>
              </a:endParaRPr>
            </a:p>
          </p:txBody>
        </p:sp>
        <p:sp>
          <p:nvSpPr>
            <p:cNvPr id="93191" name="文本框 2081"/>
            <p:cNvSpPr txBox="1">
              <a:spLocks noChangeArrowheads="1"/>
            </p:cNvSpPr>
            <p:nvPr/>
          </p:nvSpPr>
          <p:spPr bwMode="auto">
            <a:xfrm>
              <a:off x="50" y="28"/>
              <a:ext cx="2035" cy="333"/>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10000"/>
                </a:lnSpc>
                <a:buClr>
                  <a:schemeClr val="bg1"/>
                </a:buClr>
              </a:pPr>
              <a:r>
                <a:rPr lang="en-US" altLang="zh-CN" sz="2000" b="1">
                  <a:solidFill>
                    <a:srgbClr val="0000FF"/>
                  </a:solidFill>
                  <a:latin typeface="楷体" panose="02010609060101010101" pitchFamily="49" charset="-122"/>
                  <a:ea typeface="楷体" panose="02010609060101010101" pitchFamily="49" charset="-122"/>
                  <a:sym typeface="宋体" panose="02010600030101010101" pitchFamily="2" charset="-122"/>
                </a:rPr>
                <a:t>4</a:t>
              </a:r>
              <a:r>
                <a:rPr lang="zh-CN" altLang="en-US" sz="2000" b="1">
                  <a:solidFill>
                    <a:srgbClr val="0000FF"/>
                  </a:solidFill>
                  <a:latin typeface="楷体" panose="02010609060101010101" pitchFamily="49" charset="-122"/>
                  <a:ea typeface="楷体" panose="02010609060101010101" pitchFamily="49" charset="-122"/>
                  <a:sym typeface="宋体" panose="02010600030101010101" pitchFamily="2" charset="-122"/>
                </a:rPr>
                <a:t>）中国要发展，离不开科学</a:t>
              </a:r>
            </a:p>
          </p:txBody>
        </p:sp>
      </p:grpSp>
      <p:grpSp>
        <p:nvGrpSpPr>
          <p:cNvPr id="93192" name="组合 913413"/>
          <p:cNvGrpSpPr>
            <a:grpSpLocks/>
          </p:cNvGrpSpPr>
          <p:nvPr/>
        </p:nvGrpSpPr>
        <p:grpSpPr bwMode="auto">
          <a:xfrm>
            <a:off x="1524001" y="9526"/>
            <a:ext cx="2428875" cy="423863"/>
            <a:chOff x="1338" y="1069"/>
            <a:chExt cx="2919" cy="423"/>
          </a:xfrm>
        </p:grpSpPr>
        <p:sp>
          <p:nvSpPr>
            <p:cNvPr id="93193" name="圆角矩形 913414"/>
            <p:cNvSpPr>
              <a:spLocks noChangeArrowheads="1"/>
            </p:cNvSpPr>
            <p:nvPr/>
          </p:nvSpPr>
          <p:spPr bwMode="auto">
            <a:xfrm>
              <a:off x="1338" y="1089"/>
              <a:ext cx="2919" cy="403"/>
            </a:xfrm>
            <a:prstGeom prst="roundRect">
              <a:avLst>
                <a:gd name="adj" fmla="val 11921"/>
              </a:avLst>
            </a:prstGeom>
            <a:solidFill>
              <a:srgbClr val="800000"/>
            </a:solidFill>
            <a:ln w="25400">
              <a:solidFill>
                <a:srgbClr val="FEFEFE"/>
              </a:solidFill>
              <a:round/>
              <a:headEnd/>
              <a:tailEnd/>
            </a:ln>
            <a:effectLst>
              <a:outerShdw dist="53882" dir="2700000" algn="ctr" rotWithShape="0">
                <a:srgbClr val="000000">
                  <a:alpha val="50000"/>
                </a:srgbClr>
              </a:outerShdw>
            </a:effectLst>
          </p:spPr>
          <p:txBody>
            <a:bodyPr/>
            <a:lstStyle/>
            <a:p>
              <a:endParaRPr lang="zh-CN" altLang="zh-CN">
                <a:ea typeface="宋体" panose="02010600030101010101" pitchFamily="2" charset="-122"/>
              </a:endParaRPr>
            </a:p>
          </p:txBody>
        </p:sp>
        <p:sp>
          <p:nvSpPr>
            <p:cNvPr id="93194" name="文本框 913415"/>
            <p:cNvSpPr txBox="1">
              <a:spLocks noChangeArrowheads="1"/>
            </p:cNvSpPr>
            <p:nvPr/>
          </p:nvSpPr>
          <p:spPr bwMode="auto">
            <a:xfrm>
              <a:off x="1368" y="1069"/>
              <a:ext cx="2859" cy="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en-US" altLang="zh-CN" sz="1400" b="1">
                  <a:solidFill>
                    <a:schemeClr val="bg1"/>
                  </a:solidFill>
                  <a:latin typeface="幼圆" panose="02010509060101010101" pitchFamily="49" charset="-122"/>
                </a:rPr>
                <a:t>4 </a:t>
              </a:r>
              <a:r>
                <a:rPr lang="zh-CN" altLang="en-US" sz="1400" b="1">
                  <a:solidFill>
                    <a:schemeClr val="bg1"/>
                  </a:solidFill>
                  <a:latin typeface="幼圆" panose="02010509060101010101" pitchFamily="49" charset="-122"/>
                </a:rPr>
                <a:t>社会主义根本任务的理论</a:t>
              </a:r>
              <a:endParaRPr lang="zh-CN" altLang="en-US" sz="1400" b="1">
                <a:solidFill>
                  <a:schemeClr val="bg1"/>
                </a:solidFill>
                <a:latin typeface="幼圆" panose="02010509060101010101" pitchFamily="49" charset="-122"/>
                <a:sym typeface="宋体" panose="02010600030101010101" pitchFamily="2" charset="-122"/>
              </a:endParaRPr>
            </a:p>
          </p:txBody>
        </p:sp>
      </p:grpSp>
      <p:grpSp>
        <p:nvGrpSpPr>
          <p:cNvPr id="86022" name="组合 2079"/>
          <p:cNvGrpSpPr/>
          <p:nvPr/>
        </p:nvGrpSpPr>
        <p:grpSpPr>
          <a:xfrm>
            <a:off x="5942541" y="5600488"/>
            <a:ext cx="4715510" cy="526262"/>
            <a:chOff x="0" y="0"/>
            <a:chExt cx="3696" cy="384"/>
          </a:xfrm>
          <a:solidFill>
            <a:schemeClr val="accent3">
              <a:lumMod val="95000"/>
            </a:schemeClr>
          </a:solidFill>
        </p:grpSpPr>
        <p:sp>
          <p:nvSpPr>
            <p:cNvPr id="86029" name="圆角矩形 2080"/>
            <p:cNvSpPr/>
            <p:nvPr/>
          </p:nvSpPr>
          <p:spPr>
            <a:xfrm>
              <a:off x="0" y="0"/>
              <a:ext cx="3696" cy="384"/>
            </a:xfrm>
            <a:prstGeom prst="roundRect">
              <a:avLst>
                <a:gd name="adj" fmla="val 11921"/>
              </a:avLst>
            </a:prstGeom>
            <a:grp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lstStyle/>
            <a:p>
              <a:endParaRPr lang="zh-CN" altLang="en-US" noProof="1">
                <a:ea typeface="宋体" panose="02010600030101010101" pitchFamily="2" charset="-122"/>
              </a:endParaRPr>
            </a:p>
          </p:txBody>
        </p:sp>
        <p:sp>
          <p:nvSpPr>
            <p:cNvPr id="86030" name="文本框 2081"/>
            <p:cNvSpPr txBox="1"/>
            <p:nvPr/>
          </p:nvSpPr>
          <p:spPr>
            <a:xfrm>
              <a:off x="0" y="4"/>
              <a:ext cx="3696" cy="347"/>
            </a:xfrm>
            <a:prstGeom prst="rect">
              <a:avLst/>
            </a:prstGeom>
            <a:solidFill>
              <a:schemeClr val="accent2">
                <a:lumMod val="20000"/>
                <a:lumOff val="80000"/>
              </a:schemeClr>
            </a:solidFill>
            <a:ln w="9525">
              <a:noFill/>
            </a:ln>
          </p:spPr>
          <p:txBody>
            <a:bodyPr>
              <a:spAutoFit/>
            </a:bodyPr>
            <a:lstStyle/>
            <a:p>
              <a:pPr>
                <a:lnSpc>
                  <a:spcPct val="125000"/>
                </a:lnSpc>
              </a:pPr>
              <a:r>
                <a:rPr lang="zh-CN" altLang="en-US" sz="2000" b="1" noProof="1">
                  <a:solidFill>
                    <a:srgbClr val="C00000"/>
                  </a:solidFill>
                  <a:latin typeface="幼圆" panose="02010509060101010101" pitchFamily="49" charset="-122"/>
                  <a:cs typeface="幼圆" panose="02010509060101010101" pitchFamily="49" charset="-122"/>
                </a:rPr>
                <a:t>（</a:t>
              </a:r>
              <a:r>
                <a:rPr lang="en-US" altLang="zh-CN" sz="2000" b="1" noProof="1">
                  <a:solidFill>
                    <a:srgbClr val="C00000"/>
                  </a:solidFill>
                  <a:latin typeface="幼圆" panose="02010509060101010101" pitchFamily="49" charset="-122"/>
                  <a:cs typeface="幼圆" panose="02010509060101010101" pitchFamily="49" charset="-122"/>
                </a:rPr>
                <a:t>2</a:t>
              </a:r>
              <a:r>
                <a:rPr lang="zh-CN" altLang="en-US" sz="2000" b="1" noProof="1">
                  <a:solidFill>
                    <a:srgbClr val="C00000"/>
                  </a:solidFill>
                  <a:latin typeface="幼圆" panose="02010509060101010101" pitchFamily="49" charset="-122"/>
                  <a:cs typeface="幼圆" panose="02010509060101010101" pitchFamily="49" charset="-122"/>
                </a:rPr>
                <a:t>）发展科学技术的一系列战略举措</a:t>
              </a:r>
              <a:r>
                <a:rPr lang="en-US" altLang="zh-CN" sz="2000" b="1" noProof="1">
                  <a:solidFill>
                    <a:srgbClr val="C00000"/>
                  </a:solidFill>
                  <a:latin typeface="幼圆" panose="02010509060101010101" pitchFamily="49" charset="-122"/>
                </a:rPr>
                <a:t> </a:t>
              </a:r>
            </a:p>
          </p:txBody>
        </p:sp>
      </p:grpSp>
      <p:grpSp>
        <p:nvGrpSpPr>
          <p:cNvPr id="86024" name="组合 2079"/>
          <p:cNvGrpSpPr/>
          <p:nvPr/>
        </p:nvGrpSpPr>
        <p:grpSpPr>
          <a:xfrm>
            <a:off x="5875444" y="4657302"/>
            <a:ext cx="4260850" cy="480695"/>
            <a:chOff x="0" y="0"/>
            <a:chExt cx="3696" cy="409"/>
          </a:xfrm>
          <a:solidFill>
            <a:schemeClr val="accent3">
              <a:lumMod val="95000"/>
            </a:schemeClr>
          </a:solidFill>
        </p:grpSpPr>
        <p:sp>
          <p:nvSpPr>
            <p:cNvPr id="86025" name="圆角矩形 2080"/>
            <p:cNvSpPr/>
            <p:nvPr/>
          </p:nvSpPr>
          <p:spPr>
            <a:xfrm>
              <a:off x="0" y="0"/>
              <a:ext cx="3696" cy="384"/>
            </a:xfrm>
            <a:prstGeom prst="roundRect">
              <a:avLst>
                <a:gd name="adj" fmla="val 11921"/>
              </a:avLst>
            </a:prstGeom>
            <a:grp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lstStyle/>
            <a:p>
              <a:endParaRPr lang="zh-CN" altLang="en-US" noProof="1">
                <a:ea typeface="宋体" panose="02010600030101010101" pitchFamily="2" charset="-122"/>
              </a:endParaRPr>
            </a:p>
          </p:txBody>
        </p:sp>
        <p:sp>
          <p:nvSpPr>
            <p:cNvPr id="86026" name="文本框 2081"/>
            <p:cNvSpPr txBox="1"/>
            <p:nvPr/>
          </p:nvSpPr>
          <p:spPr>
            <a:xfrm>
              <a:off x="0" y="4"/>
              <a:ext cx="3696" cy="405"/>
            </a:xfrm>
            <a:prstGeom prst="rect">
              <a:avLst/>
            </a:prstGeom>
            <a:solidFill>
              <a:schemeClr val="accent2">
                <a:lumMod val="20000"/>
                <a:lumOff val="80000"/>
              </a:schemeClr>
            </a:solidFill>
            <a:ln w="9525">
              <a:noFill/>
            </a:ln>
          </p:spPr>
          <p:txBody>
            <a:bodyPr>
              <a:spAutoFit/>
            </a:bodyPr>
            <a:lstStyle/>
            <a:p>
              <a:pPr>
                <a:lnSpc>
                  <a:spcPct val="125000"/>
                </a:lnSpc>
              </a:pPr>
              <a:r>
                <a:rPr lang="zh-CN" altLang="en-US" sz="2000" b="1" noProof="1">
                  <a:solidFill>
                    <a:srgbClr val="C00000"/>
                  </a:solidFill>
                  <a:latin typeface="楷体" panose="02010609060101010101" pitchFamily="49" charset="-122"/>
                  <a:ea typeface="楷体" panose="02010609060101010101" pitchFamily="49" charset="-122"/>
                </a:rPr>
                <a:t>（</a:t>
              </a:r>
              <a:r>
                <a:rPr lang="en-US" altLang="zh-CN" sz="2000" b="1" noProof="1">
                  <a:solidFill>
                    <a:srgbClr val="C00000"/>
                  </a:solidFill>
                  <a:latin typeface="楷体" panose="02010609060101010101" pitchFamily="49" charset="-122"/>
                  <a:ea typeface="楷体" panose="02010609060101010101" pitchFamily="49" charset="-122"/>
                </a:rPr>
                <a:t>1</a:t>
              </a:r>
              <a:r>
                <a:rPr lang="zh-CN" altLang="en-US" sz="2000" b="1" noProof="1">
                  <a:solidFill>
                    <a:srgbClr val="C00000"/>
                  </a:solidFill>
                  <a:latin typeface="楷体" panose="02010609060101010101" pitchFamily="49" charset="-122"/>
                  <a:ea typeface="楷体" panose="02010609060101010101" pitchFamily="49" charset="-122"/>
                </a:rPr>
                <a:t>）</a:t>
              </a:r>
              <a:r>
                <a:rPr lang="en-US" altLang="zh-CN" sz="2000" b="1" noProof="1">
                  <a:solidFill>
                    <a:srgbClr val="C00000"/>
                  </a:solidFill>
                  <a:latin typeface="幼圆" panose="02010509060101010101" pitchFamily="49" charset="-122"/>
                </a:rPr>
                <a:t>“</a:t>
              </a:r>
              <a:r>
                <a:rPr lang="zh-CN" altLang="en-US" sz="2000" b="1" noProof="1">
                  <a:solidFill>
                    <a:srgbClr val="C00000"/>
                  </a:solidFill>
                  <a:latin typeface="幼圆" panose="02010509060101010101" pitchFamily="49" charset="-122"/>
                </a:rPr>
                <a:t>科学技术是第一生产力</a:t>
              </a:r>
              <a:r>
                <a:rPr lang="en-US" altLang="zh-CN" sz="2000" b="1" noProof="1">
                  <a:solidFill>
                    <a:srgbClr val="C00000"/>
                  </a:solidFill>
                  <a:latin typeface="幼圆" panose="02010509060101010101" pitchFamily="49" charset="-122"/>
                </a:rPr>
                <a:t>”</a:t>
              </a:r>
              <a:r>
                <a:rPr lang="en-US" altLang="zh-CN" sz="2000" b="1" noProof="1">
                  <a:solidFill>
                    <a:srgbClr val="0000FF"/>
                  </a:solidFill>
                  <a:latin typeface="幼圆" panose="02010509060101010101" pitchFamily="49" charset="-122"/>
                </a:rPr>
                <a:t>  </a:t>
              </a:r>
            </a:p>
          </p:txBody>
        </p:sp>
      </p:grpSp>
      <p:pic>
        <p:nvPicPr>
          <p:cNvPr id="93197" name="图片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22500" y="1422400"/>
            <a:ext cx="2844800" cy="288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3198" name="圆角矩形标注 4"/>
          <p:cNvSpPr>
            <a:spLocks noChangeArrowheads="1"/>
          </p:cNvSpPr>
          <p:nvPr/>
        </p:nvSpPr>
        <p:spPr bwMode="auto">
          <a:xfrm>
            <a:off x="1695450" y="4675188"/>
            <a:ext cx="3898900" cy="1763712"/>
          </a:xfrm>
          <a:prstGeom prst="wedgeRoundRectCallout">
            <a:avLst>
              <a:gd name="adj1" fmla="val 10384"/>
              <a:gd name="adj2" fmla="val -108921"/>
              <a:gd name="adj3" fmla="val 16667"/>
            </a:avLst>
          </a:prstGeom>
          <a:blipFill dpi="0" rotWithShape="1">
            <a:blip r:embed="rId3"/>
            <a:srcRect/>
            <a:tile tx="0" ty="0" sx="100000" sy="100000" flip="none" algn="tl"/>
          </a:blipFill>
          <a:ln w="28575">
            <a:solidFill>
              <a:srgbClr val="8585E0"/>
            </a:solidFill>
            <a:miter lim="800000"/>
            <a:headEnd/>
            <a:tailEnd/>
          </a:ln>
        </p:spPr>
        <p:txBody>
          <a:bodyPr/>
          <a:lstStyle/>
          <a:p>
            <a:pPr>
              <a:lnSpc>
                <a:spcPct val="125000"/>
              </a:lnSpc>
            </a:pPr>
            <a:r>
              <a:rPr lang="zh-CN" altLang="en-US" sz="2000" b="1">
                <a:solidFill>
                  <a:schemeClr val="accent2"/>
                </a:solidFill>
                <a:latin typeface="幼圆" panose="02010509060101010101" pitchFamily="49" charset="-122"/>
              </a:rPr>
              <a:t>   </a:t>
            </a:r>
            <a:r>
              <a:rPr lang="zh-CN" altLang="en-US" sz="2000" b="1">
                <a:solidFill>
                  <a:srgbClr val="FF0000"/>
                </a:solidFill>
                <a:latin typeface="楷体" panose="02010609060101010101" pitchFamily="49" charset="-122"/>
                <a:ea typeface="楷体" panose="02010609060101010101" pitchFamily="49" charset="-122"/>
              </a:rPr>
              <a:t>社会生产力的巨大发展，劳动生产率的大幅度提高，最主要的是靠科学的力量、技术的力量。</a:t>
            </a:r>
          </a:p>
        </p:txBody>
      </p:sp>
      <p:sp>
        <p:nvSpPr>
          <p:cNvPr id="5" name="圆角矩形 2"/>
          <p:cNvSpPr/>
          <p:nvPr/>
        </p:nvSpPr>
        <p:spPr>
          <a:xfrm>
            <a:off x="5781676" y="228600"/>
            <a:ext cx="4714875" cy="4083050"/>
          </a:xfrm>
          <a:prstGeom prst="roundRect">
            <a:avLst>
              <a:gd name="adj" fmla="val 16796"/>
            </a:avLst>
          </a:prstGeom>
          <a:solidFill>
            <a:srgbClr val="FFFED5"/>
          </a:solidFill>
          <a:ln w="19050" cap="flat" cmpd="sng">
            <a:solidFill>
              <a:srgbClr val="FF00FF"/>
            </a:solidFill>
            <a:prstDash val="solid"/>
            <a:headEnd type="none" w="med" len="med"/>
            <a:tailEnd type="none" w="med" len="med"/>
          </a:ln>
        </p:spPr>
        <p:txBody>
          <a:bodyPr/>
          <a:lstStyle/>
          <a:p>
            <a:pPr>
              <a:lnSpc>
                <a:spcPct val="130000"/>
              </a:lnSpc>
              <a:buClr>
                <a:schemeClr val="bg1"/>
              </a:buClr>
            </a:pPr>
            <a:r>
              <a:rPr lang="en-US" altLang="zh-CN" sz="2000" b="1" noProof="1">
                <a:solidFill>
                  <a:srgbClr val="0000FF"/>
                </a:solidFill>
                <a:latin typeface="楷体" panose="02010609060101010101" pitchFamily="49" charset="-122"/>
                <a:ea typeface="楷体" panose="02010609060101010101" pitchFamily="49" charset="-122"/>
              </a:rPr>
              <a:t>  </a:t>
            </a:r>
            <a:r>
              <a:rPr lang="en-US" altLang="zh-CN" b="1" noProof="1">
                <a:solidFill>
                  <a:srgbClr val="0000FF"/>
                </a:solidFill>
                <a:latin typeface="楷体" panose="02010609060101010101" pitchFamily="49" charset="-122"/>
                <a:ea typeface="楷体" panose="02010609060101010101" pitchFamily="49" charset="-122"/>
              </a:rPr>
              <a:t> </a:t>
            </a:r>
            <a:r>
              <a:rPr lang="zh-CN" altLang="en-US"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邓小平深刻地概括出</a:t>
            </a:r>
            <a:r>
              <a:rPr lang="en-US" altLang="zh-CN"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b="1" noProof="1">
                <a:solidFill>
                  <a:srgbClr val="FF0000"/>
                </a:solidFill>
                <a:latin typeface="幼圆" panose="02010509060101010101" pitchFamily="49" charset="-122"/>
                <a:sym typeface="+mn-ea"/>
              </a:rPr>
              <a:t>科学技术是第一生产力</a:t>
            </a:r>
            <a:r>
              <a:rPr lang="en-US" altLang="zh-CN"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这个新论断，反映了科学技术在当代发展的新形势和对我国现代化建设的新要求。邓小平提出了实现现代化</a:t>
            </a:r>
            <a:r>
              <a:rPr lang="en-US" altLang="zh-CN"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b="1" noProof="1">
                <a:solidFill>
                  <a:srgbClr val="FF0000"/>
                </a:solidFill>
                <a:latin typeface="幼圆" panose="02010509060101010101" pitchFamily="49" charset="-122"/>
                <a:sym typeface="+mn-ea"/>
              </a:rPr>
              <a:t>关键是科学技术</a:t>
            </a:r>
            <a:r>
              <a:rPr lang="en-US" altLang="zh-CN"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a:t>
            </a:r>
            <a:r>
              <a:rPr lang="zh-CN" altLang="en-US" b="1" noProof="1">
                <a:solidFill>
                  <a:schemeClr val="accent6"/>
                </a:solidFill>
                <a:latin typeface="幼圆" panose="02010509060101010101" pitchFamily="49" charset="-122"/>
                <a:sym typeface="+mn-ea"/>
              </a:rPr>
              <a:t>“</a:t>
            </a:r>
            <a:r>
              <a:rPr lang="zh-CN" altLang="en-US" b="1" noProof="1">
                <a:solidFill>
                  <a:srgbClr val="FF0000"/>
                </a:solidFill>
                <a:latin typeface="幼圆" panose="02010509060101010101" pitchFamily="49" charset="-122"/>
                <a:sym typeface="+mn-ea"/>
              </a:rPr>
              <a:t>我们要以世界先进的科学技术成果作为我们发展的起点</a:t>
            </a:r>
            <a:r>
              <a:rPr lang="zh-CN" altLang="en-US" b="1" noProof="1">
                <a:solidFill>
                  <a:schemeClr val="accent6"/>
                </a:solidFill>
                <a:latin typeface="楷体" panose="02010609060101010101" pitchFamily="49" charset="-122"/>
                <a:ea typeface="楷体" panose="02010609060101010101" pitchFamily="49" charset="-122"/>
                <a:sym typeface="+mn-ea"/>
              </a:rPr>
              <a:t>” “</a:t>
            </a:r>
            <a:r>
              <a:rPr lang="zh-CN" altLang="en-US" b="1" noProof="1">
                <a:solidFill>
                  <a:srgbClr val="FF0000"/>
                </a:solidFill>
                <a:latin typeface="幼圆" panose="02010509060101010101" pitchFamily="49" charset="-122"/>
                <a:sym typeface="+mn-ea"/>
              </a:rPr>
              <a:t>中国必须在世界高科技领域占有一席之地</a:t>
            </a:r>
            <a:r>
              <a:rPr lang="zh-CN" altLang="en-US" b="1" noProof="1">
                <a:solidFill>
                  <a:schemeClr val="accent6"/>
                </a:solidFill>
                <a:latin typeface="楷体" panose="02010609060101010101" pitchFamily="49" charset="-122"/>
                <a:ea typeface="楷体" panose="02010609060101010101" pitchFamily="49" charset="-122"/>
                <a:cs typeface="楷体" panose="02010609060101010101" pitchFamily="49" charset="-122"/>
                <a:sym typeface="+mn-ea"/>
              </a:rPr>
              <a:t>”等一系列战略思想，为加快我国科技发展，推动经济社会发展，为实现对西方的赶超，指明了方向 。</a:t>
            </a:r>
            <a:endParaRPr lang="en-US" altLang="zh-CN" b="1" noProof="1">
              <a:solidFill>
                <a:srgbClr val="0000FF"/>
              </a:solidFill>
              <a:latin typeface="楷体" panose="02010609060101010101" pitchFamily="49" charset="-122"/>
              <a:ea typeface="楷体" panose="02010609060101010101" pitchFamily="49" charset="-122"/>
              <a:cs typeface="楷体" panose="02010609060101010101" pitchFamily="49" charset="-122"/>
            </a:endParaRPr>
          </a:p>
        </p:txBody>
      </p:sp>
    </p:spTree>
    <p:extLst>
      <p:ext uri="{BB962C8B-B14F-4D97-AF65-F5344CB8AC3E}">
        <p14:creationId xmlns:p14="http://schemas.microsoft.com/office/powerpoint/2010/main" xmlns="" val="1043845503"/>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2.4"/>
  <p:tag name="WHOLESPTYPE" val="Shape_Pictir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spAutoFit/>
      </a:bodyPr>
      <a:lstStyle>
        <a:defPPr algn="just">
          <a:defRPr lang="zh-CN" altLang="en-US" dirty="0">
            <a:sym typeface="+mn-ea"/>
          </a:defRPr>
        </a:defPPr>
      </a:lstStyle>
      <a:style>
        <a:lnRef idx="2">
          <a:schemeClr val="accent6">
            <a:shade val="50000"/>
          </a:schemeClr>
        </a:lnRef>
        <a:fillRef idx="1">
          <a:schemeClr val="accent6"/>
        </a:fillRef>
        <a:effectRef idx="0">
          <a:schemeClr val="accent6"/>
        </a:effectRef>
        <a:fontRef idx="minor">
          <a:schemeClr val="lt1"/>
        </a:fontRef>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1299</TotalTime>
  <Words>11471</Words>
  <Application>Microsoft Office PowerPoint</Application>
  <PresentationFormat>自定义</PresentationFormat>
  <Paragraphs>982</Paragraphs>
  <Slides>128</Slides>
  <Notes>11</Notes>
  <HiddenSlides>0</HiddenSlides>
  <MMClips>1</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128</vt:i4>
      </vt:variant>
    </vt:vector>
  </HeadingPairs>
  <TitlesOfParts>
    <vt:vector size="131" baseType="lpstr">
      <vt:lpstr>Office 主题</vt:lpstr>
      <vt:lpstr>Package</vt:lpstr>
      <vt:lpstr>Microsoft Office Word 97 - 2003 文档</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思考：中国为何能发明四大发明？</vt:lpstr>
      <vt:lpstr>幻灯片 91</vt:lpstr>
      <vt:lpstr>幻灯片 92</vt:lpstr>
      <vt:lpstr>幻灯片 93</vt:lpstr>
      <vt:lpstr>幻灯片 94</vt:lpstr>
      <vt:lpstr> 对比四大发明对中国和对西方造成的影响有何不同，为什么？   鲁迅在《电的利弊》一文中说：“外国用火药制造子弹御敌，中国却用它做爆竹敬神；外国用罗盘针航海，中国却用它看风水。” 他在《随感录》中写道：“火药除了做鞭爆，罗盘除了看风水，还有什么用处么？”</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lenovo</cp:lastModifiedBy>
  <cp:revision>330</cp:revision>
  <dcterms:created xsi:type="dcterms:W3CDTF">2015-05-05T08:02:00Z</dcterms:created>
  <dcterms:modified xsi:type="dcterms:W3CDTF">2020-06-14T13:48:20Z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y fmtid="{D5CDD505-2E9C-101B-9397-08002B2CF9AE}" pid="3" name="KSORubyTemplateID">
    <vt:lpwstr>13</vt:lpwstr>
  </property>
</Properties>
</file>